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docProps/custom.xml" ContentType="application/vnd.openxmlformats-officedocument.custom-properties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56" r:id="rId2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10693400" cy="7562850"/>
  <p:notesSz cx="10693400" cy="756285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8EC20E35-A176-4012-BC5E-935CFFF8708E}" styleName="Medium Style 3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38100">
              <a:solidFill>
                <a:schemeClr val="dk1"/>
              </a:solidFill>
            </a:ln>
          </a:top>
          <a:bottom>
            <a:ln w="38100">
              <a:solidFill>
                <a:schemeClr val="dk1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  <a:fill>
          <a:solidFill>
            <a:schemeClr val="accent3">
              <a:tint val="2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B301B821-A1FF-4177-AEE7-76D212191A09}" styleName="Medium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  <a:fill>
          <a:solidFill>
            <a:schemeClr val="accent1">
              <a:tint val="20000"/>
            </a:schemeClr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accen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99" d="100"/>
          <a:sy n="99" d="100"/>
        </p:scale>
        <p:origin x="1464" y="84"/>
      </p:cViewPr>
      <p:guideLst>
        <p:guide pos="658" orient="horz"/>
        <p:guide pos="2733" orient="horz"/>
        <p:guide pos="238"/>
        <p:guide pos="2824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presProps" Target="presProps.xml" /><Relationship Id="rId36" Type="http://schemas.openxmlformats.org/officeDocument/2006/relationships/tableStyles" Target="tableStyles.xml" /><Relationship Id="rId3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D123D7-FD27-4EE7-8AA2-C0103EEA3D63}" type="datetime1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>
              <a:lnSpc>
                <a:spcPct val="100000"/>
              </a:lnSpc>
              <a:spcBef>
                <a:spcPts val="210"/>
              </a:spcBef>
              <a:defRPr/>
            </a:pPr>
            <a:fld id="{81D60167-4931-47E6-BA6A-407CBD079E47}" type="slidenum">
              <a:rPr/>
              <a:t/>
            </a:fld>
            <a:r>
              <a:rPr/>
              <a:t>.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DIN Pro Medium"/>
                <a:cs typeface="DIN Pro Medium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534671" y="1739456"/>
            <a:ext cx="4651629" cy="277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5507101" y="1739456"/>
            <a:ext cx="4651629" cy="277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  <a:defRPr/>
            </a:pPr>
            <a:fld id="{81D60167-4931-47E6-BA6A-407CBD079E47}" type="slidenum">
              <a:rPr lang="ru-RU" spc="160">
                <a:latin typeface="DIN Pro Medium"/>
                <a:cs typeface="DIN Pro Medium"/>
              </a:rPr>
              <a:t/>
            </a:fld>
            <a:r>
              <a:rPr lang="ru-RU" spc="-10">
                <a:latin typeface="DIN Pro Medium"/>
                <a:cs typeface="DIN Pro Medium"/>
              </a:rPr>
              <a:t>.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DIN Pro Medium"/>
                <a:cs typeface="DIN Pro Medium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  <a:defRPr/>
            </a:pPr>
            <a:fld id="{81D60167-4931-47E6-BA6A-407CBD079E47}" type="slidenum">
              <a:rPr lang="ru-RU" spc="160">
                <a:latin typeface="DIN Pro Medium"/>
                <a:cs typeface="DIN Pro Medium"/>
              </a:rPr>
              <a:t/>
            </a:fld>
            <a:r>
              <a:rPr lang="ru-RU" spc="-10">
                <a:latin typeface="DIN Pro Medium"/>
                <a:cs typeface="DIN Pro Medium"/>
              </a:rPr>
              <a:t>.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" userDrawn="1">
  <p:cSld name="Blank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 bwMode="auto">
          <a:xfrm>
            <a:off x="1" y="12"/>
            <a:ext cx="10692003" cy="7559992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 sz="1800">
              <a:latin typeface="DIN Pro Medium"/>
            </a:endParaRPr>
          </a:p>
        </p:txBody>
      </p:sp>
      <p:sp>
        <p:nvSpPr>
          <p:cNvPr id="17" name="bk object 17"/>
          <p:cNvSpPr/>
          <p:nvPr/>
        </p:nvSpPr>
        <p:spPr bwMode="auto">
          <a:xfrm>
            <a:off x="0" y="6"/>
            <a:ext cx="10692130" cy="7560308"/>
          </a:xfrm>
          <a:custGeom>
            <a:avLst/>
            <a:gdLst/>
            <a:ahLst/>
            <a:cxnLst/>
            <a:rect l="l" t="t" r="r" b="b"/>
            <a:pathLst>
              <a:path w="10692130" h="7560309" fill="norm" stroke="1" extrusionOk="0">
                <a:moveTo>
                  <a:pt x="10692003" y="0"/>
                </a:moveTo>
                <a:lnTo>
                  <a:pt x="5818931" y="0"/>
                </a:lnTo>
                <a:lnTo>
                  <a:pt x="0" y="6682146"/>
                </a:lnTo>
                <a:lnTo>
                  <a:pt x="0" y="7559992"/>
                </a:lnTo>
                <a:lnTo>
                  <a:pt x="10681228" y="7559992"/>
                </a:lnTo>
                <a:lnTo>
                  <a:pt x="10692003" y="3778185"/>
                </a:lnTo>
                <a:lnTo>
                  <a:pt x="10692003" y="0"/>
                </a:lnTo>
                <a:close/>
              </a:path>
            </a:pathLst>
          </a:custGeom>
          <a:solidFill>
            <a:srgbClr val="2B2F32">
              <a:alpha val="50000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800">
              <a:latin typeface="DIN Pro Medium"/>
            </a:endParaRPr>
          </a:p>
        </p:txBody>
      </p:sp>
      <p:sp>
        <p:nvSpPr>
          <p:cNvPr id="18" name="bk object 18"/>
          <p:cNvSpPr/>
          <p:nvPr/>
        </p:nvSpPr>
        <p:spPr bwMode="auto">
          <a:xfrm>
            <a:off x="0" y="927989"/>
            <a:ext cx="5009575" cy="5661995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 sz="1800">
              <a:latin typeface="DIN Pro Medium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  <a:defRPr/>
            </a:pPr>
            <a:fld id="{81D60167-4931-47E6-BA6A-407CBD079E47}" type="slidenum">
              <a:rPr lang="ru-RU" spc="160">
                <a:latin typeface="DIN Pro Medium"/>
                <a:cs typeface="DIN Pro Medium"/>
              </a:rPr>
              <a:t/>
            </a:fld>
            <a:r>
              <a:rPr lang="ru-RU" spc="-10">
                <a:latin typeface="DIN Pro Medium"/>
                <a:cs typeface="DIN Pro Medium"/>
              </a:rPr>
              <a:t>.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4962DC0-D25A-4015-81BC-525CDC3ABFC6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DC43E0B-FAA3-45BF-9B41-27BEF961296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 sz="1200" b="1" i="0">
                <a:solidFill>
                  <a:srgbClr val="231F20"/>
                </a:solidFill>
                <a:latin typeface="Montserrat ExtraBold"/>
                <a:cs typeface="Montserrat Extra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81A01D-C2E0-4196-AA2C-068F9957E4A2}" type="datetime1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>
              <a:lnSpc>
                <a:spcPct val="100000"/>
              </a:lnSpc>
              <a:spcBef>
                <a:spcPts val="210"/>
              </a:spcBef>
              <a:defRPr/>
            </a:pPr>
            <a:fld id="{81D60167-4931-47E6-BA6A-407CBD079E47}" type="slidenum">
              <a:rPr/>
              <a:t/>
            </a:fld>
            <a:r>
              <a:rPr/>
              <a:t>.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" userDrawn="1">
  <p:cSld name="Two Content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1023305" y="4952672"/>
            <a:ext cx="4774565" cy="764540"/>
          </a:xfrm>
          <a:custGeom>
            <a:avLst/>
            <a:gdLst/>
            <a:ahLst/>
            <a:cxnLst/>
            <a:rect l="l" t="t" r="r" b="b"/>
            <a:pathLst>
              <a:path w="4774565" h="764539" fill="norm" stroke="1" extrusionOk="0">
                <a:moveTo>
                  <a:pt x="4773942" y="0"/>
                </a:moveTo>
                <a:lnTo>
                  <a:pt x="0" y="1727"/>
                </a:lnTo>
                <a:lnTo>
                  <a:pt x="0" y="764451"/>
                </a:lnTo>
                <a:lnTo>
                  <a:pt x="4098124" y="763790"/>
                </a:lnTo>
                <a:lnTo>
                  <a:pt x="477394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496763" y="4900597"/>
            <a:ext cx="876935" cy="876935"/>
          </a:xfrm>
          <a:custGeom>
            <a:avLst/>
            <a:gdLst/>
            <a:ahLst/>
            <a:cxnLst/>
            <a:rect l="l" t="t" r="r" b="b"/>
            <a:pathLst>
              <a:path w="876935" h="876935" fill="norm" stroke="1" extrusionOk="0">
                <a:moveTo>
                  <a:pt x="436803" y="0"/>
                </a:moveTo>
                <a:lnTo>
                  <a:pt x="389067" y="2719"/>
                </a:lnTo>
                <a:lnTo>
                  <a:pt x="342836" y="10397"/>
                </a:lnTo>
                <a:lnTo>
                  <a:pt x="298375" y="22767"/>
                </a:lnTo>
                <a:lnTo>
                  <a:pt x="255952" y="39560"/>
                </a:lnTo>
                <a:lnTo>
                  <a:pt x="215834" y="60508"/>
                </a:lnTo>
                <a:lnTo>
                  <a:pt x="178286" y="85344"/>
                </a:lnTo>
                <a:lnTo>
                  <a:pt x="143575" y="113798"/>
                </a:lnTo>
                <a:lnTo>
                  <a:pt x="111967" y="145603"/>
                </a:lnTo>
                <a:lnTo>
                  <a:pt x="83730" y="180490"/>
                </a:lnTo>
                <a:lnTo>
                  <a:pt x="59129" y="218192"/>
                </a:lnTo>
                <a:lnTo>
                  <a:pt x="38431" y="258440"/>
                </a:lnTo>
                <a:lnTo>
                  <a:pt x="21903" y="300967"/>
                </a:lnTo>
                <a:lnTo>
                  <a:pt x="9810" y="345503"/>
                </a:lnTo>
                <a:lnTo>
                  <a:pt x="2420" y="391782"/>
                </a:lnTo>
                <a:lnTo>
                  <a:pt x="0" y="439534"/>
                </a:lnTo>
                <a:lnTo>
                  <a:pt x="2721" y="487270"/>
                </a:lnTo>
                <a:lnTo>
                  <a:pt x="10402" y="533501"/>
                </a:lnTo>
                <a:lnTo>
                  <a:pt x="22774" y="577961"/>
                </a:lnTo>
                <a:lnTo>
                  <a:pt x="39570" y="620383"/>
                </a:lnTo>
                <a:lnTo>
                  <a:pt x="60520" y="660501"/>
                </a:lnTo>
                <a:lnTo>
                  <a:pt x="85357" y="698048"/>
                </a:lnTo>
                <a:lnTo>
                  <a:pt x="113813" y="732758"/>
                </a:lnTo>
                <a:lnTo>
                  <a:pt x="145619" y="764365"/>
                </a:lnTo>
                <a:lnTo>
                  <a:pt x="180508" y="792602"/>
                </a:lnTo>
                <a:lnTo>
                  <a:pt x="218210" y="817203"/>
                </a:lnTo>
                <a:lnTo>
                  <a:pt x="258458" y="837901"/>
                </a:lnTo>
                <a:lnTo>
                  <a:pt x="300984" y="854430"/>
                </a:lnTo>
                <a:lnTo>
                  <a:pt x="345520" y="866523"/>
                </a:lnTo>
                <a:lnTo>
                  <a:pt x="391797" y="873914"/>
                </a:lnTo>
                <a:lnTo>
                  <a:pt x="439547" y="876338"/>
                </a:lnTo>
                <a:lnTo>
                  <a:pt x="487280" y="873616"/>
                </a:lnTo>
                <a:lnTo>
                  <a:pt x="533510" y="865936"/>
                </a:lnTo>
                <a:lnTo>
                  <a:pt x="577968" y="853564"/>
                </a:lnTo>
                <a:lnTo>
                  <a:pt x="620390" y="836769"/>
                </a:lnTo>
                <a:lnTo>
                  <a:pt x="660507" y="815820"/>
                </a:lnTo>
                <a:lnTo>
                  <a:pt x="698054" y="790983"/>
                </a:lnTo>
                <a:lnTo>
                  <a:pt x="732764" y="762528"/>
                </a:lnTo>
                <a:lnTo>
                  <a:pt x="764371" y="730723"/>
                </a:lnTo>
                <a:lnTo>
                  <a:pt x="792608" y="695835"/>
                </a:lnTo>
                <a:lnTo>
                  <a:pt x="817209" y="658133"/>
                </a:lnTo>
                <a:lnTo>
                  <a:pt x="837906" y="617884"/>
                </a:lnTo>
                <a:lnTo>
                  <a:pt x="854435" y="575358"/>
                </a:lnTo>
                <a:lnTo>
                  <a:pt x="866527" y="530821"/>
                </a:lnTo>
                <a:lnTo>
                  <a:pt x="873917" y="484543"/>
                </a:lnTo>
                <a:lnTo>
                  <a:pt x="876338" y="436791"/>
                </a:lnTo>
                <a:lnTo>
                  <a:pt x="873616" y="389055"/>
                </a:lnTo>
                <a:lnTo>
                  <a:pt x="865936" y="342823"/>
                </a:lnTo>
                <a:lnTo>
                  <a:pt x="853564" y="298364"/>
                </a:lnTo>
                <a:lnTo>
                  <a:pt x="836770" y="255942"/>
                </a:lnTo>
                <a:lnTo>
                  <a:pt x="815820" y="215824"/>
                </a:lnTo>
                <a:lnTo>
                  <a:pt x="790984" y="178277"/>
                </a:lnTo>
                <a:lnTo>
                  <a:pt x="762530" y="143568"/>
                </a:lnTo>
                <a:lnTo>
                  <a:pt x="730725" y="111961"/>
                </a:lnTo>
                <a:lnTo>
                  <a:pt x="695838" y="83725"/>
                </a:lnTo>
                <a:lnTo>
                  <a:pt x="658137" y="59126"/>
                </a:lnTo>
                <a:lnTo>
                  <a:pt x="617889" y="38429"/>
                </a:lnTo>
                <a:lnTo>
                  <a:pt x="575364" y="21901"/>
                </a:lnTo>
                <a:lnTo>
                  <a:pt x="530829" y="9810"/>
                </a:lnTo>
                <a:lnTo>
                  <a:pt x="484553" y="2420"/>
                </a:lnTo>
                <a:lnTo>
                  <a:pt x="436803" y="0"/>
                </a:lnTo>
                <a:close/>
              </a:path>
            </a:pathLst>
          </a:custGeom>
          <a:solidFill>
            <a:srgbClr val="FFE6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8" name="bg object 18"/>
          <p:cNvSpPr/>
          <p:nvPr/>
        </p:nvSpPr>
        <p:spPr bwMode="auto">
          <a:xfrm>
            <a:off x="797402" y="5085356"/>
            <a:ext cx="391160" cy="384810"/>
          </a:xfrm>
          <a:custGeom>
            <a:avLst/>
            <a:gdLst/>
            <a:ahLst/>
            <a:cxnLst/>
            <a:rect l="l" t="t" r="r" b="b"/>
            <a:pathLst>
              <a:path w="391159" h="384810" fill="norm" stroke="1" extrusionOk="0">
                <a:moveTo>
                  <a:pt x="137502" y="0"/>
                </a:moveTo>
                <a:lnTo>
                  <a:pt x="100200" y="2725"/>
                </a:lnTo>
                <a:lnTo>
                  <a:pt x="64593" y="10644"/>
                </a:lnTo>
                <a:lnTo>
                  <a:pt x="31066" y="23365"/>
                </a:lnTo>
                <a:lnTo>
                  <a:pt x="0" y="40500"/>
                </a:lnTo>
                <a:lnTo>
                  <a:pt x="354279" y="384682"/>
                </a:lnTo>
                <a:lnTo>
                  <a:pt x="369806" y="354774"/>
                </a:lnTo>
                <a:lnTo>
                  <a:pt x="381307" y="322705"/>
                </a:lnTo>
                <a:lnTo>
                  <a:pt x="388451" y="288804"/>
                </a:lnTo>
                <a:lnTo>
                  <a:pt x="390906" y="253403"/>
                </a:lnTo>
                <a:lnTo>
                  <a:pt x="386823" y="207856"/>
                </a:lnTo>
                <a:lnTo>
                  <a:pt x="375051" y="164986"/>
                </a:lnTo>
                <a:lnTo>
                  <a:pt x="356306" y="125509"/>
                </a:lnTo>
                <a:lnTo>
                  <a:pt x="331305" y="90142"/>
                </a:lnTo>
                <a:lnTo>
                  <a:pt x="300763" y="59600"/>
                </a:lnTo>
                <a:lnTo>
                  <a:pt x="265396" y="34599"/>
                </a:lnTo>
                <a:lnTo>
                  <a:pt x="225919" y="15854"/>
                </a:lnTo>
                <a:lnTo>
                  <a:pt x="183049" y="4082"/>
                </a:lnTo>
                <a:lnTo>
                  <a:pt x="137502" y="0"/>
                </a:lnTo>
                <a:close/>
              </a:path>
            </a:pathLst>
          </a:custGeom>
          <a:solidFill>
            <a:srgbClr val="FFE6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9" name="bg object 19"/>
          <p:cNvSpPr/>
          <p:nvPr/>
        </p:nvSpPr>
        <p:spPr bwMode="auto">
          <a:xfrm>
            <a:off x="797402" y="5085356"/>
            <a:ext cx="391160" cy="384810"/>
          </a:xfrm>
          <a:custGeom>
            <a:avLst/>
            <a:gdLst/>
            <a:ahLst/>
            <a:cxnLst/>
            <a:rect l="l" t="t" r="r" b="b"/>
            <a:pathLst>
              <a:path w="391159" h="384810" fill="norm" stroke="1" extrusionOk="0">
                <a:moveTo>
                  <a:pt x="354279" y="384682"/>
                </a:moveTo>
                <a:lnTo>
                  <a:pt x="369806" y="354774"/>
                </a:lnTo>
                <a:lnTo>
                  <a:pt x="381307" y="322705"/>
                </a:lnTo>
                <a:lnTo>
                  <a:pt x="388451" y="288804"/>
                </a:lnTo>
                <a:lnTo>
                  <a:pt x="390906" y="253403"/>
                </a:lnTo>
                <a:lnTo>
                  <a:pt x="386823" y="207856"/>
                </a:lnTo>
                <a:lnTo>
                  <a:pt x="375051" y="164986"/>
                </a:lnTo>
                <a:lnTo>
                  <a:pt x="356306" y="125509"/>
                </a:lnTo>
                <a:lnTo>
                  <a:pt x="331305" y="90142"/>
                </a:lnTo>
                <a:lnTo>
                  <a:pt x="300763" y="59600"/>
                </a:lnTo>
                <a:lnTo>
                  <a:pt x="265396" y="34599"/>
                </a:lnTo>
                <a:lnTo>
                  <a:pt x="225919" y="15854"/>
                </a:lnTo>
                <a:lnTo>
                  <a:pt x="183049" y="4082"/>
                </a:lnTo>
                <a:lnTo>
                  <a:pt x="137502" y="0"/>
                </a:lnTo>
                <a:lnTo>
                  <a:pt x="100200" y="2725"/>
                </a:lnTo>
                <a:lnTo>
                  <a:pt x="64593" y="10644"/>
                </a:lnTo>
                <a:lnTo>
                  <a:pt x="31066" y="23365"/>
                </a:lnTo>
                <a:lnTo>
                  <a:pt x="0" y="40500"/>
                </a:lnTo>
              </a:path>
            </a:pathLst>
          </a:custGeom>
          <a:ln w="29209">
            <a:solidFill>
              <a:srgbClr val="2B2F32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0" name="bg object 20"/>
          <p:cNvSpPr/>
          <p:nvPr/>
        </p:nvSpPr>
        <p:spPr bwMode="auto">
          <a:xfrm>
            <a:off x="1142389" y="5409280"/>
            <a:ext cx="66040" cy="73025"/>
          </a:xfrm>
          <a:custGeom>
            <a:avLst/>
            <a:gdLst/>
            <a:ahLst/>
            <a:cxnLst/>
            <a:rect l="l" t="t" r="r" b="b"/>
            <a:pathLst>
              <a:path w="66040" h="73025" fill="norm" stroke="1" extrusionOk="0">
                <a:moveTo>
                  <a:pt x="65735" y="32791"/>
                </a:moveTo>
                <a:lnTo>
                  <a:pt x="7251" y="70548"/>
                </a:lnTo>
                <a:lnTo>
                  <a:pt x="4114" y="72567"/>
                </a:lnTo>
                <a:lnTo>
                  <a:pt x="0" y="70332"/>
                </a:lnTo>
                <a:lnTo>
                  <a:pt x="0" y="66611"/>
                </a:lnTo>
                <a:lnTo>
                  <a:pt x="0" y="0"/>
                </a:lnTo>
              </a:path>
            </a:pathLst>
          </a:custGeom>
          <a:ln w="25400">
            <a:solidFill>
              <a:srgbClr val="2B2F32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1" name="bg object 21"/>
          <p:cNvSpPr/>
          <p:nvPr/>
        </p:nvSpPr>
        <p:spPr bwMode="auto">
          <a:xfrm>
            <a:off x="6052751" y="3864279"/>
            <a:ext cx="3550285" cy="764540"/>
          </a:xfrm>
          <a:custGeom>
            <a:avLst/>
            <a:gdLst/>
            <a:ahLst/>
            <a:cxnLst/>
            <a:rect l="l" t="t" r="r" b="b"/>
            <a:pathLst>
              <a:path w="3550284" h="764539" fill="norm" stroke="1" extrusionOk="0">
                <a:moveTo>
                  <a:pt x="0" y="0"/>
                </a:moveTo>
                <a:lnTo>
                  <a:pt x="675830" y="763790"/>
                </a:lnTo>
                <a:lnTo>
                  <a:pt x="3550221" y="764451"/>
                </a:lnTo>
                <a:lnTo>
                  <a:pt x="3550221" y="1727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2" name="bg object 22"/>
          <p:cNvSpPr/>
          <p:nvPr/>
        </p:nvSpPr>
        <p:spPr bwMode="auto">
          <a:xfrm>
            <a:off x="5900355" y="1604200"/>
            <a:ext cx="3890010" cy="764540"/>
          </a:xfrm>
          <a:custGeom>
            <a:avLst/>
            <a:gdLst/>
            <a:ahLst/>
            <a:cxnLst/>
            <a:rect l="l" t="t" r="r" b="b"/>
            <a:pathLst>
              <a:path w="3890009" h="764539" fill="norm" stroke="1" extrusionOk="0">
                <a:moveTo>
                  <a:pt x="0" y="0"/>
                </a:moveTo>
                <a:lnTo>
                  <a:pt x="675830" y="763790"/>
                </a:lnTo>
                <a:lnTo>
                  <a:pt x="3889819" y="764451"/>
                </a:lnTo>
                <a:lnTo>
                  <a:pt x="3889819" y="1727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3" name="bg object 23"/>
          <p:cNvSpPr/>
          <p:nvPr/>
        </p:nvSpPr>
        <p:spPr bwMode="auto">
          <a:xfrm>
            <a:off x="6052751" y="2727778"/>
            <a:ext cx="3550285" cy="764540"/>
          </a:xfrm>
          <a:custGeom>
            <a:avLst/>
            <a:gdLst/>
            <a:ahLst/>
            <a:cxnLst/>
            <a:rect l="l" t="t" r="r" b="b"/>
            <a:pathLst>
              <a:path w="3550284" h="764539" fill="norm" stroke="1" extrusionOk="0">
                <a:moveTo>
                  <a:pt x="0" y="0"/>
                </a:moveTo>
                <a:lnTo>
                  <a:pt x="675830" y="763790"/>
                </a:lnTo>
                <a:lnTo>
                  <a:pt x="3550221" y="764451"/>
                </a:lnTo>
                <a:lnTo>
                  <a:pt x="3550221" y="1727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4" name="bg object 24"/>
          <p:cNvSpPr/>
          <p:nvPr/>
        </p:nvSpPr>
        <p:spPr bwMode="auto">
          <a:xfrm>
            <a:off x="6052751" y="6089172"/>
            <a:ext cx="3550285" cy="764540"/>
          </a:xfrm>
          <a:custGeom>
            <a:avLst/>
            <a:gdLst/>
            <a:ahLst/>
            <a:cxnLst/>
            <a:rect l="l" t="t" r="r" b="b"/>
            <a:pathLst>
              <a:path w="3550284" h="764540" fill="norm" stroke="1" extrusionOk="0">
                <a:moveTo>
                  <a:pt x="3550221" y="0"/>
                </a:moveTo>
                <a:lnTo>
                  <a:pt x="675830" y="660"/>
                </a:lnTo>
                <a:lnTo>
                  <a:pt x="0" y="764451"/>
                </a:lnTo>
                <a:lnTo>
                  <a:pt x="3550221" y="762723"/>
                </a:lnTo>
                <a:lnTo>
                  <a:pt x="355022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5" name="bg object 25"/>
          <p:cNvSpPr/>
          <p:nvPr/>
        </p:nvSpPr>
        <p:spPr bwMode="auto">
          <a:xfrm>
            <a:off x="4956030" y="4952672"/>
            <a:ext cx="4647565" cy="764540"/>
          </a:xfrm>
          <a:custGeom>
            <a:avLst/>
            <a:gdLst/>
            <a:ahLst/>
            <a:cxnLst/>
            <a:rect l="l" t="t" r="r" b="b"/>
            <a:pathLst>
              <a:path w="4647565" h="764539" fill="norm" stroke="1" extrusionOk="0">
                <a:moveTo>
                  <a:pt x="0" y="0"/>
                </a:moveTo>
                <a:lnTo>
                  <a:pt x="675817" y="763790"/>
                </a:lnTo>
                <a:lnTo>
                  <a:pt x="4646942" y="764451"/>
                </a:lnTo>
                <a:lnTo>
                  <a:pt x="4646942" y="1727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6" name="bg object 26"/>
          <p:cNvSpPr/>
          <p:nvPr/>
        </p:nvSpPr>
        <p:spPr bwMode="auto">
          <a:xfrm>
            <a:off x="0" y="31838"/>
            <a:ext cx="4060825" cy="4538980"/>
          </a:xfrm>
          <a:custGeom>
            <a:avLst/>
            <a:gdLst/>
            <a:ahLst/>
            <a:cxnLst/>
            <a:rect l="l" t="t" r="r" b="b"/>
            <a:pathLst>
              <a:path w="4060825" h="4538980" fill="norm" stroke="1" extrusionOk="0">
                <a:moveTo>
                  <a:pt x="1086345" y="2832"/>
                </a:moveTo>
                <a:lnTo>
                  <a:pt x="1062443" y="2857"/>
                </a:lnTo>
                <a:lnTo>
                  <a:pt x="0" y="1434020"/>
                </a:lnTo>
                <a:lnTo>
                  <a:pt x="0" y="1466189"/>
                </a:lnTo>
                <a:lnTo>
                  <a:pt x="1086345" y="2832"/>
                </a:lnTo>
                <a:close/>
              </a:path>
              <a:path w="4060825" h="4538980" fill="norm" stroke="1" extrusionOk="0">
                <a:moveTo>
                  <a:pt x="4060685" y="0"/>
                </a:moveTo>
                <a:lnTo>
                  <a:pt x="4001300" y="50"/>
                </a:lnTo>
                <a:lnTo>
                  <a:pt x="3404324" y="204406"/>
                </a:lnTo>
                <a:lnTo>
                  <a:pt x="3472904" y="558"/>
                </a:lnTo>
                <a:lnTo>
                  <a:pt x="3452672" y="571"/>
                </a:lnTo>
                <a:lnTo>
                  <a:pt x="3388233" y="192100"/>
                </a:lnTo>
                <a:lnTo>
                  <a:pt x="3311067" y="711"/>
                </a:lnTo>
                <a:lnTo>
                  <a:pt x="3290366" y="723"/>
                </a:lnTo>
                <a:lnTo>
                  <a:pt x="3377044" y="215722"/>
                </a:lnTo>
                <a:lnTo>
                  <a:pt x="1901507" y="1084453"/>
                </a:lnTo>
                <a:lnTo>
                  <a:pt x="0" y="2203958"/>
                </a:lnTo>
                <a:lnTo>
                  <a:pt x="0" y="2226195"/>
                </a:lnTo>
                <a:lnTo>
                  <a:pt x="3348812" y="254609"/>
                </a:lnTo>
                <a:lnTo>
                  <a:pt x="1244892" y="2879115"/>
                </a:lnTo>
                <a:lnTo>
                  <a:pt x="0" y="4432033"/>
                </a:lnTo>
                <a:lnTo>
                  <a:pt x="0" y="4462704"/>
                </a:lnTo>
                <a:lnTo>
                  <a:pt x="753935" y="3522218"/>
                </a:lnTo>
                <a:lnTo>
                  <a:pt x="3373323" y="254736"/>
                </a:lnTo>
                <a:lnTo>
                  <a:pt x="2750172" y="3898392"/>
                </a:lnTo>
                <a:lnTo>
                  <a:pt x="0" y="4519168"/>
                </a:lnTo>
                <a:lnTo>
                  <a:pt x="0" y="4538815"/>
                </a:lnTo>
                <a:lnTo>
                  <a:pt x="2763570" y="3915029"/>
                </a:lnTo>
                <a:lnTo>
                  <a:pt x="2768003" y="3907929"/>
                </a:lnTo>
                <a:lnTo>
                  <a:pt x="3392792" y="254673"/>
                </a:lnTo>
                <a:lnTo>
                  <a:pt x="3397516" y="227025"/>
                </a:lnTo>
                <a:lnTo>
                  <a:pt x="3463531" y="204406"/>
                </a:lnTo>
                <a:lnTo>
                  <a:pt x="406068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7" name="bg object 27"/>
          <p:cNvSpPr/>
          <p:nvPr/>
        </p:nvSpPr>
        <p:spPr bwMode="auto">
          <a:xfrm>
            <a:off x="2748356" y="30187"/>
            <a:ext cx="7943850" cy="7529830"/>
          </a:xfrm>
          <a:custGeom>
            <a:avLst/>
            <a:gdLst/>
            <a:ahLst/>
            <a:cxnLst/>
            <a:rect l="l" t="t" r="r" b="b"/>
            <a:pathLst>
              <a:path w="7943850" h="7529830" fill="norm" stroke="1" extrusionOk="0">
                <a:moveTo>
                  <a:pt x="7943634" y="5328780"/>
                </a:moveTo>
                <a:lnTo>
                  <a:pt x="5632577" y="5187124"/>
                </a:lnTo>
                <a:lnTo>
                  <a:pt x="5303050" y="5166919"/>
                </a:lnTo>
                <a:lnTo>
                  <a:pt x="5299151" y="4961661"/>
                </a:lnTo>
                <a:lnTo>
                  <a:pt x="5282984" y="4111955"/>
                </a:lnTo>
                <a:lnTo>
                  <a:pt x="5282984" y="5167261"/>
                </a:lnTo>
                <a:lnTo>
                  <a:pt x="3479203" y="5321744"/>
                </a:lnTo>
                <a:lnTo>
                  <a:pt x="3750665" y="5085893"/>
                </a:lnTo>
                <a:lnTo>
                  <a:pt x="5142509" y="3876675"/>
                </a:lnTo>
                <a:lnTo>
                  <a:pt x="5282984" y="5167261"/>
                </a:lnTo>
                <a:lnTo>
                  <a:pt x="5282984" y="4111955"/>
                </a:lnTo>
                <a:lnTo>
                  <a:pt x="5279923" y="3951084"/>
                </a:lnTo>
                <a:lnTo>
                  <a:pt x="5279923" y="4961407"/>
                </a:lnTo>
                <a:lnTo>
                  <a:pt x="5161839" y="3876637"/>
                </a:lnTo>
                <a:lnTo>
                  <a:pt x="5159895" y="3858780"/>
                </a:lnTo>
                <a:lnTo>
                  <a:pt x="5254612" y="3630714"/>
                </a:lnTo>
                <a:lnTo>
                  <a:pt x="5279923" y="4961407"/>
                </a:lnTo>
                <a:lnTo>
                  <a:pt x="5279923" y="3951084"/>
                </a:lnTo>
                <a:lnTo>
                  <a:pt x="5273827" y="3630688"/>
                </a:lnTo>
                <a:lnTo>
                  <a:pt x="5272989" y="3586721"/>
                </a:lnTo>
                <a:lnTo>
                  <a:pt x="5273383" y="3585883"/>
                </a:lnTo>
                <a:lnTo>
                  <a:pt x="5273357" y="3585553"/>
                </a:lnTo>
                <a:lnTo>
                  <a:pt x="5273929" y="3584181"/>
                </a:lnTo>
                <a:lnTo>
                  <a:pt x="5273383" y="3582352"/>
                </a:lnTo>
                <a:lnTo>
                  <a:pt x="5277116" y="3558540"/>
                </a:lnTo>
                <a:lnTo>
                  <a:pt x="5806325" y="172504"/>
                </a:lnTo>
                <a:lnTo>
                  <a:pt x="6910578" y="1842579"/>
                </a:lnTo>
                <a:lnTo>
                  <a:pt x="6911416" y="1846275"/>
                </a:lnTo>
                <a:lnTo>
                  <a:pt x="6913943" y="1847697"/>
                </a:lnTo>
                <a:lnTo>
                  <a:pt x="6914540" y="1848586"/>
                </a:lnTo>
                <a:lnTo>
                  <a:pt x="6917791" y="1850212"/>
                </a:lnTo>
                <a:lnTo>
                  <a:pt x="6918363" y="1850186"/>
                </a:lnTo>
                <a:lnTo>
                  <a:pt x="6920471" y="1851380"/>
                </a:lnTo>
                <a:lnTo>
                  <a:pt x="6926212" y="1849882"/>
                </a:lnTo>
                <a:lnTo>
                  <a:pt x="6927253" y="1848180"/>
                </a:lnTo>
                <a:lnTo>
                  <a:pt x="6927583" y="1847964"/>
                </a:lnTo>
                <a:lnTo>
                  <a:pt x="6928917" y="1845449"/>
                </a:lnTo>
                <a:lnTo>
                  <a:pt x="7113054" y="1541767"/>
                </a:lnTo>
                <a:lnTo>
                  <a:pt x="7289355" y="1251013"/>
                </a:lnTo>
                <a:lnTo>
                  <a:pt x="7291489" y="1246543"/>
                </a:lnTo>
                <a:lnTo>
                  <a:pt x="7290549" y="1241818"/>
                </a:lnTo>
                <a:lnTo>
                  <a:pt x="7287196" y="1239024"/>
                </a:lnTo>
                <a:lnTo>
                  <a:pt x="7283234" y="1235659"/>
                </a:lnTo>
                <a:lnTo>
                  <a:pt x="7268540" y="1223213"/>
                </a:lnTo>
                <a:lnTo>
                  <a:pt x="7268540" y="1248346"/>
                </a:lnTo>
                <a:lnTo>
                  <a:pt x="7090651" y="1541691"/>
                </a:lnTo>
                <a:lnTo>
                  <a:pt x="7253592" y="1235671"/>
                </a:lnTo>
                <a:lnTo>
                  <a:pt x="7268540" y="1248346"/>
                </a:lnTo>
                <a:lnTo>
                  <a:pt x="7268540" y="1223213"/>
                </a:lnTo>
                <a:lnTo>
                  <a:pt x="7260260" y="1216190"/>
                </a:lnTo>
                <a:lnTo>
                  <a:pt x="7260145" y="1215656"/>
                </a:lnTo>
                <a:lnTo>
                  <a:pt x="7256564" y="1213053"/>
                </a:lnTo>
                <a:lnTo>
                  <a:pt x="7256424" y="1212938"/>
                </a:lnTo>
                <a:lnTo>
                  <a:pt x="7254722" y="1211478"/>
                </a:lnTo>
                <a:lnTo>
                  <a:pt x="7254291" y="1211376"/>
                </a:lnTo>
                <a:lnTo>
                  <a:pt x="7238352" y="1199578"/>
                </a:lnTo>
                <a:lnTo>
                  <a:pt x="7238352" y="1223403"/>
                </a:lnTo>
                <a:lnTo>
                  <a:pt x="6919773" y="1821764"/>
                </a:lnTo>
                <a:lnTo>
                  <a:pt x="5838660" y="186664"/>
                </a:lnTo>
                <a:lnTo>
                  <a:pt x="7238352" y="1223403"/>
                </a:lnTo>
                <a:lnTo>
                  <a:pt x="7238352" y="1199578"/>
                </a:lnTo>
                <a:lnTo>
                  <a:pt x="5870905" y="186664"/>
                </a:lnTo>
                <a:lnTo>
                  <a:pt x="5807189" y="139484"/>
                </a:lnTo>
                <a:lnTo>
                  <a:pt x="5805957" y="138061"/>
                </a:lnTo>
                <a:lnTo>
                  <a:pt x="5804420" y="137426"/>
                </a:lnTo>
                <a:lnTo>
                  <a:pt x="5802642" y="136105"/>
                </a:lnTo>
                <a:lnTo>
                  <a:pt x="5797474" y="136410"/>
                </a:lnTo>
                <a:lnTo>
                  <a:pt x="5796686" y="137160"/>
                </a:lnTo>
                <a:lnTo>
                  <a:pt x="5789409" y="137439"/>
                </a:lnTo>
                <a:lnTo>
                  <a:pt x="5789409" y="156603"/>
                </a:lnTo>
                <a:lnTo>
                  <a:pt x="5257711" y="3558540"/>
                </a:lnTo>
                <a:lnTo>
                  <a:pt x="5250929" y="3548164"/>
                </a:lnTo>
                <a:lnTo>
                  <a:pt x="5250929" y="3583317"/>
                </a:lnTo>
                <a:lnTo>
                  <a:pt x="5236718" y="3597033"/>
                </a:lnTo>
                <a:lnTo>
                  <a:pt x="5236718" y="3623716"/>
                </a:lnTo>
                <a:lnTo>
                  <a:pt x="5142077" y="3851605"/>
                </a:lnTo>
                <a:lnTo>
                  <a:pt x="4442422" y="4459478"/>
                </a:lnTo>
                <a:lnTo>
                  <a:pt x="3721633" y="5085689"/>
                </a:lnTo>
                <a:lnTo>
                  <a:pt x="3879748" y="4933112"/>
                </a:lnTo>
                <a:lnTo>
                  <a:pt x="5236718" y="3623716"/>
                </a:lnTo>
                <a:lnTo>
                  <a:pt x="5236718" y="3597033"/>
                </a:lnTo>
                <a:lnTo>
                  <a:pt x="3458781" y="5312651"/>
                </a:lnTo>
                <a:lnTo>
                  <a:pt x="3096006" y="284619"/>
                </a:lnTo>
                <a:lnTo>
                  <a:pt x="5250929" y="3583317"/>
                </a:lnTo>
                <a:lnTo>
                  <a:pt x="5250929" y="3548164"/>
                </a:lnTo>
                <a:lnTo>
                  <a:pt x="3118929" y="284543"/>
                </a:lnTo>
                <a:lnTo>
                  <a:pt x="3101060" y="257200"/>
                </a:lnTo>
                <a:lnTo>
                  <a:pt x="5789409" y="156603"/>
                </a:lnTo>
                <a:lnTo>
                  <a:pt x="5789409" y="137439"/>
                </a:lnTo>
                <a:lnTo>
                  <a:pt x="3091307" y="238391"/>
                </a:lnTo>
                <a:lnTo>
                  <a:pt x="3086760" y="218617"/>
                </a:lnTo>
                <a:lnTo>
                  <a:pt x="3036443" y="0"/>
                </a:lnTo>
                <a:lnTo>
                  <a:pt x="3016796" y="25"/>
                </a:lnTo>
                <a:lnTo>
                  <a:pt x="3067100" y="218617"/>
                </a:lnTo>
                <a:lnTo>
                  <a:pt x="3063379" y="214998"/>
                </a:lnTo>
                <a:lnTo>
                  <a:pt x="3063379" y="257632"/>
                </a:lnTo>
                <a:lnTo>
                  <a:pt x="25628" y="3874732"/>
                </a:lnTo>
                <a:lnTo>
                  <a:pt x="648779" y="231127"/>
                </a:lnTo>
                <a:lnTo>
                  <a:pt x="2260231" y="248805"/>
                </a:lnTo>
                <a:lnTo>
                  <a:pt x="3063379" y="257632"/>
                </a:lnTo>
                <a:lnTo>
                  <a:pt x="3063379" y="214998"/>
                </a:lnTo>
                <a:lnTo>
                  <a:pt x="2843111" y="190"/>
                </a:lnTo>
                <a:lnTo>
                  <a:pt x="2829382" y="203"/>
                </a:lnTo>
                <a:lnTo>
                  <a:pt x="2815679" y="215"/>
                </a:lnTo>
                <a:lnTo>
                  <a:pt x="3059912" y="238404"/>
                </a:lnTo>
                <a:lnTo>
                  <a:pt x="2994698" y="237693"/>
                </a:lnTo>
                <a:lnTo>
                  <a:pt x="2393772" y="231089"/>
                </a:lnTo>
                <a:lnTo>
                  <a:pt x="2392921" y="231089"/>
                </a:lnTo>
                <a:lnTo>
                  <a:pt x="696544" y="212483"/>
                </a:lnTo>
                <a:lnTo>
                  <a:pt x="1312405" y="1638"/>
                </a:lnTo>
                <a:lnTo>
                  <a:pt x="1252969" y="1701"/>
                </a:lnTo>
                <a:lnTo>
                  <a:pt x="639089" y="211848"/>
                </a:lnTo>
                <a:lnTo>
                  <a:pt x="636104" y="211810"/>
                </a:lnTo>
                <a:lnTo>
                  <a:pt x="633933" y="213563"/>
                </a:lnTo>
                <a:lnTo>
                  <a:pt x="633107" y="213829"/>
                </a:lnTo>
                <a:lnTo>
                  <a:pt x="632650" y="214591"/>
                </a:lnTo>
                <a:lnTo>
                  <a:pt x="631863" y="215226"/>
                </a:lnTo>
                <a:lnTo>
                  <a:pt x="631736" y="216154"/>
                </a:lnTo>
                <a:lnTo>
                  <a:pt x="630478" y="218274"/>
                </a:lnTo>
                <a:lnTo>
                  <a:pt x="630961" y="221437"/>
                </a:lnTo>
                <a:lnTo>
                  <a:pt x="0" y="3910634"/>
                </a:lnTo>
                <a:lnTo>
                  <a:pt x="2222" y="3914851"/>
                </a:lnTo>
                <a:lnTo>
                  <a:pt x="10096" y="3918521"/>
                </a:lnTo>
                <a:lnTo>
                  <a:pt x="14757" y="3917467"/>
                </a:lnTo>
                <a:lnTo>
                  <a:pt x="50647" y="3874732"/>
                </a:lnTo>
                <a:lnTo>
                  <a:pt x="3075863" y="272580"/>
                </a:lnTo>
                <a:lnTo>
                  <a:pt x="3440760" y="5330025"/>
                </a:lnTo>
                <a:lnTo>
                  <a:pt x="3440252" y="5330520"/>
                </a:lnTo>
                <a:lnTo>
                  <a:pt x="3440099" y="5336375"/>
                </a:lnTo>
                <a:lnTo>
                  <a:pt x="3441344" y="5337759"/>
                </a:lnTo>
                <a:lnTo>
                  <a:pt x="3441382" y="5338203"/>
                </a:lnTo>
                <a:lnTo>
                  <a:pt x="3443097" y="5340528"/>
                </a:lnTo>
                <a:lnTo>
                  <a:pt x="3443465" y="5341353"/>
                </a:lnTo>
                <a:lnTo>
                  <a:pt x="3446018" y="5342902"/>
                </a:lnTo>
                <a:lnTo>
                  <a:pt x="3447135" y="5344096"/>
                </a:lnTo>
                <a:lnTo>
                  <a:pt x="3453079" y="5344439"/>
                </a:lnTo>
                <a:lnTo>
                  <a:pt x="3454323" y="5343360"/>
                </a:lnTo>
                <a:lnTo>
                  <a:pt x="3454666" y="5343283"/>
                </a:lnTo>
                <a:lnTo>
                  <a:pt x="3454895" y="5343068"/>
                </a:lnTo>
                <a:lnTo>
                  <a:pt x="3703878" y="5321744"/>
                </a:lnTo>
                <a:lnTo>
                  <a:pt x="5290134" y="5185867"/>
                </a:lnTo>
                <a:lnTo>
                  <a:pt x="7741209" y="7529817"/>
                </a:lnTo>
                <a:lnTo>
                  <a:pt x="7768945" y="7529817"/>
                </a:lnTo>
                <a:lnTo>
                  <a:pt x="5319179" y="5187124"/>
                </a:lnTo>
                <a:lnTo>
                  <a:pt x="7943634" y="5347995"/>
                </a:lnTo>
                <a:lnTo>
                  <a:pt x="7943634" y="532878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8" name="bg object 28"/>
          <p:cNvSpPr/>
          <p:nvPr/>
        </p:nvSpPr>
        <p:spPr bwMode="auto">
          <a:xfrm>
            <a:off x="0" y="34663"/>
            <a:ext cx="1086485" cy="1463675"/>
          </a:xfrm>
          <a:custGeom>
            <a:avLst/>
            <a:gdLst/>
            <a:ahLst/>
            <a:cxnLst/>
            <a:rect l="l" t="t" r="r" b="b"/>
            <a:pathLst>
              <a:path w="1086485" h="1463675" fill="norm" stroke="1" extrusionOk="0">
                <a:moveTo>
                  <a:pt x="1086321" y="22"/>
                </a:moveTo>
                <a:lnTo>
                  <a:pt x="1062434" y="22"/>
                </a:lnTo>
                <a:lnTo>
                  <a:pt x="0" y="1431178"/>
                </a:lnTo>
                <a:lnTo>
                  <a:pt x="0" y="1463347"/>
                </a:lnTo>
                <a:lnTo>
                  <a:pt x="1086321" y="22"/>
                </a:lnTo>
                <a:close/>
              </a:path>
              <a:path w="1086485" h="1463675" fill="norm" stroke="1" extrusionOk="0">
                <a:moveTo>
                  <a:pt x="1086338" y="0"/>
                </a:moveTo>
                <a:lnTo>
                  <a:pt x="0" y="1036"/>
                </a:lnTo>
                <a:lnTo>
                  <a:pt x="1086321" y="22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9" name="bg object 29"/>
          <p:cNvSpPr/>
          <p:nvPr/>
        </p:nvSpPr>
        <p:spPr bwMode="auto">
          <a:xfrm>
            <a:off x="6142761" y="5195646"/>
            <a:ext cx="4375150" cy="2364740"/>
          </a:xfrm>
          <a:custGeom>
            <a:avLst/>
            <a:gdLst/>
            <a:ahLst/>
            <a:cxnLst/>
            <a:rect l="l" t="t" r="r" b="b"/>
            <a:pathLst>
              <a:path w="4375150" h="2364740" fill="norm" stroke="1" extrusionOk="0">
                <a:moveTo>
                  <a:pt x="4374540" y="2364359"/>
                </a:moveTo>
                <a:lnTo>
                  <a:pt x="1926539" y="23355"/>
                </a:lnTo>
                <a:lnTo>
                  <a:pt x="1907273" y="4940"/>
                </a:lnTo>
                <a:lnTo>
                  <a:pt x="1906460" y="2946"/>
                </a:lnTo>
                <a:lnTo>
                  <a:pt x="1903006" y="850"/>
                </a:lnTo>
                <a:lnTo>
                  <a:pt x="1902307" y="177"/>
                </a:lnTo>
                <a:lnTo>
                  <a:pt x="1896795" y="0"/>
                </a:lnTo>
                <a:lnTo>
                  <a:pt x="1895360" y="1206"/>
                </a:lnTo>
                <a:lnTo>
                  <a:pt x="1869884" y="3390"/>
                </a:lnTo>
                <a:lnTo>
                  <a:pt x="1869884" y="22593"/>
                </a:lnTo>
                <a:lnTo>
                  <a:pt x="110604" y="1502283"/>
                </a:lnTo>
                <a:lnTo>
                  <a:pt x="20485" y="1578076"/>
                </a:lnTo>
                <a:lnTo>
                  <a:pt x="65595" y="177165"/>
                </a:lnTo>
                <a:lnTo>
                  <a:pt x="1869884" y="22593"/>
                </a:lnTo>
                <a:lnTo>
                  <a:pt x="1869884" y="3390"/>
                </a:lnTo>
                <a:lnTo>
                  <a:pt x="50584" y="159181"/>
                </a:lnTo>
                <a:lnTo>
                  <a:pt x="46812" y="163080"/>
                </a:lnTo>
                <a:lnTo>
                  <a:pt x="46697" y="168033"/>
                </a:lnTo>
                <a:lnTo>
                  <a:pt x="698" y="1595996"/>
                </a:lnTo>
                <a:lnTo>
                  <a:pt x="0" y="1597977"/>
                </a:lnTo>
                <a:lnTo>
                  <a:pt x="558" y="1600288"/>
                </a:lnTo>
                <a:lnTo>
                  <a:pt x="469" y="1602727"/>
                </a:lnTo>
                <a:lnTo>
                  <a:pt x="1612" y="1604606"/>
                </a:lnTo>
                <a:lnTo>
                  <a:pt x="1714" y="1605013"/>
                </a:lnTo>
                <a:lnTo>
                  <a:pt x="2095" y="1605407"/>
                </a:lnTo>
                <a:lnTo>
                  <a:pt x="2590" y="1606207"/>
                </a:lnTo>
                <a:lnTo>
                  <a:pt x="3200" y="1606511"/>
                </a:lnTo>
                <a:lnTo>
                  <a:pt x="4457" y="1607769"/>
                </a:lnTo>
                <a:lnTo>
                  <a:pt x="6946" y="1608366"/>
                </a:lnTo>
                <a:lnTo>
                  <a:pt x="9372" y="1609547"/>
                </a:lnTo>
                <a:lnTo>
                  <a:pt x="11087" y="1609331"/>
                </a:lnTo>
                <a:lnTo>
                  <a:pt x="3225165" y="2364359"/>
                </a:lnTo>
                <a:lnTo>
                  <a:pt x="3308997" y="2364359"/>
                </a:lnTo>
                <a:lnTo>
                  <a:pt x="31013" y="1594294"/>
                </a:lnTo>
                <a:lnTo>
                  <a:pt x="1898802" y="23355"/>
                </a:lnTo>
                <a:lnTo>
                  <a:pt x="4346803" y="2364359"/>
                </a:lnTo>
                <a:lnTo>
                  <a:pt x="4374540" y="2364359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0" name="bg object 30"/>
          <p:cNvSpPr/>
          <p:nvPr/>
        </p:nvSpPr>
        <p:spPr bwMode="auto">
          <a:xfrm>
            <a:off x="8538439" y="26517"/>
            <a:ext cx="2153920" cy="1235075"/>
          </a:xfrm>
          <a:custGeom>
            <a:avLst/>
            <a:gdLst/>
            <a:ahLst/>
            <a:cxnLst/>
            <a:rect l="l" t="t" r="r" b="b"/>
            <a:pathLst>
              <a:path w="2153920" h="1235075" fill="norm" stroke="1" extrusionOk="0">
                <a:moveTo>
                  <a:pt x="2153564" y="133553"/>
                </a:moveTo>
                <a:lnTo>
                  <a:pt x="1463751" y="1201762"/>
                </a:lnTo>
                <a:lnTo>
                  <a:pt x="1463001" y="1199286"/>
                </a:lnTo>
                <a:lnTo>
                  <a:pt x="1095717" y="0"/>
                </a:lnTo>
                <a:lnTo>
                  <a:pt x="1075664" y="12"/>
                </a:lnTo>
                <a:lnTo>
                  <a:pt x="1442910" y="1199273"/>
                </a:lnTo>
                <a:lnTo>
                  <a:pt x="22517" y="147129"/>
                </a:lnTo>
                <a:lnTo>
                  <a:pt x="88138" y="965"/>
                </a:lnTo>
                <a:lnTo>
                  <a:pt x="67094" y="977"/>
                </a:lnTo>
                <a:lnTo>
                  <a:pt x="0" y="150431"/>
                </a:lnTo>
                <a:lnTo>
                  <a:pt x="1270" y="155270"/>
                </a:lnTo>
                <a:lnTo>
                  <a:pt x="1452384" y="1230134"/>
                </a:lnTo>
                <a:lnTo>
                  <a:pt x="1452562" y="1230655"/>
                </a:lnTo>
                <a:lnTo>
                  <a:pt x="1455597" y="1233271"/>
                </a:lnTo>
                <a:lnTo>
                  <a:pt x="1456880" y="1233462"/>
                </a:lnTo>
                <a:lnTo>
                  <a:pt x="1458239" y="1234452"/>
                </a:lnTo>
                <a:lnTo>
                  <a:pt x="1462773" y="1234541"/>
                </a:lnTo>
                <a:lnTo>
                  <a:pt x="1463332" y="1234147"/>
                </a:lnTo>
                <a:lnTo>
                  <a:pt x="1466672" y="1232611"/>
                </a:lnTo>
                <a:lnTo>
                  <a:pt x="1467866" y="1230782"/>
                </a:lnTo>
                <a:lnTo>
                  <a:pt x="1468602" y="1229893"/>
                </a:lnTo>
                <a:lnTo>
                  <a:pt x="1469047" y="1228953"/>
                </a:lnTo>
                <a:lnTo>
                  <a:pt x="1486611" y="1201762"/>
                </a:lnTo>
                <a:lnTo>
                  <a:pt x="2153564" y="168948"/>
                </a:lnTo>
                <a:lnTo>
                  <a:pt x="2153564" y="133553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1" name="bg object 31"/>
          <p:cNvSpPr/>
          <p:nvPr/>
        </p:nvSpPr>
        <p:spPr bwMode="auto">
          <a:xfrm>
            <a:off x="3290372" y="32386"/>
            <a:ext cx="182538" cy="229548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2" name="bg object 32"/>
          <p:cNvSpPr/>
          <p:nvPr/>
        </p:nvSpPr>
        <p:spPr bwMode="auto">
          <a:xfrm>
            <a:off x="8001621" y="166052"/>
            <a:ext cx="2690495" cy="5050790"/>
          </a:xfrm>
          <a:custGeom>
            <a:avLst/>
            <a:gdLst/>
            <a:ahLst/>
            <a:cxnLst/>
            <a:rect l="l" t="t" r="r" b="b"/>
            <a:pathLst>
              <a:path w="2690495" h="5050790" fill="norm" stroke="1" extrusionOk="0">
                <a:moveTo>
                  <a:pt x="2690380" y="2029142"/>
                </a:moveTo>
                <a:lnTo>
                  <a:pt x="1734045" y="1716328"/>
                </a:lnTo>
                <a:lnTo>
                  <a:pt x="1673580" y="1696580"/>
                </a:lnTo>
                <a:lnTo>
                  <a:pt x="1656397" y="1670596"/>
                </a:lnTo>
                <a:lnTo>
                  <a:pt x="1656397" y="1705330"/>
                </a:lnTo>
                <a:lnTo>
                  <a:pt x="1473073" y="2079675"/>
                </a:lnTo>
                <a:lnTo>
                  <a:pt x="1324902" y="2382202"/>
                </a:lnTo>
                <a:lnTo>
                  <a:pt x="1311910" y="2342057"/>
                </a:lnTo>
                <a:lnTo>
                  <a:pt x="1311910" y="2404376"/>
                </a:lnTo>
                <a:lnTo>
                  <a:pt x="1295958" y="2417026"/>
                </a:lnTo>
                <a:lnTo>
                  <a:pt x="1295958" y="2441498"/>
                </a:lnTo>
                <a:lnTo>
                  <a:pt x="49174" y="5000053"/>
                </a:lnTo>
                <a:lnTo>
                  <a:pt x="19761" y="3453409"/>
                </a:lnTo>
                <a:lnTo>
                  <a:pt x="1295958" y="2441498"/>
                </a:lnTo>
                <a:lnTo>
                  <a:pt x="1295958" y="2417026"/>
                </a:lnTo>
                <a:lnTo>
                  <a:pt x="436308" y="3098635"/>
                </a:lnTo>
                <a:lnTo>
                  <a:pt x="23342" y="3426066"/>
                </a:lnTo>
                <a:lnTo>
                  <a:pt x="550672" y="51968"/>
                </a:lnTo>
                <a:lnTo>
                  <a:pt x="1311910" y="2404376"/>
                </a:lnTo>
                <a:lnTo>
                  <a:pt x="1311910" y="2342057"/>
                </a:lnTo>
                <a:lnTo>
                  <a:pt x="578180" y="74688"/>
                </a:lnTo>
                <a:lnTo>
                  <a:pt x="1656397" y="1705330"/>
                </a:lnTo>
                <a:lnTo>
                  <a:pt x="1656397" y="1670596"/>
                </a:lnTo>
                <a:lnTo>
                  <a:pt x="601167" y="74650"/>
                </a:lnTo>
                <a:lnTo>
                  <a:pt x="556145" y="6578"/>
                </a:lnTo>
                <a:lnTo>
                  <a:pt x="555167" y="3530"/>
                </a:lnTo>
                <a:lnTo>
                  <a:pt x="553313" y="2311"/>
                </a:lnTo>
                <a:lnTo>
                  <a:pt x="552754" y="1435"/>
                </a:lnTo>
                <a:lnTo>
                  <a:pt x="551522" y="1104"/>
                </a:lnTo>
                <a:lnTo>
                  <a:pt x="551103" y="812"/>
                </a:lnTo>
                <a:lnTo>
                  <a:pt x="550633" y="850"/>
                </a:lnTo>
                <a:lnTo>
                  <a:pt x="547585" y="0"/>
                </a:lnTo>
                <a:lnTo>
                  <a:pt x="544906" y="1308"/>
                </a:lnTo>
                <a:lnTo>
                  <a:pt x="542213" y="1511"/>
                </a:lnTo>
                <a:lnTo>
                  <a:pt x="539292" y="3975"/>
                </a:lnTo>
                <a:lnTo>
                  <a:pt x="538975" y="4114"/>
                </a:lnTo>
                <a:lnTo>
                  <a:pt x="538886" y="4305"/>
                </a:lnTo>
                <a:lnTo>
                  <a:pt x="538467" y="4660"/>
                </a:lnTo>
                <a:lnTo>
                  <a:pt x="538365" y="5473"/>
                </a:lnTo>
                <a:lnTo>
                  <a:pt x="536790" y="9042"/>
                </a:lnTo>
                <a:lnTo>
                  <a:pt x="537578" y="11518"/>
                </a:lnTo>
                <a:lnTo>
                  <a:pt x="990" y="3444824"/>
                </a:lnTo>
                <a:lnTo>
                  <a:pt x="431" y="3446056"/>
                </a:lnTo>
                <a:lnTo>
                  <a:pt x="457" y="3448266"/>
                </a:lnTo>
                <a:lnTo>
                  <a:pt x="0" y="3451237"/>
                </a:lnTo>
                <a:lnTo>
                  <a:pt x="520" y="3452368"/>
                </a:lnTo>
                <a:lnTo>
                  <a:pt x="546" y="3453409"/>
                </a:lnTo>
                <a:lnTo>
                  <a:pt x="30746" y="5040274"/>
                </a:lnTo>
                <a:lnTo>
                  <a:pt x="30848" y="5044681"/>
                </a:lnTo>
                <a:lnTo>
                  <a:pt x="33972" y="5048491"/>
                </a:lnTo>
                <a:lnTo>
                  <a:pt x="38303" y="5049431"/>
                </a:lnTo>
                <a:lnTo>
                  <a:pt x="42608" y="5050409"/>
                </a:lnTo>
                <a:lnTo>
                  <a:pt x="47040" y="5048250"/>
                </a:lnTo>
                <a:lnTo>
                  <a:pt x="70523" y="5000053"/>
                </a:lnTo>
                <a:lnTo>
                  <a:pt x="1317320" y="2441498"/>
                </a:lnTo>
                <a:lnTo>
                  <a:pt x="1329385" y="2416708"/>
                </a:lnTo>
                <a:lnTo>
                  <a:pt x="1509268" y="2396261"/>
                </a:lnTo>
                <a:lnTo>
                  <a:pt x="2690380" y="2262073"/>
                </a:lnTo>
                <a:lnTo>
                  <a:pt x="2690380" y="2242756"/>
                </a:lnTo>
                <a:lnTo>
                  <a:pt x="1339418" y="2396261"/>
                </a:lnTo>
                <a:lnTo>
                  <a:pt x="1672386" y="1716328"/>
                </a:lnTo>
                <a:lnTo>
                  <a:pt x="2690380" y="2049297"/>
                </a:lnTo>
                <a:lnTo>
                  <a:pt x="2690380" y="2029142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3" name="bg object 33"/>
          <p:cNvSpPr/>
          <p:nvPr/>
        </p:nvSpPr>
        <p:spPr bwMode="auto">
          <a:xfrm>
            <a:off x="2748584" y="267893"/>
            <a:ext cx="3460750" cy="5106035"/>
          </a:xfrm>
          <a:custGeom>
            <a:avLst/>
            <a:gdLst/>
            <a:ahLst/>
            <a:cxnLst/>
            <a:rect l="l" t="t" r="r" b="b"/>
            <a:pathLst>
              <a:path w="3460750" h="5106035" fill="norm" stroke="1" extrusionOk="0">
                <a:moveTo>
                  <a:pt x="3460153" y="5097069"/>
                </a:moveTo>
                <a:lnTo>
                  <a:pt x="3459302" y="5085258"/>
                </a:lnTo>
                <a:lnTo>
                  <a:pt x="3440061" y="4818583"/>
                </a:lnTo>
                <a:lnTo>
                  <a:pt x="3440061" y="5085258"/>
                </a:lnTo>
                <a:lnTo>
                  <a:pt x="1843252" y="4901755"/>
                </a:lnTo>
                <a:lnTo>
                  <a:pt x="1845144" y="4894377"/>
                </a:lnTo>
                <a:lnTo>
                  <a:pt x="2957423" y="542658"/>
                </a:lnTo>
                <a:lnTo>
                  <a:pt x="3078213" y="70129"/>
                </a:lnTo>
                <a:lnTo>
                  <a:pt x="3440061" y="5085258"/>
                </a:lnTo>
                <a:lnTo>
                  <a:pt x="3440061" y="4818583"/>
                </a:lnTo>
                <a:lnTo>
                  <a:pt x="3097479" y="70129"/>
                </a:lnTo>
                <a:lnTo>
                  <a:pt x="3093224" y="11353"/>
                </a:lnTo>
                <a:lnTo>
                  <a:pt x="3093936" y="8585"/>
                </a:lnTo>
                <a:lnTo>
                  <a:pt x="3092831" y="6159"/>
                </a:lnTo>
                <a:lnTo>
                  <a:pt x="3092754" y="5168"/>
                </a:lnTo>
                <a:lnTo>
                  <a:pt x="3092056" y="4470"/>
                </a:lnTo>
                <a:lnTo>
                  <a:pt x="3091891" y="4089"/>
                </a:lnTo>
                <a:lnTo>
                  <a:pt x="3091484" y="3886"/>
                </a:lnTo>
                <a:lnTo>
                  <a:pt x="3089059" y="1409"/>
                </a:lnTo>
                <a:lnTo>
                  <a:pt x="3086176" y="1168"/>
                </a:lnTo>
                <a:lnTo>
                  <a:pt x="3083915" y="0"/>
                </a:lnTo>
                <a:lnTo>
                  <a:pt x="3080499" y="685"/>
                </a:lnTo>
                <a:lnTo>
                  <a:pt x="3079724" y="609"/>
                </a:lnTo>
                <a:lnTo>
                  <a:pt x="3079254" y="927"/>
                </a:lnTo>
                <a:lnTo>
                  <a:pt x="3079051" y="965"/>
                </a:lnTo>
                <a:lnTo>
                  <a:pt x="3078861" y="1193"/>
                </a:lnTo>
                <a:lnTo>
                  <a:pt x="3075571" y="3403"/>
                </a:lnTo>
                <a:lnTo>
                  <a:pt x="3074860" y="5956"/>
                </a:lnTo>
                <a:lnTo>
                  <a:pt x="3063811" y="19113"/>
                </a:lnTo>
                <a:lnTo>
                  <a:pt x="3063811" y="48958"/>
                </a:lnTo>
                <a:lnTo>
                  <a:pt x="1825332" y="4894377"/>
                </a:lnTo>
                <a:lnTo>
                  <a:pt x="24130" y="3668331"/>
                </a:lnTo>
                <a:lnTo>
                  <a:pt x="3063811" y="48958"/>
                </a:lnTo>
                <a:lnTo>
                  <a:pt x="3063811" y="19113"/>
                </a:lnTo>
                <a:lnTo>
                  <a:pt x="2590" y="3664127"/>
                </a:lnTo>
                <a:lnTo>
                  <a:pt x="825" y="3666274"/>
                </a:lnTo>
                <a:lnTo>
                  <a:pt x="0" y="3668941"/>
                </a:lnTo>
                <a:lnTo>
                  <a:pt x="431" y="3671608"/>
                </a:lnTo>
                <a:lnTo>
                  <a:pt x="812" y="3674275"/>
                </a:lnTo>
                <a:lnTo>
                  <a:pt x="2324" y="3676688"/>
                </a:lnTo>
                <a:lnTo>
                  <a:pt x="1824329" y="4916906"/>
                </a:lnTo>
                <a:lnTo>
                  <a:pt x="1824901" y="4917732"/>
                </a:lnTo>
                <a:lnTo>
                  <a:pt x="1827403" y="4919205"/>
                </a:lnTo>
                <a:lnTo>
                  <a:pt x="1827771" y="4919256"/>
                </a:lnTo>
                <a:lnTo>
                  <a:pt x="1828444" y="4919700"/>
                </a:lnTo>
                <a:lnTo>
                  <a:pt x="1831708" y="4920056"/>
                </a:lnTo>
                <a:lnTo>
                  <a:pt x="1832432" y="4919789"/>
                </a:lnTo>
                <a:lnTo>
                  <a:pt x="3452190" y="5105933"/>
                </a:lnTo>
                <a:lnTo>
                  <a:pt x="3455009" y="5104981"/>
                </a:lnTo>
                <a:lnTo>
                  <a:pt x="3457956" y="5102199"/>
                </a:lnTo>
                <a:lnTo>
                  <a:pt x="3458603" y="5101272"/>
                </a:lnTo>
                <a:lnTo>
                  <a:pt x="3459823" y="5098732"/>
                </a:lnTo>
                <a:lnTo>
                  <a:pt x="3460153" y="5097069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4" name="bg object 34"/>
          <p:cNvSpPr/>
          <p:nvPr/>
        </p:nvSpPr>
        <p:spPr bwMode="auto">
          <a:xfrm>
            <a:off x="9658007" y="160095"/>
            <a:ext cx="1034415" cy="2055495"/>
          </a:xfrm>
          <a:custGeom>
            <a:avLst/>
            <a:gdLst/>
            <a:ahLst/>
            <a:cxnLst/>
            <a:rect l="l" t="t" r="r" b="b"/>
            <a:pathLst>
              <a:path w="1034415" h="2055495" fill="norm" stroke="1" extrusionOk="0">
                <a:moveTo>
                  <a:pt x="1033995" y="596607"/>
                </a:moveTo>
                <a:lnTo>
                  <a:pt x="950023" y="819619"/>
                </a:lnTo>
                <a:lnTo>
                  <a:pt x="941019" y="843546"/>
                </a:lnTo>
                <a:lnTo>
                  <a:pt x="927862" y="848753"/>
                </a:lnTo>
                <a:lnTo>
                  <a:pt x="883818" y="866152"/>
                </a:lnTo>
                <a:lnTo>
                  <a:pt x="883818" y="886752"/>
                </a:lnTo>
                <a:lnTo>
                  <a:pt x="808583" y="942327"/>
                </a:lnTo>
                <a:lnTo>
                  <a:pt x="630148" y="1074089"/>
                </a:lnTo>
                <a:lnTo>
                  <a:pt x="607009" y="1074661"/>
                </a:lnTo>
                <a:lnTo>
                  <a:pt x="607009" y="1096606"/>
                </a:lnTo>
                <a:lnTo>
                  <a:pt x="61150" y="1646478"/>
                </a:lnTo>
                <a:lnTo>
                  <a:pt x="377113" y="1125334"/>
                </a:lnTo>
                <a:lnTo>
                  <a:pt x="416826" y="1120368"/>
                </a:lnTo>
                <a:lnTo>
                  <a:pt x="528751" y="1106373"/>
                </a:lnTo>
                <a:lnTo>
                  <a:pt x="596912" y="1097851"/>
                </a:lnTo>
                <a:lnTo>
                  <a:pt x="607009" y="1096606"/>
                </a:lnTo>
                <a:lnTo>
                  <a:pt x="607009" y="1074661"/>
                </a:lnTo>
                <a:lnTo>
                  <a:pt x="449173" y="1078534"/>
                </a:lnTo>
                <a:lnTo>
                  <a:pt x="442366" y="1078699"/>
                </a:lnTo>
                <a:lnTo>
                  <a:pt x="442366" y="1097851"/>
                </a:lnTo>
                <a:lnTo>
                  <a:pt x="375462" y="1106233"/>
                </a:lnTo>
                <a:lnTo>
                  <a:pt x="374332" y="1106373"/>
                </a:lnTo>
                <a:lnTo>
                  <a:pt x="366483" y="1099693"/>
                </a:lnTo>
                <a:lnTo>
                  <a:pt x="442366" y="1097851"/>
                </a:lnTo>
                <a:lnTo>
                  <a:pt x="442366" y="1078699"/>
                </a:lnTo>
                <a:lnTo>
                  <a:pt x="394792" y="1079842"/>
                </a:lnTo>
                <a:lnTo>
                  <a:pt x="883818" y="886752"/>
                </a:lnTo>
                <a:lnTo>
                  <a:pt x="883818" y="866152"/>
                </a:lnTo>
                <a:lnTo>
                  <a:pt x="365302" y="1070838"/>
                </a:lnTo>
                <a:lnTo>
                  <a:pt x="1033983" y="35344"/>
                </a:lnTo>
                <a:lnTo>
                  <a:pt x="1033983" y="0"/>
                </a:lnTo>
                <a:lnTo>
                  <a:pt x="334937" y="1082509"/>
                </a:lnTo>
                <a:lnTo>
                  <a:pt x="333895" y="1083208"/>
                </a:lnTo>
                <a:lnTo>
                  <a:pt x="333184" y="1083475"/>
                </a:lnTo>
                <a:lnTo>
                  <a:pt x="330708" y="1088034"/>
                </a:lnTo>
                <a:lnTo>
                  <a:pt x="331038" y="1089660"/>
                </a:lnTo>
                <a:lnTo>
                  <a:pt x="331038" y="1090345"/>
                </a:lnTo>
                <a:lnTo>
                  <a:pt x="330708" y="1091311"/>
                </a:lnTo>
                <a:lnTo>
                  <a:pt x="331012" y="1092492"/>
                </a:lnTo>
                <a:lnTo>
                  <a:pt x="331012" y="1093609"/>
                </a:lnTo>
                <a:lnTo>
                  <a:pt x="331470" y="1094193"/>
                </a:lnTo>
                <a:lnTo>
                  <a:pt x="331825" y="1095463"/>
                </a:lnTo>
                <a:lnTo>
                  <a:pt x="332320" y="1095895"/>
                </a:lnTo>
                <a:lnTo>
                  <a:pt x="332587" y="1097165"/>
                </a:lnTo>
                <a:lnTo>
                  <a:pt x="336651" y="1100404"/>
                </a:lnTo>
                <a:lnTo>
                  <a:pt x="337616" y="1100391"/>
                </a:lnTo>
                <a:lnTo>
                  <a:pt x="358889" y="1118400"/>
                </a:lnTo>
                <a:lnTo>
                  <a:pt x="3378" y="1704695"/>
                </a:lnTo>
                <a:lnTo>
                  <a:pt x="1930" y="1706194"/>
                </a:lnTo>
                <a:lnTo>
                  <a:pt x="1663" y="1707108"/>
                </a:lnTo>
                <a:lnTo>
                  <a:pt x="0" y="1709280"/>
                </a:lnTo>
                <a:lnTo>
                  <a:pt x="1358" y="1715122"/>
                </a:lnTo>
                <a:lnTo>
                  <a:pt x="2489" y="1716024"/>
                </a:lnTo>
                <a:lnTo>
                  <a:pt x="4902" y="1718652"/>
                </a:lnTo>
                <a:lnTo>
                  <a:pt x="6502" y="1719186"/>
                </a:lnTo>
                <a:lnTo>
                  <a:pt x="8966" y="1721116"/>
                </a:lnTo>
                <a:lnTo>
                  <a:pt x="11887" y="1720951"/>
                </a:lnTo>
                <a:lnTo>
                  <a:pt x="1033983" y="2055279"/>
                </a:lnTo>
                <a:lnTo>
                  <a:pt x="1033983" y="2035111"/>
                </a:lnTo>
                <a:lnTo>
                  <a:pt x="28803" y="1706321"/>
                </a:lnTo>
                <a:lnTo>
                  <a:pt x="88112" y="1646567"/>
                </a:lnTo>
                <a:lnTo>
                  <a:pt x="632587" y="1098080"/>
                </a:lnTo>
                <a:lnTo>
                  <a:pt x="1033995" y="1606359"/>
                </a:lnTo>
                <a:lnTo>
                  <a:pt x="1033995" y="1575371"/>
                </a:lnTo>
                <a:lnTo>
                  <a:pt x="794308" y="1271879"/>
                </a:lnTo>
                <a:lnTo>
                  <a:pt x="657034" y="1098042"/>
                </a:lnTo>
                <a:lnTo>
                  <a:pt x="647077" y="1085443"/>
                </a:lnTo>
                <a:lnTo>
                  <a:pt x="649274" y="1083818"/>
                </a:lnTo>
                <a:lnTo>
                  <a:pt x="649516" y="1083640"/>
                </a:lnTo>
                <a:lnTo>
                  <a:pt x="654646" y="1079855"/>
                </a:lnTo>
                <a:lnTo>
                  <a:pt x="916127" y="886739"/>
                </a:lnTo>
                <a:lnTo>
                  <a:pt x="944384" y="865860"/>
                </a:lnTo>
                <a:lnTo>
                  <a:pt x="1033995" y="1078712"/>
                </a:lnTo>
                <a:lnTo>
                  <a:pt x="1033995" y="1029284"/>
                </a:lnTo>
                <a:lnTo>
                  <a:pt x="965212" y="865847"/>
                </a:lnTo>
                <a:lnTo>
                  <a:pt x="958824" y="850709"/>
                </a:lnTo>
                <a:lnTo>
                  <a:pt x="1024801" y="675474"/>
                </a:lnTo>
                <a:lnTo>
                  <a:pt x="1033983" y="651090"/>
                </a:lnTo>
                <a:lnTo>
                  <a:pt x="1033995" y="596607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5" name="bg object 35"/>
          <p:cNvSpPr/>
          <p:nvPr/>
        </p:nvSpPr>
        <p:spPr bwMode="auto">
          <a:xfrm>
            <a:off x="0" y="3928033"/>
            <a:ext cx="6209030" cy="3632200"/>
          </a:xfrm>
          <a:custGeom>
            <a:avLst/>
            <a:gdLst/>
            <a:ahLst/>
            <a:cxnLst/>
            <a:rect l="l" t="t" r="r" b="b"/>
            <a:pathLst>
              <a:path w="6209030" h="3632200" fill="norm" stroke="1" extrusionOk="0">
                <a:moveTo>
                  <a:pt x="6208928" y="1435303"/>
                </a:moveTo>
                <a:lnTo>
                  <a:pt x="6208661" y="1434528"/>
                </a:lnTo>
                <a:lnTo>
                  <a:pt x="6208763" y="1432369"/>
                </a:lnTo>
                <a:lnTo>
                  <a:pt x="6207087" y="1429740"/>
                </a:lnTo>
                <a:lnTo>
                  <a:pt x="6206985" y="1429397"/>
                </a:lnTo>
                <a:lnTo>
                  <a:pt x="6206769" y="1429232"/>
                </a:lnTo>
                <a:lnTo>
                  <a:pt x="6206515" y="1428813"/>
                </a:lnTo>
                <a:lnTo>
                  <a:pt x="6205931" y="1428559"/>
                </a:lnTo>
                <a:lnTo>
                  <a:pt x="6203835" y="1426857"/>
                </a:lnTo>
                <a:lnTo>
                  <a:pt x="6201664" y="1426616"/>
                </a:lnTo>
                <a:lnTo>
                  <a:pt x="6199454" y="1425600"/>
                </a:lnTo>
                <a:lnTo>
                  <a:pt x="6196812" y="1426057"/>
                </a:lnTo>
                <a:lnTo>
                  <a:pt x="6188659" y="1425130"/>
                </a:lnTo>
                <a:lnTo>
                  <a:pt x="6188659" y="1458861"/>
                </a:lnTo>
                <a:lnTo>
                  <a:pt x="6143701" y="2855861"/>
                </a:lnTo>
                <a:lnTo>
                  <a:pt x="5017109" y="2695359"/>
                </a:lnTo>
                <a:lnTo>
                  <a:pt x="4893030" y="2677693"/>
                </a:lnTo>
                <a:lnTo>
                  <a:pt x="4902632" y="2668651"/>
                </a:lnTo>
                <a:lnTo>
                  <a:pt x="4905895" y="2665577"/>
                </a:lnTo>
                <a:lnTo>
                  <a:pt x="4980356" y="2595537"/>
                </a:lnTo>
                <a:lnTo>
                  <a:pt x="6188659" y="1458861"/>
                </a:lnTo>
                <a:lnTo>
                  <a:pt x="6188659" y="1425130"/>
                </a:lnTo>
                <a:lnTo>
                  <a:pt x="6177394" y="1423835"/>
                </a:lnTo>
                <a:lnTo>
                  <a:pt x="6177394" y="1443113"/>
                </a:lnTo>
                <a:lnTo>
                  <a:pt x="4877917" y="2665577"/>
                </a:lnTo>
                <a:lnTo>
                  <a:pt x="4877562" y="2663774"/>
                </a:lnTo>
                <a:lnTo>
                  <a:pt x="4857978" y="2567673"/>
                </a:lnTo>
                <a:lnTo>
                  <a:pt x="4857978" y="2663774"/>
                </a:lnTo>
                <a:lnTo>
                  <a:pt x="2918231" y="1397647"/>
                </a:lnTo>
                <a:lnTo>
                  <a:pt x="4572139" y="1260132"/>
                </a:lnTo>
                <a:lnTo>
                  <a:pt x="4857978" y="2663774"/>
                </a:lnTo>
                <a:lnTo>
                  <a:pt x="4857978" y="2567673"/>
                </a:lnTo>
                <a:lnTo>
                  <a:pt x="4702289" y="1803146"/>
                </a:lnTo>
                <a:lnTo>
                  <a:pt x="4591875" y="1260906"/>
                </a:lnTo>
                <a:lnTo>
                  <a:pt x="6177394" y="1443113"/>
                </a:lnTo>
                <a:lnTo>
                  <a:pt x="6177394" y="1423835"/>
                </a:lnTo>
                <a:lnTo>
                  <a:pt x="4759947" y="1260906"/>
                </a:lnTo>
                <a:lnTo>
                  <a:pt x="4585043" y="1240802"/>
                </a:lnTo>
                <a:lnTo>
                  <a:pt x="4583874" y="1239926"/>
                </a:lnTo>
                <a:lnTo>
                  <a:pt x="4582414" y="1240053"/>
                </a:lnTo>
                <a:lnTo>
                  <a:pt x="4552048" y="1219390"/>
                </a:lnTo>
                <a:lnTo>
                  <a:pt x="4552048" y="1242542"/>
                </a:lnTo>
                <a:lnTo>
                  <a:pt x="2898292" y="1380032"/>
                </a:lnTo>
                <a:lnTo>
                  <a:pt x="2796108" y="304203"/>
                </a:lnTo>
                <a:lnTo>
                  <a:pt x="2770035" y="29565"/>
                </a:lnTo>
                <a:lnTo>
                  <a:pt x="4552048" y="1242542"/>
                </a:lnTo>
                <a:lnTo>
                  <a:pt x="4552048" y="1219390"/>
                </a:lnTo>
                <a:lnTo>
                  <a:pt x="2804096" y="29552"/>
                </a:lnTo>
                <a:lnTo>
                  <a:pt x="2764396" y="2540"/>
                </a:lnTo>
                <a:lnTo>
                  <a:pt x="2764167" y="2362"/>
                </a:lnTo>
                <a:lnTo>
                  <a:pt x="2761932" y="762"/>
                </a:lnTo>
                <a:lnTo>
                  <a:pt x="2761729" y="723"/>
                </a:lnTo>
                <a:lnTo>
                  <a:pt x="2760865" y="127"/>
                </a:lnTo>
                <a:lnTo>
                  <a:pt x="2756865" y="0"/>
                </a:lnTo>
                <a:lnTo>
                  <a:pt x="2754934" y="1143"/>
                </a:lnTo>
                <a:lnTo>
                  <a:pt x="0" y="622998"/>
                </a:lnTo>
                <a:lnTo>
                  <a:pt x="0" y="642645"/>
                </a:lnTo>
                <a:lnTo>
                  <a:pt x="2750007" y="21894"/>
                </a:lnTo>
                <a:lnTo>
                  <a:pt x="2878759" y="1377810"/>
                </a:lnTo>
                <a:lnTo>
                  <a:pt x="1277683" y="979068"/>
                </a:lnTo>
                <a:lnTo>
                  <a:pt x="0" y="660857"/>
                </a:lnTo>
                <a:lnTo>
                  <a:pt x="0" y="680605"/>
                </a:lnTo>
                <a:lnTo>
                  <a:pt x="2864916" y="1394129"/>
                </a:lnTo>
                <a:lnTo>
                  <a:pt x="0" y="3128911"/>
                </a:lnTo>
                <a:lnTo>
                  <a:pt x="0" y="3151327"/>
                </a:lnTo>
                <a:lnTo>
                  <a:pt x="2889427" y="1401711"/>
                </a:lnTo>
                <a:lnTo>
                  <a:pt x="4862220" y="2689466"/>
                </a:lnTo>
                <a:lnTo>
                  <a:pt x="4833582" y="3631971"/>
                </a:lnTo>
                <a:lnTo>
                  <a:pt x="4852771" y="3631971"/>
                </a:lnTo>
                <a:lnTo>
                  <a:pt x="4881219" y="2695397"/>
                </a:lnTo>
                <a:lnTo>
                  <a:pt x="5831002" y="2830690"/>
                </a:lnTo>
                <a:lnTo>
                  <a:pt x="6125286" y="2872613"/>
                </a:lnTo>
                <a:lnTo>
                  <a:pt x="4889474" y="3631971"/>
                </a:lnTo>
                <a:lnTo>
                  <a:pt x="4926127" y="3631971"/>
                </a:lnTo>
                <a:lnTo>
                  <a:pt x="6155906" y="2876296"/>
                </a:lnTo>
                <a:lnTo>
                  <a:pt x="6157036" y="2875965"/>
                </a:lnTo>
                <a:lnTo>
                  <a:pt x="6158687" y="2874594"/>
                </a:lnTo>
                <a:lnTo>
                  <a:pt x="6159563" y="2874048"/>
                </a:lnTo>
                <a:lnTo>
                  <a:pt x="6160846" y="2872613"/>
                </a:lnTo>
                <a:lnTo>
                  <a:pt x="6161024" y="2872232"/>
                </a:lnTo>
                <a:lnTo>
                  <a:pt x="6162167" y="2869831"/>
                </a:lnTo>
                <a:lnTo>
                  <a:pt x="6162497" y="2869146"/>
                </a:lnTo>
                <a:lnTo>
                  <a:pt x="6162751" y="2867037"/>
                </a:lnTo>
                <a:lnTo>
                  <a:pt x="6162548" y="2865996"/>
                </a:lnTo>
                <a:lnTo>
                  <a:pt x="6162878" y="2855874"/>
                </a:lnTo>
                <a:lnTo>
                  <a:pt x="6207874" y="1458849"/>
                </a:lnTo>
                <a:lnTo>
                  <a:pt x="6208522" y="1438338"/>
                </a:lnTo>
                <a:lnTo>
                  <a:pt x="6208750" y="1437881"/>
                </a:lnTo>
                <a:lnTo>
                  <a:pt x="6208928" y="1435303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6" name="bg object 36"/>
          <p:cNvSpPr/>
          <p:nvPr/>
        </p:nvSpPr>
        <p:spPr bwMode="auto">
          <a:xfrm>
            <a:off x="5765152" y="27634"/>
            <a:ext cx="2794000" cy="260985"/>
          </a:xfrm>
          <a:custGeom>
            <a:avLst/>
            <a:gdLst/>
            <a:ahLst/>
            <a:cxnLst/>
            <a:rect l="l" t="t" r="r" b="b"/>
            <a:pathLst>
              <a:path w="2794000" h="260985" fill="norm" stroke="1" extrusionOk="0">
                <a:moveTo>
                  <a:pt x="2793949" y="150291"/>
                </a:moveTo>
                <a:lnTo>
                  <a:pt x="2793746" y="146824"/>
                </a:lnTo>
                <a:lnTo>
                  <a:pt x="2701277" y="0"/>
                </a:lnTo>
                <a:lnTo>
                  <a:pt x="2678646" y="12"/>
                </a:lnTo>
                <a:lnTo>
                  <a:pt x="2766898" y="140169"/>
                </a:lnTo>
                <a:lnTo>
                  <a:pt x="83083" y="240626"/>
                </a:lnTo>
                <a:lnTo>
                  <a:pt x="206921" y="2374"/>
                </a:lnTo>
                <a:lnTo>
                  <a:pt x="199694" y="2387"/>
                </a:lnTo>
                <a:lnTo>
                  <a:pt x="185293" y="2400"/>
                </a:lnTo>
                <a:lnTo>
                  <a:pt x="70472" y="223240"/>
                </a:lnTo>
                <a:lnTo>
                  <a:pt x="19672" y="2552"/>
                </a:lnTo>
                <a:lnTo>
                  <a:pt x="0" y="2578"/>
                </a:lnTo>
                <a:lnTo>
                  <a:pt x="56845" y="249643"/>
                </a:lnTo>
                <a:lnTo>
                  <a:pt x="56997" y="253072"/>
                </a:lnTo>
                <a:lnTo>
                  <a:pt x="58000" y="254660"/>
                </a:lnTo>
                <a:lnTo>
                  <a:pt x="58521" y="256870"/>
                </a:lnTo>
                <a:lnTo>
                  <a:pt x="61747" y="259816"/>
                </a:lnTo>
                <a:lnTo>
                  <a:pt x="62826" y="259956"/>
                </a:lnTo>
                <a:lnTo>
                  <a:pt x="63906" y="260515"/>
                </a:lnTo>
                <a:lnTo>
                  <a:pt x="66522" y="260426"/>
                </a:lnTo>
                <a:lnTo>
                  <a:pt x="69748" y="260819"/>
                </a:lnTo>
                <a:lnTo>
                  <a:pt x="70827" y="260261"/>
                </a:lnTo>
                <a:lnTo>
                  <a:pt x="595579" y="240626"/>
                </a:lnTo>
                <a:lnTo>
                  <a:pt x="2787662" y="158572"/>
                </a:lnTo>
                <a:lnTo>
                  <a:pt x="2790748" y="156641"/>
                </a:lnTo>
                <a:lnTo>
                  <a:pt x="2792374" y="153593"/>
                </a:lnTo>
                <a:lnTo>
                  <a:pt x="2793949" y="150291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7" name="bg object 37"/>
          <p:cNvSpPr/>
          <p:nvPr/>
        </p:nvSpPr>
        <p:spPr bwMode="auto">
          <a:xfrm>
            <a:off x="8443803" y="27471"/>
            <a:ext cx="182785" cy="159912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8" name="bg object 38"/>
          <p:cNvSpPr/>
          <p:nvPr/>
        </p:nvSpPr>
        <p:spPr bwMode="auto">
          <a:xfrm>
            <a:off x="8031556" y="2408834"/>
            <a:ext cx="2660650" cy="2969895"/>
          </a:xfrm>
          <a:custGeom>
            <a:avLst/>
            <a:gdLst/>
            <a:ahLst/>
            <a:cxnLst/>
            <a:rect l="l" t="t" r="r" b="b"/>
            <a:pathLst>
              <a:path w="2660650" h="2969895" fill="norm" stroke="1" extrusionOk="0">
                <a:moveTo>
                  <a:pt x="2660446" y="0"/>
                </a:moveTo>
                <a:lnTo>
                  <a:pt x="1294803" y="155117"/>
                </a:lnTo>
                <a:lnTo>
                  <a:pt x="1292567" y="154025"/>
                </a:lnTo>
                <a:lnTo>
                  <a:pt x="1286840" y="156032"/>
                </a:lnTo>
                <a:lnTo>
                  <a:pt x="1286103" y="157530"/>
                </a:lnTo>
                <a:lnTo>
                  <a:pt x="1284389" y="159169"/>
                </a:lnTo>
                <a:lnTo>
                  <a:pt x="1283919" y="162026"/>
                </a:lnTo>
                <a:lnTo>
                  <a:pt x="3187" y="2790240"/>
                </a:lnTo>
                <a:lnTo>
                  <a:pt x="2209" y="2790736"/>
                </a:lnTo>
                <a:lnTo>
                  <a:pt x="127" y="2795016"/>
                </a:lnTo>
                <a:lnTo>
                  <a:pt x="355" y="2796121"/>
                </a:lnTo>
                <a:lnTo>
                  <a:pt x="0" y="2796857"/>
                </a:lnTo>
                <a:lnTo>
                  <a:pt x="774" y="2801239"/>
                </a:lnTo>
                <a:lnTo>
                  <a:pt x="1600" y="2802064"/>
                </a:lnTo>
                <a:lnTo>
                  <a:pt x="1905" y="2803487"/>
                </a:lnTo>
                <a:lnTo>
                  <a:pt x="5511" y="2806623"/>
                </a:lnTo>
                <a:lnTo>
                  <a:pt x="6286" y="2806674"/>
                </a:lnTo>
                <a:lnTo>
                  <a:pt x="6654" y="2807030"/>
                </a:lnTo>
                <a:lnTo>
                  <a:pt x="11099" y="2807703"/>
                </a:lnTo>
                <a:lnTo>
                  <a:pt x="12395" y="2807055"/>
                </a:lnTo>
                <a:lnTo>
                  <a:pt x="2660446" y="2969323"/>
                </a:lnTo>
                <a:lnTo>
                  <a:pt x="2660446" y="2950108"/>
                </a:lnTo>
                <a:lnTo>
                  <a:pt x="46215" y="2789898"/>
                </a:lnTo>
                <a:lnTo>
                  <a:pt x="73926" y="2775839"/>
                </a:lnTo>
                <a:lnTo>
                  <a:pt x="2660446" y="1464081"/>
                </a:lnTo>
                <a:lnTo>
                  <a:pt x="2660446" y="1442580"/>
                </a:lnTo>
                <a:lnTo>
                  <a:pt x="1762150" y="1898167"/>
                </a:lnTo>
                <a:lnTo>
                  <a:pt x="31559" y="2775839"/>
                </a:lnTo>
                <a:lnTo>
                  <a:pt x="1297597" y="177749"/>
                </a:lnTo>
                <a:lnTo>
                  <a:pt x="2660434" y="834961"/>
                </a:lnTo>
                <a:lnTo>
                  <a:pt x="2660446" y="813676"/>
                </a:lnTo>
                <a:lnTo>
                  <a:pt x="1341729" y="177749"/>
                </a:lnTo>
                <a:lnTo>
                  <a:pt x="1329194" y="171704"/>
                </a:lnTo>
                <a:lnTo>
                  <a:pt x="1327200" y="170738"/>
                </a:lnTo>
                <a:lnTo>
                  <a:pt x="2660446" y="19304"/>
                </a:lnTo>
                <a:lnTo>
                  <a:pt x="266044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9" name="bg object 39"/>
          <p:cNvSpPr/>
          <p:nvPr/>
        </p:nvSpPr>
        <p:spPr bwMode="auto">
          <a:xfrm>
            <a:off x="0" y="4466913"/>
            <a:ext cx="59055" cy="224154"/>
          </a:xfrm>
          <a:custGeom>
            <a:avLst/>
            <a:gdLst/>
            <a:ahLst/>
            <a:cxnLst/>
            <a:rect l="l" t="t" r="r" b="b"/>
            <a:pathLst>
              <a:path w="59055" h="224154" fill="norm" stroke="1" extrusionOk="0">
                <a:moveTo>
                  <a:pt x="0" y="0"/>
                </a:moveTo>
                <a:lnTo>
                  <a:pt x="0" y="224144"/>
                </a:lnTo>
                <a:lnTo>
                  <a:pt x="20550" y="208590"/>
                </a:lnTo>
                <a:lnTo>
                  <a:pt x="45939" y="171925"/>
                </a:lnTo>
                <a:lnTo>
                  <a:pt x="58496" y="129145"/>
                </a:lnTo>
                <a:lnTo>
                  <a:pt x="57113" y="86133"/>
                </a:lnTo>
                <a:lnTo>
                  <a:pt x="42872" y="45947"/>
                </a:lnTo>
                <a:lnTo>
                  <a:pt x="16858" y="11646"/>
                </a:lnTo>
                <a:lnTo>
                  <a:pt x="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0" name="bg object 40"/>
          <p:cNvSpPr/>
          <p:nvPr/>
        </p:nvSpPr>
        <p:spPr bwMode="auto">
          <a:xfrm>
            <a:off x="2681762" y="3861474"/>
            <a:ext cx="153535" cy="153369"/>
          </a:xfrm>
          <a:prstGeom prst="rect">
            <a:avLst/>
          </a:prstGeom>
          <a:blipFill>
            <a:blip r:embed="rId4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1" name="bg object 41"/>
          <p:cNvSpPr/>
          <p:nvPr/>
        </p:nvSpPr>
        <p:spPr bwMode="auto">
          <a:xfrm>
            <a:off x="3295972" y="158615"/>
            <a:ext cx="186690" cy="186055"/>
          </a:xfrm>
          <a:custGeom>
            <a:avLst/>
            <a:gdLst/>
            <a:ahLst/>
            <a:cxnLst/>
            <a:rect l="l" t="t" r="r" b="b"/>
            <a:pathLst>
              <a:path w="186689" h="186054" fill="norm" stroke="1" extrusionOk="0">
                <a:moveTo>
                  <a:pt x="97319" y="0"/>
                </a:moveTo>
                <a:lnTo>
                  <a:pt x="61999" y="5262"/>
                </a:lnTo>
                <a:lnTo>
                  <a:pt x="31228" y="23370"/>
                </a:lnTo>
                <a:lnTo>
                  <a:pt x="9003" y="52910"/>
                </a:lnTo>
                <a:lnTo>
                  <a:pt x="0" y="88754"/>
                </a:lnTo>
                <a:lnTo>
                  <a:pt x="5269" y="124039"/>
                </a:lnTo>
                <a:lnTo>
                  <a:pt x="23398" y="154776"/>
                </a:lnTo>
                <a:lnTo>
                  <a:pt x="52970" y="176976"/>
                </a:lnTo>
                <a:lnTo>
                  <a:pt x="88847" y="185975"/>
                </a:lnTo>
                <a:lnTo>
                  <a:pt x="124167" y="180711"/>
                </a:lnTo>
                <a:lnTo>
                  <a:pt x="154933" y="162601"/>
                </a:lnTo>
                <a:lnTo>
                  <a:pt x="177151" y="133059"/>
                </a:lnTo>
                <a:lnTo>
                  <a:pt x="186164" y="97220"/>
                </a:lnTo>
                <a:lnTo>
                  <a:pt x="180901" y="61935"/>
                </a:lnTo>
                <a:lnTo>
                  <a:pt x="162774" y="31195"/>
                </a:lnTo>
                <a:lnTo>
                  <a:pt x="133196" y="8993"/>
                </a:lnTo>
                <a:lnTo>
                  <a:pt x="97319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2" name="bg object 42"/>
          <p:cNvSpPr/>
          <p:nvPr/>
        </p:nvSpPr>
        <p:spPr bwMode="auto">
          <a:xfrm>
            <a:off x="0" y="4458694"/>
            <a:ext cx="65405" cy="241300"/>
          </a:xfrm>
          <a:custGeom>
            <a:avLst/>
            <a:gdLst/>
            <a:ahLst/>
            <a:cxnLst/>
            <a:rect l="l" t="t" r="r" b="b"/>
            <a:pathLst>
              <a:path w="65405" h="241300" fill="norm" stroke="1" extrusionOk="0">
                <a:moveTo>
                  <a:pt x="0" y="0"/>
                </a:moveTo>
                <a:lnTo>
                  <a:pt x="0" y="240844"/>
                </a:lnTo>
                <a:lnTo>
                  <a:pt x="25491" y="221556"/>
                </a:lnTo>
                <a:lnTo>
                  <a:pt x="52132" y="183094"/>
                </a:lnTo>
                <a:lnTo>
                  <a:pt x="65303" y="138210"/>
                </a:lnTo>
                <a:lnTo>
                  <a:pt x="63848" y="93084"/>
                </a:lnTo>
                <a:lnTo>
                  <a:pt x="48905" y="50923"/>
                </a:lnTo>
                <a:lnTo>
                  <a:pt x="21612" y="14934"/>
                </a:lnTo>
                <a:lnTo>
                  <a:pt x="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3" name="bg object 43"/>
          <p:cNvSpPr/>
          <p:nvPr/>
        </p:nvSpPr>
        <p:spPr bwMode="auto">
          <a:xfrm>
            <a:off x="3331666" y="194284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5" fill="norm" stroke="1" extrusionOk="0">
                <a:moveTo>
                  <a:pt x="114757" y="59931"/>
                </a:moveTo>
                <a:lnTo>
                  <a:pt x="111518" y="38188"/>
                </a:lnTo>
                <a:lnTo>
                  <a:pt x="100342" y="19240"/>
                </a:lnTo>
                <a:lnTo>
                  <a:pt x="82118" y="5549"/>
                </a:lnTo>
                <a:lnTo>
                  <a:pt x="59994" y="0"/>
                </a:lnTo>
                <a:lnTo>
                  <a:pt x="38227" y="3251"/>
                </a:lnTo>
                <a:lnTo>
                  <a:pt x="19253" y="14414"/>
                </a:lnTo>
                <a:lnTo>
                  <a:pt x="5562" y="32613"/>
                </a:lnTo>
                <a:lnTo>
                  <a:pt x="0" y="54711"/>
                </a:lnTo>
                <a:lnTo>
                  <a:pt x="3251" y="76454"/>
                </a:lnTo>
                <a:lnTo>
                  <a:pt x="14427" y="95415"/>
                </a:lnTo>
                <a:lnTo>
                  <a:pt x="32664" y="109093"/>
                </a:lnTo>
                <a:lnTo>
                  <a:pt x="54775" y="114642"/>
                </a:lnTo>
                <a:lnTo>
                  <a:pt x="76542" y="111391"/>
                </a:lnTo>
                <a:lnTo>
                  <a:pt x="95504" y="100228"/>
                </a:lnTo>
                <a:lnTo>
                  <a:pt x="109207" y="82016"/>
                </a:lnTo>
                <a:lnTo>
                  <a:pt x="114757" y="59931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4" name="bg object 44"/>
          <p:cNvSpPr/>
          <p:nvPr/>
        </p:nvSpPr>
        <p:spPr bwMode="auto">
          <a:xfrm>
            <a:off x="9605619" y="1807288"/>
            <a:ext cx="126871" cy="126740"/>
          </a:xfrm>
          <a:prstGeom prst="rect">
            <a:avLst/>
          </a:prstGeom>
          <a:blipFill>
            <a:blip r:embed="rId5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5" name="bg object 45"/>
          <p:cNvSpPr/>
          <p:nvPr/>
        </p:nvSpPr>
        <p:spPr bwMode="auto">
          <a:xfrm>
            <a:off x="9908735" y="1160558"/>
            <a:ext cx="180716" cy="180521"/>
          </a:xfrm>
          <a:prstGeom prst="rect">
            <a:avLst/>
          </a:prstGeom>
          <a:blipFill>
            <a:blip r:embed="rId6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6" name="bg object 46"/>
          <p:cNvSpPr/>
          <p:nvPr/>
        </p:nvSpPr>
        <p:spPr bwMode="auto">
          <a:xfrm>
            <a:off x="8398740" y="27524"/>
            <a:ext cx="300990" cy="299720"/>
          </a:xfrm>
          <a:custGeom>
            <a:avLst/>
            <a:gdLst/>
            <a:ahLst/>
            <a:cxnLst/>
            <a:rect l="l" t="t" r="r" b="b"/>
            <a:pathLst>
              <a:path w="300990" h="299720" fill="norm" stroke="1" extrusionOk="0">
                <a:moveTo>
                  <a:pt x="172105" y="0"/>
                </a:moveTo>
                <a:lnTo>
                  <a:pt x="122220" y="589"/>
                </a:lnTo>
                <a:lnTo>
                  <a:pt x="78518" y="16043"/>
                </a:lnTo>
                <a:lnTo>
                  <a:pt x="41218" y="44274"/>
                </a:lnTo>
                <a:lnTo>
                  <a:pt x="13644" y="84105"/>
                </a:lnTo>
                <a:lnTo>
                  <a:pt x="0" y="130583"/>
                </a:lnTo>
                <a:lnTo>
                  <a:pt x="1502" y="177307"/>
                </a:lnTo>
                <a:lnTo>
                  <a:pt x="16973" y="220959"/>
                </a:lnTo>
                <a:lnTo>
                  <a:pt x="45234" y="258219"/>
                </a:lnTo>
                <a:lnTo>
                  <a:pt x="85107" y="285769"/>
                </a:lnTo>
                <a:lnTo>
                  <a:pt x="131622" y="299399"/>
                </a:lnTo>
                <a:lnTo>
                  <a:pt x="178395" y="297899"/>
                </a:lnTo>
                <a:lnTo>
                  <a:pt x="222098" y="282445"/>
                </a:lnTo>
                <a:lnTo>
                  <a:pt x="259404" y="254214"/>
                </a:lnTo>
                <a:lnTo>
                  <a:pt x="286986" y="214382"/>
                </a:lnTo>
                <a:lnTo>
                  <a:pt x="300625" y="167910"/>
                </a:lnTo>
                <a:lnTo>
                  <a:pt x="299122" y="121186"/>
                </a:lnTo>
                <a:lnTo>
                  <a:pt x="283653" y="77532"/>
                </a:lnTo>
                <a:lnTo>
                  <a:pt x="255394" y="40269"/>
                </a:lnTo>
                <a:lnTo>
                  <a:pt x="215523" y="12719"/>
                </a:lnTo>
                <a:lnTo>
                  <a:pt x="17210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7" name="bg object 47"/>
          <p:cNvSpPr/>
          <p:nvPr/>
        </p:nvSpPr>
        <p:spPr bwMode="auto">
          <a:xfrm>
            <a:off x="9598546" y="1800223"/>
            <a:ext cx="141017" cy="140871"/>
          </a:xfrm>
          <a:prstGeom prst="rect">
            <a:avLst/>
          </a:prstGeom>
          <a:blipFill>
            <a:blip r:embed="rId7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8" name="bg object 48"/>
          <p:cNvSpPr/>
          <p:nvPr/>
        </p:nvSpPr>
        <p:spPr bwMode="auto">
          <a:xfrm>
            <a:off x="9964340" y="1216108"/>
            <a:ext cx="109923" cy="105272"/>
          </a:xfrm>
          <a:prstGeom prst="rect">
            <a:avLst/>
          </a:prstGeom>
          <a:blipFill>
            <a:blip r:embed="rId8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9" name="bg object 49"/>
          <p:cNvSpPr/>
          <p:nvPr/>
        </p:nvSpPr>
        <p:spPr bwMode="auto">
          <a:xfrm>
            <a:off x="5741101" y="187512"/>
            <a:ext cx="182063" cy="181881"/>
          </a:xfrm>
          <a:prstGeom prst="rect">
            <a:avLst/>
          </a:prstGeom>
          <a:blipFill>
            <a:blip r:embed="rId9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0" name="bg object 50"/>
          <p:cNvSpPr/>
          <p:nvPr/>
        </p:nvSpPr>
        <p:spPr bwMode="auto">
          <a:xfrm>
            <a:off x="7870988" y="3474342"/>
            <a:ext cx="281940" cy="281305"/>
          </a:xfrm>
          <a:custGeom>
            <a:avLst/>
            <a:gdLst/>
            <a:ahLst/>
            <a:cxnLst/>
            <a:rect l="l" t="t" r="r" b="b"/>
            <a:pathLst>
              <a:path w="281940" h="281304" fill="norm" stroke="1" extrusionOk="0">
                <a:moveTo>
                  <a:pt x="158186" y="0"/>
                </a:moveTo>
                <a:lnTo>
                  <a:pt x="114405" y="1404"/>
                </a:lnTo>
                <a:lnTo>
                  <a:pt x="73501" y="15869"/>
                </a:lnTo>
                <a:lnTo>
                  <a:pt x="38585" y="42294"/>
                </a:lnTo>
                <a:lnTo>
                  <a:pt x="12767" y="79582"/>
                </a:lnTo>
                <a:lnTo>
                  <a:pt x="0" y="123081"/>
                </a:lnTo>
                <a:lnTo>
                  <a:pt x="1408" y="166817"/>
                </a:lnTo>
                <a:lnTo>
                  <a:pt x="15890" y="207679"/>
                </a:lnTo>
                <a:lnTo>
                  <a:pt x="42341" y="242557"/>
                </a:lnTo>
                <a:lnTo>
                  <a:pt x="79658" y="268342"/>
                </a:lnTo>
                <a:lnTo>
                  <a:pt x="123204" y="281101"/>
                </a:lnTo>
                <a:lnTo>
                  <a:pt x="166987" y="279697"/>
                </a:lnTo>
                <a:lnTo>
                  <a:pt x="207893" y="265231"/>
                </a:lnTo>
                <a:lnTo>
                  <a:pt x="242808" y="238803"/>
                </a:lnTo>
                <a:lnTo>
                  <a:pt x="268621" y="201514"/>
                </a:lnTo>
                <a:lnTo>
                  <a:pt x="281396" y="158020"/>
                </a:lnTo>
                <a:lnTo>
                  <a:pt x="279993" y="114285"/>
                </a:lnTo>
                <a:lnTo>
                  <a:pt x="265513" y="73421"/>
                </a:lnTo>
                <a:lnTo>
                  <a:pt x="239059" y="38540"/>
                </a:lnTo>
                <a:lnTo>
                  <a:pt x="201730" y="12754"/>
                </a:lnTo>
                <a:lnTo>
                  <a:pt x="15818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1" name="bg object 51"/>
          <p:cNvSpPr/>
          <p:nvPr/>
        </p:nvSpPr>
        <p:spPr bwMode="auto">
          <a:xfrm>
            <a:off x="8504627" y="132387"/>
            <a:ext cx="88850" cy="88765"/>
          </a:xfrm>
          <a:prstGeom prst="rect">
            <a:avLst/>
          </a:prstGeom>
          <a:blipFill>
            <a:blip r:embed="rId10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2" name="bg object 52"/>
          <p:cNvSpPr/>
          <p:nvPr/>
        </p:nvSpPr>
        <p:spPr bwMode="auto">
          <a:xfrm>
            <a:off x="5632513" y="79057"/>
            <a:ext cx="399415" cy="399415"/>
          </a:xfrm>
          <a:custGeom>
            <a:avLst/>
            <a:gdLst/>
            <a:ahLst/>
            <a:cxnLst/>
            <a:rect l="l" t="t" r="r" b="b"/>
            <a:pathLst>
              <a:path w="399414" h="399415" fill="norm" stroke="1" extrusionOk="0">
                <a:moveTo>
                  <a:pt x="399224" y="197396"/>
                </a:moveTo>
                <a:lnTo>
                  <a:pt x="393915" y="153847"/>
                </a:lnTo>
                <a:lnTo>
                  <a:pt x="379323" y="112687"/>
                </a:lnTo>
                <a:lnTo>
                  <a:pt x="356031" y="75501"/>
                </a:lnTo>
                <a:lnTo>
                  <a:pt x="324586" y="43903"/>
                </a:lnTo>
                <a:lnTo>
                  <a:pt x="285559" y="19469"/>
                </a:lnTo>
                <a:lnTo>
                  <a:pt x="241985" y="4533"/>
                </a:lnTo>
                <a:lnTo>
                  <a:pt x="197599" y="0"/>
                </a:lnTo>
                <a:lnTo>
                  <a:pt x="154012" y="5295"/>
                </a:lnTo>
                <a:lnTo>
                  <a:pt x="112814" y="19862"/>
                </a:lnTo>
                <a:lnTo>
                  <a:pt x="75590" y="43141"/>
                </a:lnTo>
                <a:lnTo>
                  <a:pt x="43954" y="74549"/>
                </a:lnTo>
                <a:lnTo>
                  <a:pt x="19494" y="113550"/>
                </a:lnTo>
                <a:lnTo>
                  <a:pt x="4546" y="157073"/>
                </a:lnTo>
                <a:lnTo>
                  <a:pt x="0" y="201409"/>
                </a:lnTo>
                <a:lnTo>
                  <a:pt x="5308" y="244944"/>
                </a:lnTo>
                <a:lnTo>
                  <a:pt x="19900" y="286105"/>
                </a:lnTo>
                <a:lnTo>
                  <a:pt x="43192" y="323291"/>
                </a:lnTo>
                <a:lnTo>
                  <a:pt x="74637" y="354901"/>
                </a:lnTo>
                <a:lnTo>
                  <a:pt x="113677" y="379349"/>
                </a:lnTo>
                <a:lnTo>
                  <a:pt x="157238" y="394271"/>
                </a:lnTo>
                <a:lnTo>
                  <a:pt x="201625" y="398805"/>
                </a:lnTo>
                <a:lnTo>
                  <a:pt x="245211" y="393509"/>
                </a:lnTo>
                <a:lnTo>
                  <a:pt x="286410" y="378929"/>
                </a:lnTo>
                <a:lnTo>
                  <a:pt x="323634" y="355650"/>
                </a:lnTo>
                <a:lnTo>
                  <a:pt x="355269" y="324243"/>
                </a:lnTo>
                <a:lnTo>
                  <a:pt x="379742" y="285254"/>
                </a:lnTo>
                <a:lnTo>
                  <a:pt x="394677" y="241731"/>
                </a:lnTo>
                <a:lnTo>
                  <a:pt x="399224" y="197396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3" name="bg object 53"/>
          <p:cNvSpPr/>
          <p:nvPr/>
        </p:nvSpPr>
        <p:spPr bwMode="auto">
          <a:xfrm>
            <a:off x="3278443" y="141106"/>
            <a:ext cx="221615" cy="221615"/>
          </a:xfrm>
          <a:custGeom>
            <a:avLst/>
            <a:gdLst/>
            <a:ahLst/>
            <a:cxnLst/>
            <a:rect l="l" t="t" r="r" b="b"/>
            <a:pathLst>
              <a:path w="221614" h="221615" fill="norm" stroke="1" extrusionOk="0">
                <a:moveTo>
                  <a:pt x="115648" y="0"/>
                </a:moveTo>
                <a:lnTo>
                  <a:pt x="73676" y="6252"/>
                </a:lnTo>
                <a:lnTo>
                  <a:pt x="37115" y="27772"/>
                </a:lnTo>
                <a:lnTo>
                  <a:pt x="10710" y="62877"/>
                </a:lnTo>
                <a:lnTo>
                  <a:pt x="0" y="105466"/>
                </a:lnTo>
                <a:lnTo>
                  <a:pt x="6257" y="147394"/>
                </a:lnTo>
                <a:lnTo>
                  <a:pt x="27799" y="183919"/>
                </a:lnTo>
                <a:lnTo>
                  <a:pt x="62945" y="210299"/>
                </a:lnTo>
                <a:lnTo>
                  <a:pt x="105581" y="220992"/>
                </a:lnTo>
                <a:lnTo>
                  <a:pt x="147552" y="214739"/>
                </a:lnTo>
                <a:lnTo>
                  <a:pt x="184114" y="193220"/>
                </a:lnTo>
                <a:lnTo>
                  <a:pt x="210519" y="158114"/>
                </a:lnTo>
                <a:lnTo>
                  <a:pt x="221224" y="115525"/>
                </a:lnTo>
                <a:lnTo>
                  <a:pt x="214967" y="73597"/>
                </a:lnTo>
                <a:lnTo>
                  <a:pt x="193427" y="37072"/>
                </a:lnTo>
                <a:lnTo>
                  <a:pt x="158284" y="10693"/>
                </a:lnTo>
                <a:lnTo>
                  <a:pt x="115648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4" name="bg object 54"/>
          <p:cNvSpPr/>
          <p:nvPr/>
        </p:nvSpPr>
        <p:spPr bwMode="auto">
          <a:xfrm>
            <a:off x="5756978" y="203375"/>
            <a:ext cx="150495" cy="150495"/>
          </a:xfrm>
          <a:custGeom>
            <a:avLst/>
            <a:gdLst/>
            <a:ahLst/>
            <a:cxnLst/>
            <a:rect l="l" t="t" r="r" b="b"/>
            <a:pathLst>
              <a:path w="150495" h="150495" fill="norm" stroke="1" extrusionOk="0">
                <a:moveTo>
                  <a:pt x="78573" y="0"/>
                </a:moveTo>
                <a:lnTo>
                  <a:pt x="50051" y="4247"/>
                </a:lnTo>
                <a:lnTo>
                  <a:pt x="25208" y="18866"/>
                </a:lnTo>
                <a:lnTo>
                  <a:pt x="7269" y="42717"/>
                </a:lnTo>
                <a:lnTo>
                  <a:pt x="0" y="71656"/>
                </a:lnTo>
                <a:lnTo>
                  <a:pt x="4253" y="100145"/>
                </a:lnTo>
                <a:lnTo>
                  <a:pt x="18888" y="124965"/>
                </a:lnTo>
                <a:lnTo>
                  <a:pt x="42766" y="142895"/>
                </a:lnTo>
                <a:lnTo>
                  <a:pt x="71734" y="150154"/>
                </a:lnTo>
                <a:lnTo>
                  <a:pt x="100254" y="145906"/>
                </a:lnTo>
                <a:lnTo>
                  <a:pt x="125099" y="131288"/>
                </a:lnTo>
                <a:lnTo>
                  <a:pt x="143045" y="107437"/>
                </a:lnTo>
                <a:lnTo>
                  <a:pt x="150314" y="78498"/>
                </a:lnTo>
                <a:lnTo>
                  <a:pt x="146061" y="50009"/>
                </a:lnTo>
                <a:lnTo>
                  <a:pt x="131425" y="25189"/>
                </a:lnTo>
                <a:lnTo>
                  <a:pt x="107548" y="7259"/>
                </a:lnTo>
                <a:lnTo>
                  <a:pt x="7857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5" name="bg object 55"/>
          <p:cNvSpPr/>
          <p:nvPr/>
        </p:nvSpPr>
        <p:spPr bwMode="auto">
          <a:xfrm>
            <a:off x="2737579" y="3917227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 fill="norm" stroke="1" extrusionOk="0">
                <a:moveTo>
                  <a:pt x="21903" y="0"/>
                </a:moveTo>
                <a:lnTo>
                  <a:pt x="13951" y="1187"/>
                </a:lnTo>
                <a:lnTo>
                  <a:pt x="7025" y="5265"/>
                </a:lnTo>
                <a:lnTo>
                  <a:pt x="2027" y="11915"/>
                </a:lnTo>
                <a:lnTo>
                  <a:pt x="0" y="19981"/>
                </a:lnTo>
                <a:lnTo>
                  <a:pt x="1188" y="27920"/>
                </a:lnTo>
                <a:lnTo>
                  <a:pt x="5269" y="34836"/>
                </a:lnTo>
                <a:lnTo>
                  <a:pt x="11921" y="39830"/>
                </a:lnTo>
                <a:lnTo>
                  <a:pt x="19998" y="41854"/>
                </a:lnTo>
                <a:lnTo>
                  <a:pt x="27950" y="40671"/>
                </a:lnTo>
                <a:lnTo>
                  <a:pt x="34875" y="36597"/>
                </a:lnTo>
                <a:lnTo>
                  <a:pt x="39873" y="29949"/>
                </a:lnTo>
                <a:lnTo>
                  <a:pt x="41903" y="21883"/>
                </a:lnTo>
                <a:lnTo>
                  <a:pt x="40718" y="13943"/>
                </a:lnTo>
                <a:lnTo>
                  <a:pt x="36637" y="7023"/>
                </a:lnTo>
                <a:lnTo>
                  <a:pt x="29980" y="2022"/>
                </a:lnTo>
                <a:lnTo>
                  <a:pt x="2190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6" name="bg object 56"/>
          <p:cNvSpPr/>
          <p:nvPr/>
        </p:nvSpPr>
        <p:spPr bwMode="auto">
          <a:xfrm>
            <a:off x="3354877" y="217453"/>
            <a:ext cx="68580" cy="68580"/>
          </a:xfrm>
          <a:custGeom>
            <a:avLst/>
            <a:gdLst/>
            <a:ahLst/>
            <a:cxnLst/>
            <a:rect l="l" t="t" r="r" b="b"/>
            <a:pathLst>
              <a:path w="68579" h="68579" fill="norm" stroke="1" extrusionOk="0">
                <a:moveTo>
                  <a:pt x="35732" y="0"/>
                </a:moveTo>
                <a:lnTo>
                  <a:pt x="22763" y="1930"/>
                </a:lnTo>
                <a:lnTo>
                  <a:pt x="11466" y="8581"/>
                </a:lnTo>
                <a:lnTo>
                  <a:pt x="3310" y="19434"/>
                </a:lnTo>
                <a:lnTo>
                  <a:pt x="0" y="32594"/>
                </a:lnTo>
                <a:lnTo>
                  <a:pt x="1932" y="45550"/>
                </a:lnTo>
                <a:lnTo>
                  <a:pt x="8589" y="56837"/>
                </a:lnTo>
                <a:lnTo>
                  <a:pt x="19452" y="64989"/>
                </a:lnTo>
                <a:lnTo>
                  <a:pt x="32629" y="68295"/>
                </a:lnTo>
                <a:lnTo>
                  <a:pt x="45598" y="66364"/>
                </a:lnTo>
                <a:lnTo>
                  <a:pt x="56896" y="59713"/>
                </a:lnTo>
                <a:lnTo>
                  <a:pt x="65058" y="48860"/>
                </a:lnTo>
                <a:lnTo>
                  <a:pt x="68361" y="35700"/>
                </a:lnTo>
                <a:lnTo>
                  <a:pt x="66424" y="22744"/>
                </a:lnTo>
                <a:lnTo>
                  <a:pt x="59766" y="11457"/>
                </a:lnTo>
                <a:lnTo>
                  <a:pt x="48903" y="3305"/>
                </a:lnTo>
                <a:lnTo>
                  <a:pt x="3573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7" name="bg object 57"/>
          <p:cNvSpPr/>
          <p:nvPr/>
        </p:nvSpPr>
        <p:spPr bwMode="auto">
          <a:xfrm>
            <a:off x="5764555" y="210942"/>
            <a:ext cx="135255" cy="135255"/>
          </a:xfrm>
          <a:custGeom>
            <a:avLst/>
            <a:gdLst/>
            <a:ahLst/>
            <a:cxnLst/>
            <a:rect l="l" t="t" r="r" b="b"/>
            <a:pathLst>
              <a:path w="135254" h="135254" fill="norm" stroke="1" extrusionOk="0">
                <a:moveTo>
                  <a:pt x="70660" y="0"/>
                </a:moveTo>
                <a:lnTo>
                  <a:pt x="45015" y="3821"/>
                </a:lnTo>
                <a:lnTo>
                  <a:pt x="22673" y="16969"/>
                </a:lnTo>
                <a:lnTo>
                  <a:pt x="6536" y="38420"/>
                </a:lnTo>
                <a:lnTo>
                  <a:pt x="0" y="64436"/>
                </a:lnTo>
                <a:lnTo>
                  <a:pt x="3824" y="90051"/>
                </a:lnTo>
                <a:lnTo>
                  <a:pt x="16983" y="112367"/>
                </a:lnTo>
                <a:lnTo>
                  <a:pt x="38451" y="128489"/>
                </a:lnTo>
                <a:lnTo>
                  <a:pt x="64502" y="135020"/>
                </a:lnTo>
                <a:lnTo>
                  <a:pt x="90146" y="131199"/>
                </a:lnTo>
                <a:lnTo>
                  <a:pt x="112485" y="118050"/>
                </a:lnTo>
                <a:lnTo>
                  <a:pt x="128621" y="96599"/>
                </a:lnTo>
                <a:lnTo>
                  <a:pt x="135157" y="70578"/>
                </a:lnTo>
                <a:lnTo>
                  <a:pt x="131332" y="44964"/>
                </a:lnTo>
                <a:lnTo>
                  <a:pt x="118173" y="22651"/>
                </a:lnTo>
                <a:lnTo>
                  <a:pt x="96706" y="6531"/>
                </a:lnTo>
                <a:lnTo>
                  <a:pt x="7066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8" name="bg object 58"/>
          <p:cNvSpPr/>
          <p:nvPr/>
        </p:nvSpPr>
        <p:spPr bwMode="auto">
          <a:xfrm>
            <a:off x="6097115" y="5262134"/>
            <a:ext cx="204470" cy="203835"/>
          </a:xfrm>
          <a:custGeom>
            <a:avLst/>
            <a:gdLst/>
            <a:ahLst/>
            <a:cxnLst/>
            <a:rect l="l" t="t" r="r" b="b"/>
            <a:pathLst>
              <a:path w="204470" h="203835" fill="norm" stroke="1" extrusionOk="0">
                <a:moveTo>
                  <a:pt x="106568" y="0"/>
                </a:moveTo>
                <a:lnTo>
                  <a:pt x="67886" y="5765"/>
                </a:lnTo>
                <a:lnTo>
                  <a:pt x="34193" y="25596"/>
                </a:lnTo>
                <a:lnTo>
                  <a:pt x="9861" y="57944"/>
                </a:lnTo>
                <a:lnTo>
                  <a:pt x="0" y="97195"/>
                </a:lnTo>
                <a:lnTo>
                  <a:pt x="5767" y="135833"/>
                </a:lnTo>
                <a:lnTo>
                  <a:pt x="25615" y="169490"/>
                </a:lnTo>
                <a:lnTo>
                  <a:pt x="57994" y="193796"/>
                </a:lnTo>
                <a:lnTo>
                  <a:pt x="97292" y="203653"/>
                </a:lnTo>
                <a:lnTo>
                  <a:pt x="135974" y="197890"/>
                </a:lnTo>
                <a:lnTo>
                  <a:pt x="169667" y="178057"/>
                </a:lnTo>
                <a:lnTo>
                  <a:pt x="193999" y="145701"/>
                </a:lnTo>
                <a:lnTo>
                  <a:pt x="203862" y="106456"/>
                </a:lnTo>
                <a:lnTo>
                  <a:pt x="198097" y="67817"/>
                </a:lnTo>
                <a:lnTo>
                  <a:pt x="178250" y="34157"/>
                </a:lnTo>
                <a:lnTo>
                  <a:pt x="145866" y="9849"/>
                </a:lnTo>
                <a:lnTo>
                  <a:pt x="106568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9" name="bg object 59"/>
          <p:cNvSpPr/>
          <p:nvPr/>
        </p:nvSpPr>
        <p:spPr bwMode="auto">
          <a:xfrm>
            <a:off x="7957777" y="3561041"/>
            <a:ext cx="107949" cy="107949"/>
          </a:xfrm>
          <a:custGeom>
            <a:avLst/>
            <a:gdLst/>
            <a:ahLst/>
            <a:cxnLst/>
            <a:rect l="l" t="t" r="r" b="b"/>
            <a:pathLst>
              <a:path w="107950" h="107950" fill="norm" stroke="1" extrusionOk="0">
                <a:moveTo>
                  <a:pt x="56364" y="0"/>
                </a:moveTo>
                <a:lnTo>
                  <a:pt x="35908" y="3049"/>
                </a:lnTo>
                <a:lnTo>
                  <a:pt x="18088" y="13538"/>
                </a:lnTo>
                <a:lnTo>
                  <a:pt x="5220" y="30646"/>
                </a:lnTo>
                <a:lnTo>
                  <a:pt x="0" y="51402"/>
                </a:lnTo>
                <a:lnTo>
                  <a:pt x="3049" y="71835"/>
                </a:lnTo>
                <a:lnTo>
                  <a:pt x="13546" y="89636"/>
                </a:lnTo>
                <a:lnTo>
                  <a:pt x="30671" y="102490"/>
                </a:lnTo>
                <a:lnTo>
                  <a:pt x="51453" y="107701"/>
                </a:lnTo>
                <a:lnTo>
                  <a:pt x="71910" y="104655"/>
                </a:lnTo>
                <a:lnTo>
                  <a:pt x="89730" y="94171"/>
                </a:lnTo>
                <a:lnTo>
                  <a:pt x="102604" y="77065"/>
                </a:lnTo>
                <a:lnTo>
                  <a:pt x="107818" y="56304"/>
                </a:lnTo>
                <a:lnTo>
                  <a:pt x="104765" y="35869"/>
                </a:lnTo>
                <a:lnTo>
                  <a:pt x="94265" y="18068"/>
                </a:lnTo>
                <a:lnTo>
                  <a:pt x="77140" y="5208"/>
                </a:lnTo>
                <a:lnTo>
                  <a:pt x="56364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0" name="bg object 60"/>
          <p:cNvSpPr/>
          <p:nvPr/>
        </p:nvSpPr>
        <p:spPr bwMode="auto">
          <a:xfrm>
            <a:off x="7831591" y="3820759"/>
            <a:ext cx="133729" cy="133582"/>
          </a:xfrm>
          <a:prstGeom prst="rect">
            <a:avLst/>
          </a:prstGeom>
          <a:blipFill>
            <a:blip r:embed="rId11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1" name="bg object 61"/>
          <p:cNvSpPr/>
          <p:nvPr/>
        </p:nvSpPr>
        <p:spPr bwMode="auto">
          <a:xfrm>
            <a:off x="6108749" y="5273758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 fill="norm" stroke="1" extrusionOk="0">
                <a:moveTo>
                  <a:pt x="94402" y="0"/>
                </a:moveTo>
                <a:lnTo>
                  <a:pt x="60138" y="5102"/>
                </a:lnTo>
                <a:lnTo>
                  <a:pt x="30291" y="22665"/>
                </a:lnTo>
                <a:lnTo>
                  <a:pt x="8736" y="51322"/>
                </a:lnTo>
                <a:lnTo>
                  <a:pt x="0" y="86092"/>
                </a:lnTo>
                <a:lnTo>
                  <a:pt x="5109" y="120326"/>
                </a:lnTo>
                <a:lnTo>
                  <a:pt x="22693" y="150147"/>
                </a:lnTo>
                <a:lnTo>
                  <a:pt x="51383" y="171680"/>
                </a:lnTo>
                <a:lnTo>
                  <a:pt x="86189" y="180405"/>
                </a:lnTo>
                <a:lnTo>
                  <a:pt x="120453" y="175299"/>
                </a:lnTo>
                <a:lnTo>
                  <a:pt x="150300" y="157735"/>
                </a:lnTo>
                <a:lnTo>
                  <a:pt x="171855" y="129084"/>
                </a:lnTo>
                <a:lnTo>
                  <a:pt x="180597" y="94308"/>
                </a:lnTo>
                <a:lnTo>
                  <a:pt x="175487" y="60075"/>
                </a:lnTo>
                <a:lnTo>
                  <a:pt x="157900" y="30257"/>
                </a:lnTo>
                <a:lnTo>
                  <a:pt x="129208" y="8726"/>
                </a:lnTo>
                <a:lnTo>
                  <a:pt x="9440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2" name="bg object 62"/>
          <p:cNvSpPr/>
          <p:nvPr/>
        </p:nvSpPr>
        <p:spPr bwMode="auto">
          <a:xfrm>
            <a:off x="7904441" y="3507762"/>
            <a:ext cx="214629" cy="214629"/>
          </a:xfrm>
          <a:custGeom>
            <a:avLst/>
            <a:gdLst/>
            <a:ahLst/>
            <a:cxnLst/>
            <a:rect l="l" t="t" r="r" b="b"/>
            <a:pathLst>
              <a:path w="214629" h="214629" fill="norm" stroke="1" extrusionOk="0">
                <a:moveTo>
                  <a:pt x="112120" y="0"/>
                </a:moveTo>
                <a:lnTo>
                  <a:pt x="71425" y="6062"/>
                </a:lnTo>
                <a:lnTo>
                  <a:pt x="35975" y="26927"/>
                </a:lnTo>
                <a:lnTo>
                  <a:pt x="10377" y="60964"/>
                </a:lnTo>
                <a:lnTo>
                  <a:pt x="0" y="102258"/>
                </a:lnTo>
                <a:lnTo>
                  <a:pt x="6069" y="142909"/>
                </a:lnTo>
                <a:lnTo>
                  <a:pt x="26954" y="178320"/>
                </a:lnTo>
                <a:lnTo>
                  <a:pt x="61025" y="203890"/>
                </a:lnTo>
                <a:lnTo>
                  <a:pt x="102366" y="214260"/>
                </a:lnTo>
                <a:lnTo>
                  <a:pt x="143062" y="208200"/>
                </a:lnTo>
                <a:lnTo>
                  <a:pt x="178513" y="187336"/>
                </a:lnTo>
                <a:lnTo>
                  <a:pt x="204116" y="153293"/>
                </a:lnTo>
                <a:lnTo>
                  <a:pt x="214488" y="112002"/>
                </a:lnTo>
                <a:lnTo>
                  <a:pt x="208418" y="71353"/>
                </a:lnTo>
                <a:lnTo>
                  <a:pt x="187532" y="35943"/>
                </a:lnTo>
                <a:lnTo>
                  <a:pt x="153456" y="10367"/>
                </a:lnTo>
                <a:lnTo>
                  <a:pt x="11212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3" name="bg object 63"/>
          <p:cNvSpPr/>
          <p:nvPr/>
        </p:nvSpPr>
        <p:spPr bwMode="auto">
          <a:xfrm>
            <a:off x="8014920" y="5179112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 fill="norm" stroke="1" extrusionOk="0">
                <a:moveTo>
                  <a:pt x="28296" y="0"/>
                </a:moveTo>
                <a:lnTo>
                  <a:pt x="18027" y="1528"/>
                </a:lnTo>
                <a:lnTo>
                  <a:pt x="9081" y="6792"/>
                </a:lnTo>
                <a:lnTo>
                  <a:pt x="2621" y="15382"/>
                </a:lnTo>
                <a:lnTo>
                  <a:pt x="0" y="25804"/>
                </a:lnTo>
                <a:lnTo>
                  <a:pt x="1534" y="36064"/>
                </a:lnTo>
                <a:lnTo>
                  <a:pt x="6809" y="45000"/>
                </a:lnTo>
                <a:lnTo>
                  <a:pt x="15410" y="51450"/>
                </a:lnTo>
                <a:lnTo>
                  <a:pt x="25836" y="54069"/>
                </a:lnTo>
                <a:lnTo>
                  <a:pt x="36107" y="52540"/>
                </a:lnTo>
                <a:lnTo>
                  <a:pt x="45055" y="47276"/>
                </a:lnTo>
                <a:lnTo>
                  <a:pt x="51516" y="38686"/>
                </a:lnTo>
                <a:lnTo>
                  <a:pt x="54133" y="28266"/>
                </a:lnTo>
                <a:lnTo>
                  <a:pt x="52599" y="18009"/>
                </a:lnTo>
                <a:lnTo>
                  <a:pt x="47327" y="9074"/>
                </a:lnTo>
                <a:lnTo>
                  <a:pt x="38728" y="2618"/>
                </a:lnTo>
                <a:lnTo>
                  <a:pt x="2829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4" name="bg object 64"/>
          <p:cNvSpPr/>
          <p:nvPr/>
        </p:nvSpPr>
        <p:spPr bwMode="auto">
          <a:xfrm>
            <a:off x="7756563" y="3395916"/>
            <a:ext cx="474345" cy="633730"/>
          </a:xfrm>
          <a:custGeom>
            <a:avLst/>
            <a:gdLst/>
            <a:ahLst/>
            <a:cxnLst/>
            <a:rect l="l" t="t" r="r" b="b"/>
            <a:pathLst>
              <a:path w="474345" h="633729" fill="norm" stroke="1" extrusionOk="0">
                <a:moveTo>
                  <a:pt x="474332" y="216776"/>
                </a:moveTo>
                <a:lnTo>
                  <a:pt x="468503" y="168960"/>
                </a:lnTo>
                <a:lnTo>
                  <a:pt x="452488" y="123761"/>
                </a:lnTo>
                <a:lnTo>
                  <a:pt x="426897" y="82918"/>
                </a:lnTo>
                <a:lnTo>
                  <a:pt x="392353" y="48209"/>
                </a:lnTo>
                <a:lnTo>
                  <a:pt x="349491" y="21374"/>
                </a:lnTo>
                <a:lnTo>
                  <a:pt x="301637" y="4978"/>
                </a:lnTo>
                <a:lnTo>
                  <a:pt x="252907" y="0"/>
                </a:lnTo>
                <a:lnTo>
                  <a:pt x="205041" y="5816"/>
                </a:lnTo>
                <a:lnTo>
                  <a:pt x="159791" y="21818"/>
                </a:lnTo>
                <a:lnTo>
                  <a:pt x="118910" y="47383"/>
                </a:lnTo>
                <a:lnTo>
                  <a:pt x="84162" y="81876"/>
                </a:lnTo>
                <a:lnTo>
                  <a:pt x="57302" y="124701"/>
                </a:lnTo>
                <a:lnTo>
                  <a:pt x="40881" y="172504"/>
                </a:lnTo>
                <a:lnTo>
                  <a:pt x="35902" y="221183"/>
                </a:lnTo>
                <a:lnTo>
                  <a:pt x="41732" y="268998"/>
                </a:lnTo>
                <a:lnTo>
                  <a:pt x="57746" y="314210"/>
                </a:lnTo>
                <a:lnTo>
                  <a:pt x="83337" y="355041"/>
                </a:lnTo>
                <a:lnTo>
                  <a:pt x="88938" y="360680"/>
                </a:lnTo>
                <a:lnTo>
                  <a:pt x="74117" y="365912"/>
                </a:lnTo>
                <a:lnTo>
                  <a:pt x="38912" y="392557"/>
                </a:lnTo>
                <a:lnTo>
                  <a:pt x="12877" y="430149"/>
                </a:lnTo>
                <a:lnTo>
                  <a:pt x="0" y="474027"/>
                </a:lnTo>
                <a:lnTo>
                  <a:pt x="1422" y="518134"/>
                </a:lnTo>
                <a:lnTo>
                  <a:pt x="16027" y="559333"/>
                </a:lnTo>
                <a:lnTo>
                  <a:pt x="42697" y="594512"/>
                </a:lnTo>
                <a:lnTo>
                  <a:pt x="80340" y="620509"/>
                </a:lnTo>
                <a:lnTo>
                  <a:pt x="124244" y="633374"/>
                </a:lnTo>
                <a:lnTo>
                  <a:pt x="168402" y="631952"/>
                </a:lnTo>
                <a:lnTo>
                  <a:pt x="209651" y="617372"/>
                </a:lnTo>
                <a:lnTo>
                  <a:pt x="244868" y="590727"/>
                </a:lnTo>
                <a:lnTo>
                  <a:pt x="270903" y="553123"/>
                </a:lnTo>
                <a:lnTo>
                  <a:pt x="283768" y="509257"/>
                </a:lnTo>
                <a:lnTo>
                  <a:pt x="282346" y="465150"/>
                </a:lnTo>
                <a:lnTo>
                  <a:pt x="272084" y="436181"/>
                </a:lnTo>
                <a:lnTo>
                  <a:pt x="305193" y="432155"/>
                </a:lnTo>
                <a:lnTo>
                  <a:pt x="350443" y="416153"/>
                </a:lnTo>
                <a:lnTo>
                  <a:pt x="391325" y="390588"/>
                </a:lnTo>
                <a:lnTo>
                  <a:pt x="426072" y="356082"/>
                </a:lnTo>
                <a:lnTo>
                  <a:pt x="452945" y="313258"/>
                </a:lnTo>
                <a:lnTo>
                  <a:pt x="469353" y="265455"/>
                </a:lnTo>
                <a:lnTo>
                  <a:pt x="474332" y="216776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5" name="bg object 65"/>
          <p:cNvSpPr/>
          <p:nvPr/>
        </p:nvSpPr>
        <p:spPr bwMode="auto">
          <a:xfrm>
            <a:off x="7942284" y="5106547"/>
            <a:ext cx="199414" cy="199194"/>
          </a:xfrm>
          <a:prstGeom prst="rect">
            <a:avLst/>
          </a:prstGeom>
          <a:blipFill>
            <a:blip r:embed="rId12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6" name="bg object 66"/>
          <p:cNvSpPr/>
          <p:nvPr/>
        </p:nvSpPr>
        <p:spPr bwMode="auto">
          <a:xfrm>
            <a:off x="6163719" y="5328677"/>
            <a:ext cx="70648" cy="70571"/>
          </a:xfrm>
          <a:prstGeom prst="rect">
            <a:avLst/>
          </a:prstGeom>
          <a:blipFill>
            <a:blip r:embed="rId1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7" name="bg object 67"/>
          <p:cNvSpPr/>
          <p:nvPr/>
        </p:nvSpPr>
        <p:spPr bwMode="auto">
          <a:xfrm>
            <a:off x="7766673" y="3755905"/>
            <a:ext cx="264160" cy="263525"/>
          </a:xfrm>
          <a:custGeom>
            <a:avLst/>
            <a:gdLst/>
            <a:ahLst/>
            <a:cxnLst/>
            <a:rect l="l" t="t" r="r" b="b"/>
            <a:pathLst>
              <a:path w="264159" h="263525" fill="norm" stroke="1" extrusionOk="0">
                <a:moveTo>
                  <a:pt x="148163" y="0"/>
                </a:moveTo>
                <a:lnTo>
                  <a:pt x="107156" y="1318"/>
                </a:lnTo>
                <a:lnTo>
                  <a:pt x="68842" y="14869"/>
                </a:lnTo>
                <a:lnTo>
                  <a:pt x="36138" y="39621"/>
                </a:lnTo>
                <a:lnTo>
                  <a:pt x="11960" y="74543"/>
                </a:lnTo>
                <a:lnTo>
                  <a:pt x="0" y="115286"/>
                </a:lnTo>
                <a:lnTo>
                  <a:pt x="1317" y="156250"/>
                </a:lnTo>
                <a:lnTo>
                  <a:pt x="14879" y="194522"/>
                </a:lnTo>
                <a:lnTo>
                  <a:pt x="39654" y="227189"/>
                </a:lnTo>
                <a:lnTo>
                  <a:pt x="74609" y="251339"/>
                </a:lnTo>
                <a:lnTo>
                  <a:pt x="115399" y="263290"/>
                </a:lnTo>
                <a:lnTo>
                  <a:pt x="156410" y="261975"/>
                </a:lnTo>
                <a:lnTo>
                  <a:pt x="194725" y="248426"/>
                </a:lnTo>
                <a:lnTo>
                  <a:pt x="227430" y="223675"/>
                </a:lnTo>
                <a:lnTo>
                  <a:pt x="251609" y="188754"/>
                </a:lnTo>
                <a:lnTo>
                  <a:pt x="263569" y="148010"/>
                </a:lnTo>
                <a:lnTo>
                  <a:pt x="262251" y="107046"/>
                </a:lnTo>
                <a:lnTo>
                  <a:pt x="248686" y="68772"/>
                </a:lnTo>
                <a:lnTo>
                  <a:pt x="223908" y="36101"/>
                </a:lnTo>
                <a:lnTo>
                  <a:pt x="188947" y="11944"/>
                </a:lnTo>
                <a:lnTo>
                  <a:pt x="14816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8" name="bg object 68"/>
          <p:cNvSpPr/>
          <p:nvPr/>
        </p:nvSpPr>
        <p:spPr bwMode="auto">
          <a:xfrm>
            <a:off x="5982509" y="6624646"/>
            <a:ext cx="340995" cy="340995"/>
          </a:xfrm>
          <a:custGeom>
            <a:avLst/>
            <a:gdLst/>
            <a:ahLst/>
            <a:cxnLst/>
            <a:rect l="l" t="t" r="r" b="b"/>
            <a:pathLst>
              <a:path w="340995" h="340995" fill="norm" stroke="1" extrusionOk="0">
                <a:moveTo>
                  <a:pt x="156133" y="0"/>
                </a:moveTo>
                <a:lnTo>
                  <a:pt x="113379" y="9220"/>
                </a:lnTo>
                <a:lnTo>
                  <a:pt x="74340" y="28922"/>
                </a:lnTo>
                <a:lnTo>
                  <a:pt x="41189" y="58337"/>
                </a:lnTo>
                <a:lnTo>
                  <a:pt x="16100" y="96697"/>
                </a:lnTo>
                <a:lnTo>
                  <a:pt x="2034" y="140313"/>
                </a:lnTo>
                <a:lnTo>
                  <a:pt x="0" y="184561"/>
                </a:lnTo>
                <a:lnTo>
                  <a:pt x="9228" y="227269"/>
                </a:lnTo>
                <a:lnTo>
                  <a:pt x="28950" y="266267"/>
                </a:lnTo>
                <a:lnTo>
                  <a:pt x="58396" y="299383"/>
                </a:lnTo>
                <a:lnTo>
                  <a:pt x="96796" y="324446"/>
                </a:lnTo>
                <a:lnTo>
                  <a:pt x="140458" y="338495"/>
                </a:lnTo>
                <a:lnTo>
                  <a:pt x="184753" y="340525"/>
                </a:lnTo>
                <a:lnTo>
                  <a:pt x="227508" y="331304"/>
                </a:lnTo>
                <a:lnTo>
                  <a:pt x="266547" y="311602"/>
                </a:lnTo>
                <a:lnTo>
                  <a:pt x="299698" y="282187"/>
                </a:lnTo>
                <a:lnTo>
                  <a:pt x="324786" y="243827"/>
                </a:lnTo>
                <a:lnTo>
                  <a:pt x="338849" y="200211"/>
                </a:lnTo>
                <a:lnTo>
                  <a:pt x="340882" y="155963"/>
                </a:lnTo>
                <a:lnTo>
                  <a:pt x="331654" y="113255"/>
                </a:lnTo>
                <a:lnTo>
                  <a:pt x="311934" y="74257"/>
                </a:lnTo>
                <a:lnTo>
                  <a:pt x="282490" y="41141"/>
                </a:lnTo>
                <a:lnTo>
                  <a:pt x="244091" y="16078"/>
                </a:lnTo>
                <a:lnTo>
                  <a:pt x="200428" y="2029"/>
                </a:lnTo>
                <a:lnTo>
                  <a:pt x="15613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9" name="bg object 69"/>
          <p:cNvSpPr/>
          <p:nvPr/>
        </p:nvSpPr>
        <p:spPr bwMode="auto">
          <a:xfrm>
            <a:off x="6133354" y="5298340"/>
            <a:ext cx="131381" cy="131237"/>
          </a:xfrm>
          <a:prstGeom prst="rect">
            <a:avLst/>
          </a:prstGeom>
          <a:blipFill>
            <a:blip r:embed="rId14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0" name="bg object 70"/>
          <p:cNvSpPr/>
          <p:nvPr/>
        </p:nvSpPr>
        <p:spPr bwMode="auto">
          <a:xfrm>
            <a:off x="7983773" y="5147989"/>
            <a:ext cx="116432" cy="116311"/>
          </a:xfrm>
          <a:prstGeom prst="rect">
            <a:avLst/>
          </a:prstGeom>
          <a:blipFill>
            <a:blip r:embed="rId15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1" name="bg object 71"/>
          <p:cNvSpPr/>
          <p:nvPr/>
        </p:nvSpPr>
        <p:spPr bwMode="auto">
          <a:xfrm>
            <a:off x="7776264" y="4940697"/>
            <a:ext cx="531495" cy="531495"/>
          </a:xfrm>
          <a:custGeom>
            <a:avLst/>
            <a:gdLst/>
            <a:ahLst/>
            <a:cxnLst/>
            <a:rect l="l" t="t" r="r" b="b"/>
            <a:pathLst>
              <a:path w="531495" h="531495" fill="norm" stroke="1" extrusionOk="0">
                <a:moveTo>
                  <a:pt x="289381" y="85"/>
                </a:moveTo>
                <a:lnTo>
                  <a:pt x="243402" y="0"/>
                </a:lnTo>
                <a:lnTo>
                  <a:pt x="198490" y="7709"/>
                </a:lnTo>
                <a:lnTo>
                  <a:pt x="155652" y="22859"/>
                </a:lnTo>
                <a:lnTo>
                  <a:pt x="115889" y="45095"/>
                </a:lnTo>
                <a:lnTo>
                  <a:pt x="80207" y="74061"/>
                </a:lnTo>
                <a:lnTo>
                  <a:pt x="49608" y="109403"/>
                </a:lnTo>
                <a:lnTo>
                  <a:pt x="25097" y="150766"/>
                </a:lnTo>
                <a:lnTo>
                  <a:pt x="8335" y="195822"/>
                </a:lnTo>
                <a:lnTo>
                  <a:pt x="88" y="241816"/>
                </a:lnTo>
                <a:lnTo>
                  <a:pt x="0" y="287748"/>
                </a:lnTo>
                <a:lnTo>
                  <a:pt x="7715" y="332612"/>
                </a:lnTo>
                <a:lnTo>
                  <a:pt x="22879" y="375408"/>
                </a:lnTo>
                <a:lnTo>
                  <a:pt x="45136" y="415131"/>
                </a:lnTo>
                <a:lnTo>
                  <a:pt x="74131" y="450778"/>
                </a:lnTo>
                <a:lnTo>
                  <a:pt x="109510" y="481346"/>
                </a:lnTo>
                <a:lnTo>
                  <a:pt x="150916" y="505833"/>
                </a:lnTo>
                <a:lnTo>
                  <a:pt x="196022" y="522574"/>
                </a:lnTo>
                <a:lnTo>
                  <a:pt x="242067" y="530810"/>
                </a:lnTo>
                <a:lnTo>
                  <a:pt x="288046" y="530896"/>
                </a:lnTo>
                <a:lnTo>
                  <a:pt x="332957" y="523187"/>
                </a:lnTo>
                <a:lnTo>
                  <a:pt x="375796" y="508038"/>
                </a:lnTo>
                <a:lnTo>
                  <a:pt x="415559" y="485804"/>
                </a:lnTo>
                <a:lnTo>
                  <a:pt x="451241" y="456840"/>
                </a:lnTo>
                <a:lnTo>
                  <a:pt x="481840" y="421500"/>
                </a:lnTo>
                <a:lnTo>
                  <a:pt x="506351" y="380141"/>
                </a:lnTo>
                <a:lnTo>
                  <a:pt x="523112" y="335083"/>
                </a:lnTo>
                <a:lnTo>
                  <a:pt x="531360" y="289086"/>
                </a:lnTo>
                <a:lnTo>
                  <a:pt x="531448" y="243154"/>
                </a:lnTo>
                <a:lnTo>
                  <a:pt x="523733" y="198289"/>
                </a:lnTo>
                <a:lnTo>
                  <a:pt x="508569" y="155493"/>
                </a:lnTo>
                <a:lnTo>
                  <a:pt x="486312" y="115770"/>
                </a:lnTo>
                <a:lnTo>
                  <a:pt x="457317" y="80122"/>
                </a:lnTo>
                <a:lnTo>
                  <a:pt x="421938" y="49552"/>
                </a:lnTo>
                <a:lnTo>
                  <a:pt x="380532" y="25062"/>
                </a:lnTo>
                <a:lnTo>
                  <a:pt x="335426" y="8321"/>
                </a:lnTo>
                <a:lnTo>
                  <a:pt x="289381" y="85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2" name="bg object 72"/>
          <p:cNvSpPr/>
          <p:nvPr/>
        </p:nvSpPr>
        <p:spPr bwMode="auto">
          <a:xfrm>
            <a:off x="6033685" y="6675772"/>
            <a:ext cx="238526" cy="238269"/>
          </a:xfrm>
          <a:prstGeom prst="rect">
            <a:avLst/>
          </a:prstGeom>
          <a:blipFill>
            <a:blip r:embed="rId16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3" name="bg object 73"/>
          <p:cNvSpPr/>
          <p:nvPr/>
        </p:nvSpPr>
        <p:spPr bwMode="auto">
          <a:xfrm>
            <a:off x="9938450" y="1190246"/>
            <a:ext cx="121274" cy="121144"/>
          </a:xfrm>
          <a:prstGeom prst="rect">
            <a:avLst/>
          </a:prstGeom>
          <a:blipFill>
            <a:blip r:embed="rId17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4" name="bg object 74"/>
          <p:cNvSpPr/>
          <p:nvPr/>
        </p:nvSpPr>
        <p:spPr bwMode="auto">
          <a:xfrm>
            <a:off x="8452946" y="80759"/>
            <a:ext cx="192212" cy="192015"/>
          </a:xfrm>
          <a:prstGeom prst="rect">
            <a:avLst/>
          </a:prstGeom>
          <a:blipFill>
            <a:blip r:embed="rId18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5" name="bg object 75"/>
          <p:cNvSpPr/>
          <p:nvPr/>
        </p:nvSpPr>
        <p:spPr bwMode="auto">
          <a:xfrm>
            <a:off x="3322525" y="185139"/>
            <a:ext cx="133062" cy="132925"/>
          </a:xfrm>
          <a:prstGeom prst="rect">
            <a:avLst/>
          </a:prstGeom>
          <a:blipFill>
            <a:blip r:embed="rId19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6" name="bg object 76"/>
          <p:cNvSpPr/>
          <p:nvPr/>
        </p:nvSpPr>
        <p:spPr bwMode="auto">
          <a:xfrm>
            <a:off x="9273853" y="2522984"/>
            <a:ext cx="101747" cy="101625"/>
          </a:xfrm>
          <a:prstGeom prst="rect">
            <a:avLst/>
          </a:prstGeom>
          <a:blipFill>
            <a:blip r:embed="rId20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7" name="bg object 77"/>
          <p:cNvSpPr/>
          <p:nvPr/>
        </p:nvSpPr>
        <p:spPr bwMode="auto">
          <a:xfrm>
            <a:off x="9512882" y="1714661"/>
            <a:ext cx="312420" cy="312420"/>
          </a:xfrm>
          <a:custGeom>
            <a:avLst/>
            <a:gdLst/>
            <a:ahLst/>
            <a:cxnLst/>
            <a:rect l="l" t="t" r="r" b="b"/>
            <a:pathLst>
              <a:path w="312420" h="312419" fill="norm" stroke="1" extrusionOk="0">
                <a:moveTo>
                  <a:pt x="175585" y="0"/>
                </a:moveTo>
                <a:lnTo>
                  <a:pt x="126987" y="1556"/>
                </a:lnTo>
                <a:lnTo>
                  <a:pt x="81585" y="17608"/>
                </a:lnTo>
                <a:lnTo>
                  <a:pt x="42829" y="46935"/>
                </a:lnTo>
                <a:lnTo>
                  <a:pt x="14172" y="88315"/>
                </a:lnTo>
                <a:lnTo>
                  <a:pt x="0" y="136604"/>
                </a:lnTo>
                <a:lnTo>
                  <a:pt x="1562" y="185153"/>
                </a:lnTo>
                <a:lnTo>
                  <a:pt x="17637" y="230510"/>
                </a:lnTo>
                <a:lnTo>
                  <a:pt x="47001" y="269223"/>
                </a:lnTo>
                <a:lnTo>
                  <a:pt x="88429" y="297840"/>
                </a:lnTo>
                <a:lnTo>
                  <a:pt x="136764" y="312000"/>
                </a:lnTo>
                <a:lnTo>
                  <a:pt x="185358" y="310443"/>
                </a:lnTo>
                <a:lnTo>
                  <a:pt x="230758" y="294389"/>
                </a:lnTo>
                <a:lnTo>
                  <a:pt x="269513" y="265058"/>
                </a:lnTo>
                <a:lnTo>
                  <a:pt x="298170" y="223672"/>
                </a:lnTo>
                <a:lnTo>
                  <a:pt x="312344" y="175389"/>
                </a:lnTo>
                <a:lnTo>
                  <a:pt x="310784" y="126844"/>
                </a:lnTo>
                <a:lnTo>
                  <a:pt x="294713" y="81489"/>
                </a:lnTo>
                <a:lnTo>
                  <a:pt x="265353" y="42777"/>
                </a:lnTo>
                <a:lnTo>
                  <a:pt x="223926" y="14160"/>
                </a:lnTo>
                <a:lnTo>
                  <a:pt x="17558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8" name="bg object 78"/>
          <p:cNvSpPr/>
          <p:nvPr/>
        </p:nvSpPr>
        <p:spPr bwMode="auto">
          <a:xfrm>
            <a:off x="8450677" y="78493"/>
            <a:ext cx="196752" cy="196549"/>
          </a:xfrm>
          <a:prstGeom prst="rect">
            <a:avLst/>
          </a:prstGeom>
          <a:blipFill>
            <a:blip r:embed="rId21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9" name="bg object 79"/>
          <p:cNvSpPr/>
          <p:nvPr/>
        </p:nvSpPr>
        <p:spPr bwMode="auto">
          <a:xfrm>
            <a:off x="9222692" y="2471858"/>
            <a:ext cx="204085" cy="203873"/>
          </a:xfrm>
          <a:prstGeom prst="rect">
            <a:avLst/>
          </a:prstGeom>
          <a:blipFill>
            <a:blip r:embed="rId22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0" name="bg object 80"/>
          <p:cNvSpPr/>
          <p:nvPr/>
        </p:nvSpPr>
        <p:spPr bwMode="auto">
          <a:xfrm>
            <a:off x="7921735" y="3525037"/>
            <a:ext cx="179906" cy="179709"/>
          </a:xfrm>
          <a:prstGeom prst="rect">
            <a:avLst/>
          </a:prstGeom>
          <a:blipFill>
            <a:blip r:embed="rId2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1" name="bg object 81"/>
          <p:cNvSpPr/>
          <p:nvPr/>
        </p:nvSpPr>
        <p:spPr bwMode="auto">
          <a:xfrm>
            <a:off x="8295157" y="27349"/>
            <a:ext cx="508000" cy="403225"/>
          </a:xfrm>
          <a:custGeom>
            <a:avLst/>
            <a:gdLst/>
            <a:ahLst/>
            <a:cxnLst/>
            <a:rect l="l" t="t" r="r" b="b"/>
            <a:pathLst>
              <a:path w="508000" h="403225" fill="norm" stroke="1" extrusionOk="0">
                <a:moveTo>
                  <a:pt x="459431" y="0"/>
                </a:moveTo>
                <a:lnTo>
                  <a:pt x="47355" y="393"/>
                </a:lnTo>
                <a:lnTo>
                  <a:pt x="23972" y="39842"/>
                </a:lnTo>
                <a:lnTo>
                  <a:pt x="7959" y="82889"/>
                </a:lnTo>
                <a:lnTo>
                  <a:pt x="82" y="126833"/>
                </a:lnTo>
                <a:lnTo>
                  <a:pt x="0" y="170718"/>
                </a:lnTo>
                <a:lnTo>
                  <a:pt x="7373" y="213583"/>
                </a:lnTo>
                <a:lnTo>
                  <a:pt x="21864" y="254472"/>
                </a:lnTo>
                <a:lnTo>
                  <a:pt x="43131" y="292426"/>
                </a:lnTo>
                <a:lnTo>
                  <a:pt x="70836" y="326487"/>
                </a:lnTo>
                <a:lnTo>
                  <a:pt x="104640" y="355697"/>
                </a:lnTo>
                <a:lnTo>
                  <a:pt x="144203" y="379097"/>
                </a:lnTo>
                <a:lnTo>
                  <a:pt x="187297" y="395093"/>
                </a:lnTo>
                <a:lnTo>
                  <a:pt x="231289" y="402963"/>
                </a:lnTo>
                <a:lnTo>
                  <a:pt x="275221" y="403047"/>
                </a:lnTo>
                <a:lnTo>
                  <a:pt x="318132" y="395682"/>
                </a:lnTo>
                <a:lnTo>
                  <a:pt x="359063" y="381209"/>
                </a:lnTo>
                <a:lnTo>
                  <a:pt x="397055" y="359965"/>
                </a:lnTo>
                <a:lnTo>
                  <a:pt x="431148" y="332291"/>
                </a:lnTo>
                <a:lnTo>
                  <a:pt x="460383" y="298525"/>
                </a:lnTo>
                <a:lnTo>
                  <a:pt x="483801" y="259006"/>
                </a:lnTo>
                <a:lnTo>
                  <a:pt x="499817" y="215956"/>
                </a:lnTo>
                <a:lnTo>
                  <a:pt x="507696" y="172008"/>
                </a:lnTo>
                <a:lnTo>
                  <a:pt x="507779" y="128122"/>
                </a:lnTo>
                <a:lnTo>
                  <a:pt x="500406" y="85256"/>
                </a:lnTo>
                <a:lnTo>
                  <a:pt x="485916" y="44367"/>
                </a:lnTo>
                <a:lnTo>
                  <a:pt x="464648" y="6413"/>
                </a:lnTo>
                <a:lnTo>
                  <a:pt x="459431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2" name="bg object 82"/>
          <p:cNvSpPr/>
          <p:nvPr/>
        </p:nvSpPr>
        <p:spPr bwMode="auto">
          <a:xfrm>
            <a:off x="9247086" y="2496235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 fill="norm" stroke="1" extrusionOk="0">
                <a:moveTo>
                  <a:pt x="81178" y="0"/>
                </a:moveTo>
                <a:lnTo>
                  <a:pt x="51714" y="4389"/>
                </a:lnTo>
                <a:lnTo>
                  <a:pt x="26048" y="19494"/>
                </a:lnTo>
                <a:lnTo>
                  <a:pt x="7513" y="44134"/>
                </a:lnTo>
                <a:lnTo>
                  <a:pt x="0" y="74025"/>
                </a:lnTo>
                <a:lnTo>
                  <a:pt x="4391" y="103455"/>
                </a:lnTo>
                <a:lnTo>
                  <a:pt x="19509" y="129094"/>
                </a:lnTo>
                <a:lnTo>
                  <a:pt x="44178" y="147613"/>
                </a:lnTo>
                <a:lnTo>
                  <a:pt x="74113" y="155122"/>
                </a:lnTo>
                <a:lnTo>
                  <a:pt x="103576" y="150736"/>
                </a:lnTo>
                <a:lnTo>
                  <a:pt x="129239" y="135631"/>
                </a:lnTo>
                <a:lnTo>
                  <a:pt x="147772" y="110986"/>
                </a:lnTo>
                <a:lnTo>
                  <a:pt x="155284" y="81087"/>
                </a:lnTo>
                <a:lnTo>
                  <a:pt x="150890" y="51655"/>
                </a:lnTo>
                <a:lnTo>
                  <a:pt x="135771" y="26019"/>
                </a:lnTo>
                <a:lnTo>
                  <a:pt x="111107" y="7507"/>
                </a:lnTo>
                <a:lnTo>
                  <a:pt x="81178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3" name="bg object 83"/>
          <p:cNvSpPr/>
          <p:nvPr/>
        </p:nvSpPr>
        <p:spPr bwMode="auto">
          <a:xfrm>
            <a:off x="9633687" y="1835331"/>
            <a:ext cx="70727" cy="70659"/>
          </a:xfrm>
          <a:prstGeom prst="rect">
            <a:avLst/>
          </a:prstGeom>
          <a:blipFill>
            <a:blip r:embed="rId24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4" name="bg object 84"/>
          <p:cNvSpPr/>
          <p:nvPr/>
        </p:nvSpPr>
        <p:spPr bwMode="auto">
          <a:xfrm>
            <a:off x="9243301" y="2492451"/>
            <a:ext cx="163195" cy="163195"/>
          </a:xfrm>
          <a:custGeom>
            <a:avLst/>
            <a:gdLst/>
            <a:ahLst/>
            <a:cxnLst/>
            <a:rect l="l" t="t" r="r" b="b"/>
            <a:pathLst>
              <a:path w="163195" h="163194" fill="norm" stroke="1" extrusionOk="0">
                <a:moveTo>
                  <a:pt x="85125" y="0"/>
                </a:moveTo>
                <a:lnTo>
                  <a:pt x="54232" y="4603"/>
                </a:lnTo>
                <a:lnTo>
                  <a:pt x="27321" y="20443"/>
                </a:lnTo>
                <a:lnTo>
                  <a:pt x="7884" y="46286"/>
                </a:lnTo>
                <a:lnTo>
                  <a:pt x="0" y="77639"/>
                </a:lnTo>
                <a:lnTo>
                  <a:pt x="4609" y="108506"/>
                </a:lnTo>
                <a:lnTo>
                  <a:pt x="20469" y="135397"/>
                </a:lnTo>
                <a:lnTo>
                  <a:pt x="46339" y="154820"/>
                </a:lnTo>
                <a:lnTo>
                  <a:pt x="77723" y="162688"/>
                </a:lnTo>
                <a:lnTo>
                  <a:pt x="108622" y="158085"/>
                </a:lnTo>
                <a:lnTo>
                  <a:pt x="135541" y="142245"/>
                </a:lnTo>
                <a:lnTo>
                  <a:pt x="154988" y="116402"/>
                </a:lnTo>
                <a:lnTo>
                  <a:pt x="162861" y="85044"/>
                </a:lnTo>
                <a:lnTo>
                  <a:pt x="158250" y="54177"/>
                </a:lnTo>
                <a:lnTo>
                  <a:pt x="142388" y="27289"/>
                </a:lnTo>
                <a:lnTo>
                  <a:pt x="116507" y="7868"/>
                </a:lnTo>
                <a:lnTo>
                  <a:pt x="8512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5" name="bg object 85"/>
          <p:cNvSpPr/>
          <p:nvPr/>
        </p:nvSpPr>
        <p:spPr bwMode="auto">
          <a:xfrm>
            <a:off x="7984786" y="5148993"/>
            <a:ext cx="114415" cy="114298"/>
          </a:xfrm>
          <a:prstGeom prst="rect">
            <a:avLst/>
          </a:prstGeom>
          <a:blipFill>
            <a:blip r:embed="rId25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6" name="bg object 86"/>
          <p:cNvSpPr/>
          <p:nvPr/>
        </p:nvSpPr>
        <p:spPr bwMode="auto">
          <a:xfrm>
            <a:off x="7946869" y="3550142"/>
            <a:ext cx="129633" cy="129498"/>
          </a:xfrm>
          <a:prstGeom prst="rect">
            <a:avLst/>
          </a:prstGeom>
          <a:blipFill>
            <a:blip r:embed="rId26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7" name="bg object 87"/>
          <p:cNvSpPr/>
          <p:nvPr/>
        </p:nvSpPr>
        <p:spPr bwMode="auto">
          <a:xfrm>
            <a:off x="4523999" y="5122123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 fill="norm" stroke="1" extrusionOk="0">
                <a:moveTo>
                  <a:pt x="58372" y="0"/>
                </a:moveTo>
                <a:lnTo>
                  <a:pt x="37189" y="3154"/>
                </a:lnTo>
                <a:lnTo>
                  <a:pt x="18732" y="14015"/>
                </a:lnTo>
                <a:lnTo>
                  <a:pt x="5399" y="31736"/>
                </a:lnTo>
                <a:lnTo>
                  <a:pt x="0" y="53235"/>
                </a:lnTo>
                <a:lnTo>
                  <a:pt x="3161" y="74398"/>
                </a:lnTo>
                <a:lnTo>
                  <a:pt x="14032" y="92833"/>
                </a:lnTo>
                <a:lnTo>
                  <a:pt x="31764" y="106145"/>
                </a:lnTo>
                <a:lnTo>
                  <a:pt x="53284" y="111541"/>
                </a:lnTo>
                <a:lnTo>
                  <a:pt x="74470" y="108386"/>
                </a:lnTo>
                <a:lnTo>
                  <a:pt x="92924" y="97526"/>
                </a:lnTo>
                <a:lnTo>
                  <a:pt x="106250" y="79805"/>
                </a:lnTo>
                <a:lnTo>
                  <a:pt x="111656" y="58306"/>
                </a:lnTo>
                <a:lnTo>
                  <a:pt x="108498" y="37143"/>
                </a:lnTo>
                <a:lnTo>
                  <a:pt x="97624" y="18708"/>
                </a:lnTo>
                <a:lnTo>
                  <a:pt x="79884" y="5396"/>
                </a:lnTo>
                <a:lnTo>
                  <a:pt x="5837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8" name="bg object 88"/>
          <p:cNvSpPr/>
          <p:nvPr/>
        </p:nvSpPr>
        <p:spPr bwMode="auto">
          <a:xfrm>
            <a:off x="6124658" y="5289652"/>
            <a:ext cx="148768" cy="148617"/>
          </a:xfrm>
          <a:prstGeom prst="rect">
            <a:avLst/>
          </a:prstGeom>
          <a:blipFill>
            <a:blip r:embed="rId27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9" name="bg object 89"/>
          <p:cNvSpPr/>
          <p:nvPr/>
        </p:nvSpPr>
        <p:spPr bwMode="auto">
          <a:xfrm>
            <a:off x="5788272" y="234638"/>
            <a:ext cx="88265" cy="87630"/>
          </a:xfrm>
          <a:custGeom>
            <a:avLst/>
            <a:gdLst/>
            <a:ahLst/>
            <a:cxnLst/>
            <a:rect l="l" t="t" r="r" b="b"/>
            <a:pathLst>
              <a:path w="88264" h="87629" fill="norm" stroke="1" extrusionOk="0">
                <a:moveTo>
                  <a:pt x="45858" y="0"/>
                </a:moveTo>
                <a:lnTo>
                  <a:pt x="29210" y="2477"/>
                </a:lnTo>
                <a:lnTo>
                  <a:pt x="14710" y="11008"/>
                </a:lnTo>
                <a:lnTo>
                  <a:pt x="4239" y="24928"/>
                </a:lnTo>
                <a:lnTo>
                  <a:pt x="0" y="41816"/>
                </a:lnTo>
                <a:lnTo>
                  <a:pt x="2480" y="58443"/>
                </a:lnTo>
                <a:lnTo>
                  <a:pt x="11018" y="72926"/>
                </a:lnTo>
                <a:lnTo>
                  <a:pt x="24953" y="83386"/>
                </a:lnTo>
                <a:lnTo>
                  <a:pt x="41865" y="87626"/>
                </a:lnTo>
                <a:lnTo>
                  <a:pt x="58509" y="85148"/>
                </a:lnTo>
                <a:lnTo>
                  <a:pt x="73005" y="76617"/>
                </a:lnTo>
                <a:lnTo>
                  <a:pt x="83474" y="62697"/>
                </a:lnTo>
                <a:lnTo>
                  <a:pt x="87725" y="45803"/>
                </a:lnTo>
                <a:lnTo>
                  <a:pt x="85244" y="29177"/>
                </a:lnTo>
                <a:lnTo>
                  <a:pt x="76704" y="14697"/>
                </a:lnTo>
                <a:lnTo>
                  <a:pt x="62773" y="4239"/>
                </a:lnTo>
                <a:lnTo>
                  <a:pt x="45858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0" name="bg object 90"/>
          <p:cNvSpPr/>
          <p:nvPr/>
        </p:nvSpPr>
        <p:spPr bwMode="auto">
          <a:xfrm>
            <a:off x="4527116" y="5125234"/>
            <a:ext cx="106045" cy="105410"/>
          </a:xfrm>
          <a:custGeom>
            <a:avLst/>
            <a:gdLst/>
            <a:ahLst/>
            <a:cxnLst/>
            <a:rect l="l" t="t" r="r" b="b"/>
            <a:pathLst>
              <a:path w="106045" h="105410" fill="norm" stroke="1" extrusionOk="0">
                <a:moveTo>
                  <a:pt x="55112" y="0"/>
                </a:moveTo>
                <a:lnTo>
                  <a:pt x="35108" y="2979"/>
                </a:lnTo>
                <a:lnTo>
                  <a:pt x="17681" y="13234"/>
                </a:lnTo>
                <a:lnTo>
                  <a:pt x="5095" y="29962"/>
                </a:lnTo>
                <a:lnTo>
                  <a:pt x="0" y="50262"/>
                </a:lnTo>
                <a:lnTo>
                  <a:pt x="2984" y="70243"/>
                </a:lnTo>
                <a:lnTo>
                  <a:pt x="13250" y="87648"/>
                </a:lnTo>
                <a:lnTo>
                  <a:pt x="30000" y="100219"/>
                </a:lnTo>
                <a:lnTo>
                  <a:pt x="50315" y="105315"/>
                </a:lnTo>
                <a:lnTo>
                  <a:pt x="70317" y="102335"/>
                </a:lnTo>
                <a:lnTo>
                  <a:pt x="87741" y="92080"/>
                </a:lnTo>
                <a:lnTo>
                  <a:pt x="100320" y="75352"/>
                </a:lnTo>
                <a:lnTo>
                  <a:pt x="105421" y="55057"/>
                </a:lnTo>
                <a:lnTo>
                  <a:pt x="102437" y="35076"/>
                </a:lnTo>
                <a:lnTo>
                  <a:pt x="92172" y="17668"/>
                </a:lnTo>
                <a:lnTo>
                  <a:pt x="75428" y="5096"/>
                </a:lnTo>
                <a:lnTo>
                  <a:pt x="5511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1" name="bg object 91"/>
          <p:cNvSpPr/>
          <p:nvPr/>
        </p:nvSpPr>
        <p:spPr bwMode="auto">
          <a:xfrm>
            <a:off x="2638394" y="3818154"/>
            <a:ext cx="240261" cy="240011"/>
          </a:xfrm>
          <a:prstGeom prst="rect">
            <a:avLst/>
          </a:prstGeom>
          <a:blipFill>
            <a:blip r:embed="rId28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2" name="bg object 92"/>
          <p:cNvSpPr/>
          <p:nvPr/>
        </p:nvSpPr>
        <p:spPr bwMode="auto">
          <a:xfrm>
            <a:off x="5706817" y="153264"/>
            <a:ext cx="250825" cy="250825"/>
          </a:xfrm>
          <a:custGeom>
            <a:avLst/>
            <a:gdLst/>
            <a:ahLst/>
            <a:cxnLst/>
            <a:rect l="l" t="t" r="r" b="b"/>
            <a:pathLst>
              <a:path w="250825" h="250825" fill="norm" stroke="1" extrusionOk="0">
                <a:moveTo>
                  <a:pt x="131016" y="0"/>
                </a:moveTo>
                <a:lnTo>
                  <a:pt x="83463" y="7084"/>
                </a:lnTo>
                <a:lnTo>
                  <a:pt x="42040" y="31465"/>
                </a:lnTo>
                <a:lnTo>
                  <a:pt x="12128" y="71244"/>
                </a:lnTo>
                <a:lnTo>
                  <a:pt x="0" y="119495"/>
                </a:lnTo>
                <a:lnTo>
                  <a:pt x="7091" y="166997"/>
                </a:lnTo>
                <a:lnTo>
                  <a:pt x="31497" y="208377"/>
                </a:lnTo>
                <a:lnTo>
                  <a:pt x="71310" y="238262"/>
                </a:lnTo>
                <a:lnTo>
                  <a:pt x="119610" y="250375"/>
                </a:lnTo>
                <a:lnTo>
                  <a:pt x="167162" y="243291"/>
                </a:lnTo>
                <a:lnTo>
                  <a:pt x="208586" y="218909"/>
                </a:lnTo>
                <a:lnTo>
                  <a:pt x="238506" y="179131"/>
                </a:lnTo>
                <a:lnTo>
                  <a:pt x="250636" y="130880"/>
                </a:lnTo>
                <a:lnTo>
                  <a:pt x="243548" y="83377"/>
                </a:lnTo>
                <a:lnTo>
                  <a:pt x="219143" y="41997"/>
                </a:lnTo>
                <a:lnTo>
                  <a:pt x="179324" y="12113"/>
                </a:lnTo>
                <a:lnTo>
                  <a:pt x="13101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3" name="bg object 93"/>
          <p:cNvSpPr/>
          <p:nvPr/>
        </p:nvSpPr>
        <p:spPr bwMode="auto">
          <a:xfrm>
            <a:off x="10207772" y="1160179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40" fill="norm" stroke="1" extrusionOk="0">
                <a:moveTo>
                  <a:pt x="87443" y="0"/>
                </a:moveTo>
                <a:lnTo>
                  <a:pt x="55707" y="4727"/>
                </a:lnTo>
                <a:lnTo>
                  <a:pt x="28065" y="20998"/>
                </a:lnTo>
                <a:lnTo>
                  <a:pt x="8103" y="47545"/>
                </a:lnTo>
                <a:lnTo>
                  <a:pt x="0" y="79744"/>
                </a:lnTo>
                <a:lnTo>
                  <a:pt x="4730" y="111446"/>
                </a:lnTo>
                <a:lnTo>
                  <a:pt x="21021" y="139065"/>
                </a:lnTo>
                <a:lnTo>
                  <a:pt x="47600" y="159013"/>
                </a:lnTo>
                <a:lnTo>
                  <a:pt x="79835" y="167097"/>
                </a:lnTo>
                <a:lnTo>
                  <a:pt x="111568" y="162367"/>
                </a:lnTo>
                <a:lnTo>
                  <a:pt x="139213" y="146095"/>
                </a:lnTo>
                <a:lnTo>
                  <a:pt x="159182" y="119554"/>
                </a:lnTo>
                <a:lnTo>
                  <a:pt x="167279" y="87348"/>
                </a:lnTo>
                <a:lnTo>
                  <a:pt x="162546" y="55643"/>
                </a:lnTo>
                <a:lnTo>
                  <a:pt x="146257" y="28026"/>
                </a:lnTo>
                <a:lnTo>
                  <a:pt x="119685" y="8086"/>
                </a:lnTo>
                <a:lnTo>
                  <a:pt x="8744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4" name="bg object 94"/>
          <p:cNvSpPr/>
          <p:nvPr/>
        </p:nvSpPr>
        <p:spPr bwMode="auto">
          <a:xfrm>
            <a:off x="9922941" y="1174749"/>
            <a:ext cx="204961" cy="200224"/>
          </a:xfrm>
          <a:prstGeom prst="rect">
            <a:avLst/>
          </a:prstGeom>
          <a:blipFill>
            <a:blip r:embed="rId29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5" name="bg object 95"/>
          <p:cNvSpPr/>
          <p:nvPr/>
        </p:nvSpPr>
        <p:spPr bwMode="auto">
          <a:xfrm>
            <a:off x="10225564" y="1177949"/>
            <a:ext cx="132080" cy="132080"/>
          </a:xfrm>
          <a:custGeom>
            <a:avLst/>
            <a:gdLst/>
            <a:ahLst/>
            <a:cxnLst/>
            <a:rect l="l" t="t" r="r" b="b"/>
            <a:pathLst>
              <a:path w="132079" h="132080" fill="norm" stroke="1" extrusionOk="0">
                <a:moveTo>
                  <a:pt x="68840" y="0"/>
                </a:moveTo>
                <a:lnTo>
                  <a:pt x="43856" y="3723"/>
                </a:lnTo>
                <a:lnTo>
                  <a:pt x="22091" y="16531"/>
                </a:lnTo>
                <a:lnTo>
                  <a:pt x="6372" y="37424"/>
                </a:lnTo>
                <a:lnTo>
                  <a:pt x="0" y="62780"/>
                </a:lnTo>
                <a:lnTo>
                  <a:pt x="3725" y="87741"/>
                </a:lnTo>
                <a:lnTo>
                  <a:pt x="16550" y="109483"/>
                </a:lnTo>
                <a:lnTo>
                  <a:pt x="37474" y="125181"/>
                </a:lnTo>
                <a:lnTo>
                  <a:pt x="62851" y="131548"/>
                </a:lnTo>
                <a:lnTo>
                  <a:pt x="87836" y="127827"/>
                </a:lnTo>
                <a:lnTo>
                  <a:pt x="109601" y="115017"/>
                </a:lnTo>
                <a:lnTo>
                  <a:pt x="125320" y="94117"/>
                </a:lnTo>
                <a:lnTo>
                  <a:pt x="131686" y="68767"/>
                </a:lnTo>
                <a:lnTo>
                  <a:pt x="127961" y="43809"/>
                </a:lnTo>
                <a:lnTo>
                  <a:pt x="115140" y="22065"/>
                </a:lnTo>
                <a:lnTo>
                  <a:pt x="94217" y="6360"/>
                </a:lnTo>
                <a:lnTo>
                  <a:pt x="6884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6" name="bg object 96"/>
          <p:cNvSpPr/>
          <p:nvPr/>
        </p:nvSpPr>
        <p:spPr bwMode="auto">
          <a:xfrm>
            <a:off x="9470816" y="1672625"/>
            <a:ext cx="396875" cy="396240"/>
          </a:xfrm>
          <a:custGeom>
            <a:avLst/>
            <a:gdLst/>
            <a:ahLst/>
            <a:cxnLst/>
            <a:rect l="l" t="t" r="r" b="b"/>
            <a:pathLst>
              <a:path w="396875" h="396239" fill="norm" stroke="1" extrusionOk="0">
                <a:moveTo>
                  <a:pt x="196242" y="0"/>
                </a:moveTo>
                <a:lnTo>
                  <a:pt x="152953" y="5265"/>
                </a:lnTo>
                <a:lnTo>
                  <a:pt x="112033" y="19736"/>
                </a:lnTo>
                <a:lnTo>
                  <a:pt x="75068" y="42851"/>
                </a:lnTo>
                <a:lnTo>
                  <a:pt x="43644" y="74048"/>
                </a:lnTo>
                <a:lnTo>
                  <a:pt x="19348" y="112766"/>
                </a:lnTo>
                <a:lnTo>
                  <a:pt x="4505" y="155996"/>
                </a:lnTo>
                <a:lnTo>
                  <a:pt x="0" y="200025"/>
                </a:lnTo>
                <a:lnTo>
                  <a:pt x="5269" y="243271"/>
                </a:lnTo>
                <a:lnTo>
                  <a:pt x="19754" y="284149"/>
                </a:lnTo>
                <a:lnTo>
                  <a:pt x="42892" y="321075"/>
                </a:lnTo>
                <a:lnTo>
                  <a:pt x="74122" y="352465"/>
                </a:lnTo>
                <a:lnTo>
                  <a:pt x="112884" y="376735"/>
                </a:lnTo>
                <a:lnTo>
                  <a:pt x="156154" y="391566"/>
                </a:lnTo>
                <a:lnTo>
                  <a:pt x="200229" y="396070"/>
                </a:lnTo>
                <a:lnTo>
                  <a:pt x="243521" y="390806"/>
                </a:lnTo>
                <a:lnTo>
                  <a:pt x="284443" y="376336"/>
                </a:lnTo>
                <a:lnTo>
                  <a:pt x="321411" y="353222"/>
                </a:lnTo>
                <a:lnTo>
                  <a:pt x="352836" y="322023"/>
                </a:lnTo>
                <a:lnTo>
                  <a:pt x="377133" y="283301"/>
                </a:lnTo>
                <a:lnTo>
                  <a:pt x="391976" y="240071"/>
                </a:lnTo>
                <a:lnTo>
                  <a:pt x="396481" y="196042"/>
                </a:lnTo>
                <a:lnTo>
                  <a:pt x="391211" y="152796"/>
                </a:lnTo>
                <a:lnTo>
                  <a:pt x="376725" y="111918"/>
                </a:lnTo>
                <a:lnTo>
                  <a:pt x="353584" y="74992"/>
                </a:lnTo>
                <a:lnTo>
                  <a:pt x="322351" y="43602"/>
                </a:lnTo>
                <a:lnTo>
                  <a:pt x="283585" y="19332"/>
                </a:lnTo>
                <a:lnTo>
                  <a:pt x="240315" y="4501"/>
                </a:lnTo>
                <a:lnTo>
                  <a:pt x="19624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7" name="bg object 97"/>
          <p:cNvSpPr/>
          <p:nvPr/>
        </p:nvSpPr>
        <p:spPr bwMode="auto">
          <a:xfrm>
            <a:off x="10214002" y="1166393"/>
            <a:ext cx="154813" cy="154660"/>
          </a:xfrm>
          <a:prstGeom prst="rect">
            <a:avLst/>
          </a:prstGeom>
          <a:blipFill>
            <a:blip r:embed="rId30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8" name="bg object 98"/>
          <p:cNvSpPr/>
          <p:nvPr/>
        </p:nvSpPr>
        <p:spPr bwMode="auto">
          <a:xfrm>
            <a:off x="9985912" y="1233128"/>
            <a:ext cx="86822" cy="86725"/>
          </a:xfrm>
          <a:prstGeom prst="rect">
            <a:avLst/>
          </a:prstGeom>
          <a:blipFill>
            <a:blip r:embed="rId31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9" name="bg object 99"/>
          <p:cNvSpPr/>
          <p:nvPr/>
        </p:nvSpPr>
        <p:spPr bwMode="auto">
          <a:xfrm>
            <a:off x="9616873" y="1818527"/>
            <a:ext cx="104365" cy="104265"/>
          </a:xfrm>
          <a:prstGeom prst="rect">
            <a:avLst/>
          </a:prstGeom>
          <a:blipFill>
            <a:blip r:embed="rId20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0" name="bg object 100"/>
          <p:cNvSpPr/>
          <p:nvPr/>
        </p:nvSpPr>
        <p:spPr bwMode="auto">
          <a:xfrm>
            <a:off x="10437255" y="841880"/>
            <a:ext cx="255270" cy="338455"/>
          </a:xfrm>
          <a:custGeom>
            <a:avLst/>
            <a:gdLst/>
            <a:ahLst/>
            <a:cxnLst/>
            <a:rect l="l" t="t" r="r" b="b"/>
            <a:pathLst>
              <a:path w="255270" h="338455" fill="norm" stroke="1" extrusionOk="0">
                <a:moveTo>
                  <a:pt x="155056" y="0"/>
                </a:moveTo>
                <a:lnTo>
                  <a:pt x="112596" y="9157"/>
                </a:lnTo>
                <a:lnTo>
                  <a:pt x="73825" y="28723"/>
                </a:lnTo>
                <a:lnTo>
                  <a:pt x="40900" y="57934"/>
                </a:lnTo>
                <a:lnTo>
                  <a:pt x="15979" y="96027"/>
                </a:lnTo>
                <a:lnTo>
                  <a:pt x="2015" y="139348"/>
                </a:lnTo>
                <a:lnTo>
                  <a:pt x="0" y="183293"/>
                </a:lnTo>
                <a:lnTo>
                  <a:pt x="9167" y="225708"/>
                </a:lnTo>
                <a:lnTo>
                  <a:pt x="28755" y="264436"/>
                </a:lnTo>
                <a:lnTo>
                  <a:pt x="57997" y="297323"/>
                </a:lnTo>
                <a:lnTo>
                  <a:pt x="96129" y="322214"/>
                </a:lnTo>
                <a:lnTo>
                  <a:pt x="139491" y="336165"/>
                </a:lnTo>
                <a:lnTo>
                  <a:pt x="183481" y="338180"/>
                </a:lnTo>
                <a:lnTo>
                  <a:pt x="225941" y="329022"/>
                </a:lnTo>
                <a:lnTo>
                  <a:pt x="254747" y="314485"/>
                </a:lnTo>
                <a:lnTo>
                  <a:pt x="254747" y="24020"/>
                </a:lnTo>
                <a:lnTo>
                  <a:pt x="242408" y="15966"/>
                </a:lnTo>
                <a:lnTo>
                  <a:pt x="199045" y="2015"/>
                </a:lnTo>
                <a:lnTo>
                  <a:pt x="15505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1" name="bg object 101"/>
          <p:cNvSpPr/>
          <p:nvPr/>
        </p:nvSpPr>
        <p:spPr bwMode="auto">
          <a:xfrm>
            <a:off x="9977604" y="1229356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 fill="norm" stroke="1" extrusionOk="0">
                <a:moveTo>
                  <a:pt x="22460" y="0"/>
                </a:moveTo>
                <a:lnTo>
                  <a:pt x="14311" y="1218"/>
                </a:lnTo>
                <a:lnTo>
                  <a:pt x="7211" y="5401"/>
                </a:lnTo>
                <a:lnTo>
                  <a:pt x="2075" y="12221"/>
                </a:lnTo>
                <a:lnTo>
                  <a:pt x="0" y="20487"/>
                </a:lnTo>
                <a:lnTo>
                  <a:pt x="1216" y="28629"/>
                </a:lnTo>
                <a:lnTo>
                  <a:pt x="5402" y="35724"/>
                </a:lnTo>
                <a:lnTo>
                  <a:pt x="12235" y="40846"/>
                </a:lnTo>
                <a:lnTo>
                  <a:pt x="20516" y="42928"/>
                </a:lnTo>
                <a:lnTo>
                  <a:pt x="28667" y="41713"/>
                </a:lnTo>
                <a:lnTo>
                  <a:pt x="35768" y="37532"/>
                </a:lnTo>
                <a:lnTo>
                  <a:pt x="40899" y="30712"/>
                </a:lnTo>
                <a:lnTo>
                  <a:pt x="42973" y="22440"/>
                </a:lnTo>
                <a:lnTo>
                  <a:pt x="41753" y="14297"/>
                </a:lnTo>
                <a:lnTo>
                  <a:pt x="37566" y="7202"/>
                </a:lnTo>
                <a:lnTo>
                  <a:pt x="30739" y="2073"/>
                </a:lnTo>
                <a:lnTo>
                  <a:pt x="2246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2" name="bg object 102"/>
          <p:cNvSpPr/>
          <p:nvPr/>
        </p:nvSpPr>
        <p:spPr bwMode="auto">
          <a:xfrm>
            <a:off x="10537571" y="942089"/>
            <a:ext cx="137910" cy="137769"/>
          </a:xfrm>
          <a:prstGeom prst="rect">
            <a:avLst/>
          </a:prstGeom>
          <a:blipFill>
            <a:blip r:embed="rId32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3" name="bg object 103"/>
          <p:cNvSpPr/>
          <p:nvPr/>
        </p:nvSpPr>
        <p:spPr bwMode="auto">
          <a:xfrm>
            <a:off x="10396864" y="801533"/>
            <a:ext cx="295274" cy="419100"/>
          </a:xfrm>
          <a:custGeom>
            <a:avLst/>
            <a:gdLst/>
            <a:ahLst/>
            <a:cxnLst/>
            <a:rect l="l" t="t" r="r" b="b"/>
            <a:pathLst>
              <a:path w="295275" h="419100" fill="norm" stroke="1" extrusionOk="0">
                <a:moveTo>
                  <a:pt x="207554" y="0"/>
                </a:moveTo>
                <a:lnTo>
                  <a:pt x="161768" y="5567"/>
                </a:lnTo>
                <a:lnTo>
                  <a:pt x="118490" y="20871"/>
                </a:lnTo>
                <a:lnTo>
                  <a:pt x="79396" y="45318"/>
                </a:lnTo>
                <a:lnTo>
                  <a:pt x="46165" y="78318"/>
                </a:lnTo>
                <a:lnTo>
                  <a:pt x="20472" y="119276"/>
                </a:lnTo>
                <a:lnTo>
                  <a:pt x="4769" y="164989"/>
                </a:lnTo>
                <a:lnTo>
                  <a:pt x="0" y="211551"/>
                </a:lnTo>
                <a:lnTo>
                  <a:pt x="5571" y="257286"/>
                </a:lnTo>
                <a:lnTo>
                  <a:pt x="20890" y="300518"/>
                </a:lnTo>
                <a:lnTo>
                  <a:pt x="45362" y="339571"/>
                </a:lnTo>
                <a:lnTo>
                  <a:pt x="78394" y="372769"/>
                </a:lnTo>
                <a:lnTo>
                  <a:pt x="119393" y="398435"/>
                </a:lnTo>
                <a:lnTo>
                  <a:pt x="165159" y="414117"/>
                </a:lnTo>
                <a:lnTo>
                  <a:pt x="211772" y="418877"/>
                </a:lnTo>
                <a:lnTo>
                  <a:pt x="257556" y="413308"/>
                </a:lnTo>
                <a:lnTo>
                  <a:pt x="295138" y="400017"/>
                </a:lnTo>
                <a:lnTo>
                  <a:pt x="295138" y="18800"/>
                </a:lnTo>
                <a:lnTo>
                  <a:pt x="254169" y="4761"/>
                </a:lnTo>
                <a:lnTo>
                  <a:pt x="207554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4" name="bg object 104"/>
          <p:cNvSpPr/>
          <p:nvPr/>
        </p:nvSpPr>
        <p:spPr bwMode="auto">
          <a:xfrm>
            <a:off x="9887919" y="1139761"/>
            <a:ext cx="222344" cy="222116"/>
          </a:xfrm>
          <a:prstGeom prst="rect">
            <a:avLst/>
          </a:prstGeom>
          <a:blipFill>
            <a:blip r:embed="rId3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5" name="bg object 105"/>
          <p:cNvSpPr/>
          <p:nvPr/>
        </p:nvSpPr>
        <p:spPr bwMode="auto">
          <a:xfrm>
            <a:off x="10205239" y="1157636"/>
            <a:ext cx="172342" cy="172166"/>
          </a:xfrm>
          <a:prstGeom prst="rect">
            <a:avLst/>
          </a:prstGeom>
          <a:blipFill>
            <a:blip r:embed="rId34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6" name="bg object 106"/>
          <p:cNvSpPr/>
          <p:nvPr/>
        </p:nvSpPr>
        <p:spPr bwMode="auto">
          <a:xfrm>
            <a:off x="10499438" y="903986"/>
            <a:ext cx="192564" cy="213974"/>
          </a:xfrm>
          <a:prstGeom prst="rect">
            <a:avLst/>
          </a:prstGeom>
          <a:blipFill>
            <a:blip r:embed="rId35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7" name="bg object 107"/>
          <p:cNvSpPr/>
          <p:nvPr/>
        </p:nvSpPr>
        <p:spPr bwMode="auto">
          <a:xfrm>
            <a:off x="10077751" y="1030286"/>
            <a:ext cx="427355" cy="427355"/>
          </a:xfrm>
          <a:custGeom>
            <a:avLst/>
            <a:gdLst/>
            <a:ahLst/>
            <a:cxnLst/>
            <a:rect l="l" t="t" r="r" b="b"/>
            <a:pathLst>
              <a:path w="427354" h="427355" fill="norm" stroke="1" extrusionOk="0">
                <a:moveTo>
                  <a:pt x="211506" y="0"/>
                </a:moveTo>
                <a:lnTo>
                  <a:pt x="164851" y="5673"/>
                </a:lnTo>
                <a:lnTo>
                  <a:pt x="120750" y="21269"/>
                </a:lnTo>
                <a:lnTo>
                  <a:pt x="80911" y="46183"/>
                </a:lnTo>
                <a:lnTo>
                  <a:pt x="47045" y="79810"/>
                </a:lnTo>
                <a:lnTo>
                  <a:pt x="20863" y="121546"/>
                </a:lnTo>
                <a:lnTo>
                  <a:pt x="4859" y="168136"/>
                </a:lnTo>
                <a:lnTo>
                  <a:pt x="0" y="215589"/>
                </a:lnTo>
                <a:lnTo>
                  <a:pt x="5678" y="262198"/>
                </a:lnTo>
                <a:lnTo>
                  <a:pt x="21290" y="306255"/>
                </a:lnTo>
                <a:lnTo>
                  <a:pt x="46231" y="346052"/>
                </a:lnTo>
                <a:lnTo>
                  <a:pt x="79894" y="379883"/>
                </a:lnTo>
                <a:lnTo>
                  <a:pt x="121675" y="406039"/>
                </a:lnTo>
                <a:lnTo>
                  <a:pt x="168311" y="422022"/>
                </a:lnTo>
                <a:lnTo>
                  <a:pt x="215812" y="426874"/>
                </a:lnTo>
                <a:lnTo>
                  <a:pt x="262469" y="421200"/>
                </a:lnTo>
                <a:lnTo>
                  <a:pt x="306572" y="405604"/>
                </a:lnTo>
                <a:lnTo>
                  <a:pt x="346411" y="380691"/>
                </a:lnTo>
                <a:lnTo>
                  <a:pt x="380277" y="347064"/>
                </a:lnTo>
                <a:lnTo>
                  <a:pt x="406460" y="305328"/>
                </a:lnTo>
                <a:lnTo>
                  <a:pt x="422463" y="258742"/>
                </a:lnTo>
                <a:lnTo>
                  <a:pt x="427320" y="211290"/>
                </a:lnTo>
                <a:lnTo>
                  <a:pt x="421639" y="164681"/>
                </a:lnTo>
                <a:lnTo>
                  <a:pt x="406024" y="120623"/>
                </a:lnTo>
                <a:lnTo>
                  <a:pt x="381082" y="80824"/>
                </a:lnTo>
                <a:lnTo>
                  <a:pt x="347416" y="46992"/>
                </a:lnTo>
                <a:lnTo>
                  <a:pt x="305635" y="20835"/>
                </a:lnTo>
                <a:lnTo>
                  <a:pt x="259004" y="4852"/>
                </a:lnTo>
                <a:lnTo>
                  <a:pt x="21150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8" name="bg object 108"/>
          <p:cNvSpPr/>
          <p:nvPr/>
        </p:nvSpPr>
        <p:spPr bwMode="auto">
          <a:xfrm>
            <a:off x="2837478" y="5266320"/>
            <a:ext cx="104277" cy="104162"/>
          </a:xfrm>
          <a:prstGeom prst="rect">
            <a:avLst/>
          </a:prstGeom>
          <a:blipFill>
            <a:blip r:embed="rId36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9" name="bg object 109"/>
          <p:cNvSpPr/>
          <p:nvPr/>
        </p:nvSpPr>
        <p:spPr bwMode="auto">
          <a:xfrm>
            <a:off x="4542042" y="5140135"/>
            <a:ext cx="75586" cy="75510"/>
          </a:xfrm>
          <a:prstGeom prst="rect">
            <a:avLst/>
          </a:prstGeom>
          <a:blipFill>
            <a:blip r:embed="rId37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0" name="bg object 110"/>
          <p:cNvSpPr/>
          <p:nvPr/>
        </p:nvSpPr>
        <p:spPr bwMode="auto">
          <a:xfrm>
            <a:off x="2730514" y="3910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4" h="56514" fill="norm" stroke="1" extrusionOk="0">
                <a:moveTo>
                  <a:pt x="29293" y="0"/>
                </a:moveTo>
                <a:lnTo>
                  <a:pt x="18662" y="1582"/>
                </a:lnTo>
                <a:lnTo>
                  <a:pt x="9401" y="7031"/>
                </a:lnTo>
                <a:lnTo>
                  <a:pt x="2713" y="15926"/>
                </a:lnTo>
                <a:lnTo>
                  <a:pt x="0" y="26713"/>
                </a:lnTo>
                <a:lnTo>
                  <a:pt x="1581" y="37334"/>
                </a:lnTo>
                <a:lnTo>
                  <a:pt x="7036" y="46586"/>
                </a:lnTo>
                <a:lnTo>
                  <a:pt x="15946" y="53264"/>
                </a:lnTo>
                <a:lnTo>
                  <a:pt x="26742" y="55971"/>
                </a:lnTo>
                <a:lnTo>
                  <a:pt x="37373" y="54388"/>
                </a:lnTo>
                <a:lnTo>
                  <a:pt x="46634" y="48939"/>
                </a:lnTo>
                <a:lnTo>
                  <a:pt x="53322" y="40044"/>
                </a:lnTo>
                <a:lnTo>
                  <a:pt x="56039" y="29257"/>
                </a:lnTo>
                <a:lnTo>
                  <a:pt x="54454" y="18636"/>
                </a:lnTo>
                <a:lnTo>
                  <a:pt x="48995" y="9385"/>
                </a:lnTo>
                <a:lnTo>
                  <a:pt x="40089" y="2706"/>
                </a:lnTo>
                <a:lnTo>
                  <a:pt x="2929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1" name="bg object 111"/>
          <p:cNvSpPr/>
          <p:nvPr/>
        </p:nvSpPr>
        <p:spPr bwMode="auto">
          <a:xfrm>
            <a:off x="2722185" y="5151143"/>
            <a:ext cx="335280" cy="334645"/>
          </a:xfrm>
          <a:custGeom>
            <a:avLst/>
            <a:gdLst/>
            <a:ahLst/>
            <a:cxnLst/>
            <a:rect l="l" t="t" r="r" b="b"/>
            <a:pathLst>
              <a:path w="335280" h="334645" fill="norm" stroke="1" extrusionOk="0">
                <a:moveTo>
                  <a:pt x="153376" y="0"/>
                </a:moveTo>
                <a:lnTo>
                  <a:pt x="111376" y="9058"/>
                </a:lnTo>
                <a:lnTo>
                  <a:pt x="73027" y="28412"/>
                </a:lnTo>
                <a:lnTo>
                  <a:pt x="40463" y="57306"/>
                </a:lnTo>
                <a:lnTo>
                  <a:pt x="15820" y="94986"/>
                </a:lnTo>
                <a:lnTo>
                  <a:pt x="1999" y="137834"/>
                </a:lnTo>
                <a:lnTo>
                  <a:pt x="0" y="181301"/>
                </a:lnTo>
                <a:lnTo>
                  <a:pt x="9065" y="223256"/>
                </a:lnTo>
                <a:lnTo>
                  <a:pt x="28440" y="261566"/>
                </a:lnTo>
                <a:lnTo>
                  <a:pt x="57368" y="294099"/>
                </a:lnTo>
                <a:lnTo>
                  <a:pt x="95093" y="318722"/>
                </a:lnTo>
                <a:lnTo>
                  <a:pt x="137986" y="332524"/>
                </a:lnTo>
                <a:lnTo>
                  <a:pt x="181499" y="334517"/>
                </a:lnTo>
                <a:lnTo>
                  <a:pt x="223497" y="325458"/>
                </a:lnTo>
                <a:lnTo>
                  <a:pt x="261845" y="306102"/>
                </a:lnTo>
                <a:lnTo>
                  <a:pt x="294410" y="277206"/>
                </a:lnTo>
                <a:lnTo>
                  <a:pt x="319058" y="239525"/>
                </a:lnTo>
                <a:lnTo>
                  <a:pt x="332868" y="196677"/>
                </a:lnTo>
                <a:lnTo>
                  <a:pt x="334861" y="153209"/>
                </a:lnTo>
                <a:lnTo>
                  <a:pt x="325794" y="111255"/>
                </a:lnTo>
                <a:lnTo>
                  <a:pt x="306421" y="72945"/>
                </a:lnTo>
                <a:lnTo>
                  <a:pt x="277499" y="40412"/>
                </a:lnTo>
                <a:lnTo>
                  <a:pt x="239784" y="15789"/>
                </a:lnTo>
                <a:lnTo>
                  <a:pt x="196890" y="1992"/>
                </a:lnTo>
                <a:lnTo>
                  <a:pt x="153376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2" name="bg object 112"/>
          <p:cNvSpPr/>
          <p:nvPr/>
        </p:nvSpPr>
        <p:spPr bwMode="auto">
          <a:xfrm>
            <a:off x="0" y="4496119"/>
            <a:ext cx="36830" cy="167005"/>
          </a:xfrm>
          <a:custGeom>
            <a:avLst/>
            <a:gdLst/>
            <a:ahLst/>
            <a:cxnLst/>
            <a:rect l="l" t="t" r="r" b="b"/>
            <a:pathLst>
              <a:path w="36830" h="167004" fill="norm" stroke="1" extrusionOk="0">
                <a:moveTo>
                  <a:pt x="0" y="0"/>
                </a:moveTo>
                <a:lnTo>
                  <a:pt x="0" y="166492"/>
                </a:lnTo>
                <a:lnTo>
                  <a:pt x="25281" y="132868"/>
                </a:lnTo>
                <a:lnTo>
                  <a:pt x="36549" y="88042"/>
                </a:lnTo>
                <a:lnTo>
                  <a:pt x="29963" y="43913"/>
                </a:lnTo>
                <a:lnTo>
                  <a:pt x="7292" y="5472"/>
                </a:lnTo>
                <a:lnTo>
                  <a:pt x="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3" name="bg object 113"/>
          <p:cNvSpPr/>
          <p:nvPr/>
        </p:nvSpPr>
        <p:spPr bwMode="auto">
          <a:xfrm>
            <a:off x="2606669" y="3786463"/>
            <a:ext cx="304165" cy="303530"/>
          </a:xfrm>
          <a:custGeom>
            <a:avLst/>
            <a:gdLst/>
            <a:ahLst/>
            <a:cxnLst/>
            <a:rect l="l" t="t" r="r" b="b"/>
            <a:pathLst>
              <a:path w="304164" h="303529" fill="norm" stroke="1" extrusionOk="0">
                <a:moveTo>
                  <a:pt x="170737" y="0"/>
                </a:moveTo>
                <a:lnTo>
                  <a:pt x="123482" y="1513"/>
                </a:lnTo>
                <a:lnTo>
                  <a:pt x="79333" y="17125"/>
                </a:lnTo>
                <a:lnTo>
                  <a:pt x="41646" y="45647"/>
                </a:lnTo>
                <a:lnTo>
                  <a:pt x="13778" y="85893"/>
                </a:lnTo>
                <a:lnTo>
                  <a:pt x="0" y="132843"/>
                </a:lnTo>
                <a:lnTo>
                  <a:pt x="1519" y="180047"/>
                </a:lnTo>
                <a:lnTo>
                  <a:pt x="17148" y="224149"/>
                </a:lnTo>
                <a:lnTo>
                  <a:pt x="45697" y="261794"/>
                </a:lnTo>
                <a:lnTo>
                  <a:pt x="85977" y="289627"/>
                </a:lnTo>
                <a:lnTo>
                  <a:pt x="132982" y="303396"/>
                </a:lnTo>
                <a:lnTo>
                  <a:pt x="180239" y="301880"/>
                </a:lnTo>
                <a:lnTo>
                  <a:pt x="224390" y="286266"/>
                </a:lnTo>
                <a:lnTo>
                  <a:pt x="262077" y="257745"/>
                </a:lnTo>
                <a:lnTo>
                  <a:pt x="289939" y="217503"/>
                </a:lnTo>
                <a:lnTo>
                  <a:pt x="303723" y="170553"/>
                </a:lnTo>
                <a:lnTo>
                  <a:pt x="302204" y="123350"/>
                </a:lnTo>
                <a:lnTo>
                  <a:pt x="286574" y="79248"/>
                </a:lnTo>
                <a:lnTo>
                  <a:pt x="258022" y="41603"/>
                </a:lnTo>
                <a:lnTo>
                  <a:pt x="217740" y="13770"/>
                </a:lnTo>
                <a:lnTo>
                  <a:pt x="170737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4" name="bg object 114"/>
          <p:cNvSpPr/>
          <p:nvPr/>
        </p:nvSpPr>
        <p:spPr bwMode="auto">
          <a:xfrm>
            <a:off x="2808429" y="5237294"/>
            <a:ext cx="162375" cy="162203"/>
          </a:xfrm>
          <a:prstGeom prst="rect">
            <a:avLst/>
          </a:prstGeom>
          <a:blipFill>
            <a:blip r:embed="rId38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5" name="bg object 115"/>
          <p:cNvSpPr/>
          <p:nvPr/>
        </p:nvSpPr>
        <p:spPr bwMode="auto">
          <a:xfrm>
            <a:off x="4718814" y="6459364"/>
            <a:ext cx="306705" cy="306070"/>
          </a:xfrm>
          <a:custGeom>
            <a:avLst/>
            <a:gdLst/>
            <a:ahLst/>
            <a:cxnLst/>
            <a:rect l="l" t="t" r="r" b="b"/>
            <a:pathLst>
              <a:path w="306704" h="306070" fill="norm" stroke="1" extrusionOk="0">
                <a:moveTo>
                  <a:pt x="172192" y="0"/>
                </a:moveTo>
                <a:lnTo>
                  <a:pt x="124530" y="1531"/>
                </a:lnTo>
                <a:lnTo>
                  <a:pt x="80003" y="17279"/>
                </a:lnTo>
                <a:lnTo>
                  <a:pt x="41997" y="46045"/>
                </a:lnTo>
                <a:lnTo>
                  <a:pt x="13900" y="86629"/>
                </a:lnTo>
                <a:lnTo>
                  <a:pt x="0" y="133984"/>
                </a:lnTo>
                <a:lnTo>
                  <a:pt x="1528" y="181593"/>
                </a:lnTo>
                <a:lnTo>
                  <a:pt x="17288" y="226073"/>
                </a:lnTo>
                <a:lnTo>
                  <a:pt x="46081" y="264041"/>
                </a:lnTo>
                <a:lnTo>
                  <a:pt x="86709" y="292115"/>
                </a:lnTo>
                <a:lnTo>
                  <a:pt x="134119" y="306000"/>
                </a:lnTo>
                <a:lnTo>
                  <a:pt x="181780" y="304471"/>
                </a:lnTo>
                <a:lnTo>
                  <a:pt x="226308" y="288724"/>
                </a:lnTo>
                <a:lnTo>
                  <a:pt x="264314" y="259958"/>
                </a:lnTo>
                <a:lnTo>
                  <a:pt x="292411" y="219369"/>
                </a:lnTo>
                <a:lnTo>
                  <a:pt x="306316" y="172019"/>
                </a:lnTo>
                <a:lnTo>
                  <a:pt x="304788" y="124411"/>
                </a:lnTo>
                <a:lnTo>
                  <a:pt x="289027" y="79929"/>
                </a:lnTo>
                <a:lnTo>
                  <a:pt x="260231" y="41958"/>
                </a:lnTo>
                <a:lnTo>
                  <a:pt x="219602" y="13883"/>
                </a:lnTo>
                <a:lnTo>
                  <a:pt x="17219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6" name="bg object 116"/>
          <p:cNvSpPr/>
          <p:nvPr/>
        </p:nvSpPr>
        <p:spPr bwMode="auto">
          <a:xfrm>
            <a:off x="4431955" y="5030172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10" h="295910" fill="norm" stroke="1" extrusionOk="0">
                <a:moveTo>
                  <a:pt x="166264" y="0"/>
                </a:moveTo>
                <a:lnTo>
                  <a:pt x="120246" y="1476"/>
                </a:lnTo>
                <a:lnTo>
                  <a:pt x="77251" y="16677"/>
                </a:lnTo>
                <a:lnTo>
                  <a:pt x="40551" y="44448"/>
                </a:lnTo>
                <a:lnTo>
                  <a:pt x="13418" y="83635"/>
                </a:lnTo>
                <a:lnTo>
                  <a:pt x="0" y="129356"/>
                </a:lnTo>
                <a:lnTo>
                  <a:pt x="1478" y="175324"/>
                </a:lnTo>
                <a:lnTo>
                  <a:pt x="16697" y="218271"/>
                </a:lnTo>
                <a:lnTo>
                  <a:pt x="44498" y="254930"/>
                </a:lnTo>
                <a:lnTo>
                  <a:pt x="83725" y="282034"/>
                </a:lnTo>
                <a:lnTo>
                  <a:pt x="129494" y="295443"/>
                </a:lnTo>
                <a:lnTo>
                  <a:pt x="175511" y="293967"/>
                </a:lnTo>
                <a:lnTo>
                  <a:pt x="218504" y="278764"/>
                </a:lnTo>
                <a:lnTo>
                  <a:pt x="255200" y="250990"/>
                </a:lnTo>
                <a:lnTo>
                  <a:pt x="282327" y="211803"/>
                </a:lnTo>
                <a:lnTo>
                  <a:pt x="295750" y="166082"/>
                </a:lnTo>
                <a:lnTo>
                  <a:pt x="294273" y="120114"/>
                </a:lnTo>
                <a:lnTo>
                  <a:pt x="279055" y="77167"/>
                </a:lnTo>
                <a:lnTo>
                  <a:pt x="251255" y="40507"/>
                </a:lnTo>
                <a:lnTo>
                  <a:pt x="212033" y="13404"/>
                </a:lnTo>
                <a:lnTo>
                  <a:pt x="166264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7" name="bg object 117"/>
          <p:cNvSpPr/>
          <p:nvPr/>
        </p:nvSpPr>
        <p:spPr bwMode="auto">
          <a:xfrm>
            <a:off x="5989566" y="5154705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 fill="norm" stroke="1" extrusionOk="0">
                <a:moveTo>
                  <a:pt x="207365" y="0"/>
                </a:moveTo>
                <a:lnTo>
                  <a:pt x="161622" y="5562"/>
                </a:lnTo>
                <a:lnTo>
                  <a:pt x="118383" y="20852"/>
                </a:lnTo>
                <a:lnTo>
                  <a:pt x="79324" y="45277"/>
                </a:lnTo>
                <a:lnTo>
                  <a:pt x="46121" y="78243"/>
                </a:lnTo>
                <a:lnTo>
                  <a:pt x="20450" y="119158"/>
                </a:lnTo>
                <a:lnTo>
                  <a:pt x="4763" y="164836"/>
                </a:lnTo>
                <a:lnTo>
                  <a:pt x="0" y="211361"/>
                </a:lnTo>
                <a:lnTo>
                  <a:pt x="5568" y="257058"/>
                </a:lnTo>
                <a:lnTo>
                  <a:pt x="20874" y="300253"/>
                </a:lnTo>
                <a:lnTo>
                  <a:pt x="45326" y="339273"/>
                </a:lnTo>
                <a:lnTo>
                  <a:pt x="78330" y="372443"/>
                </a:lnTo>
                <a:lnTo>
                  <a:pt x="119294" y="398088"/>
                </a:lnTo>
                <a:lnTo>
                  <a:pt x="165016" y="413755"/>
                </a:lnTo>
                <a:lnTo>
                  <a:pt x="211585" y="418510"/>
                </a:lnTo>
                <a:lnTo>
                  <a:pt x="257327" y="412947"/>
                </a:lnTo>
                <a:lnTo>
                  <a:pt x="300564" y="397657"/>
                </a:lnTo>
                <a:lnTo>
                  <a:pt x="339623" y="373232"/>
                </a:lnTo>
                <a:lnTo>
                  <a:pt x="372828" y="340264"/>
                </a:lnTo>
                <a:lnTo>
                  <a:pt x="398503" y="299345"/>
                </a:lnTo>
                <a:lnTo>
                  <a:pt x="414190" y="253672"/>
                </a:lnTo>
                <a:lnTo>
                  <a:pt x="418953" y="207150"/>
                </a:lnTo>
                <a:lnTo>
                  <a:pt x="413385" y="161456"/>
                </a:lnTo>
                <a:lnTo>
                  <a:pt x="398079" y="118261"/>
                </a:lnTo>
                <a:lnTo>
                  <a:pt x="373627" y="79242"/>
                </a:lnTo>
                <a:lnTo>
                  <a:pt x="340623" y="46073"/>
                </a:lnTo>
                <a:lnTo>
                  <a:pt x="299659" y="20428"/>
                </a:lnTo>
                <a:lnTo>
                  <a:pt x="253936" y="4757"/>
                </a:lnTo>
                <a:lnTo>
                  <a:pt x="20736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8" name="bg object 118"/>
          <p:cNvSpPr/>
          <p:nvPr/>
        </p:nvSpPr>
        <p:spPr bwMode="auto">
          <a:xfrm>
            <a:off x="4662252" y="6402866"/>
            <a:ext cx="419734" cy="419100"/>
          </a:xfrm>
          <a:custGeom>
            <a:avLst/>
            <a:gdLst/>
            <a:ahLst/>
            <a:cxnLst/>
            <a:rect l="l" t="t" r="r" b="b"/>
            <a:pathLst>
              <a:path w="419735" h="419100" fill="norm" stroke="1" extrusionOk="0">
                <a:moveTo>
                  <a:pt x="207605" y="0"/>
                </a:moveTo>
                <a:lnTo>
                  <a:pt x="161809" y="5570"/>
                </a:lnTo>
                <a:lnTo>
                  <a:pt x="118521" y="20879"/>
                </a:lnTo>
                <a:lnTo>
                  <a:pt x="79418" y="45334"/>
                </a:lnTo>
                <a:lnTo>
                  <a:pt x="46177" y="78340"/>
                </a:lnTo>
                <a:lnTo>
                  <a:pt x="20475" y="119304"/>
                </a:lnTo>
                <a:lnTo>
                  <a:pt x="4768" y="165032"/>
                </a:lnTo>
                <a:lnTo>
                  <a:pt x="0" y="211608"/>
                </a:lnTo>
                <a:lnTo>
                  <a:pt x="5575" y="257356"/>
                </a:lnTo>
                <a:lnTo>
                  <a:pt x="20901" y="300599"/>
                </a:lnTo>
                <a:lnTo>
                  <a:pt x="45382" y="339661"/>
                </a:lnTo>
                <a:lnTo>
                  <a:pt x="78424" y="372867"/>
                </a:lnTo>
                <a:lnTo>
                  <a:pt x="119433" y="398539"/>
                </a:lnTo>
                <a:lnTo>
                  <a:pt x="165206" y="414226"/>
                </a:lnTo>
                <a:lnTo>
                  <a:pt x="211829" y="418989"/>
                </a:lnTo>
                <a:lnTo>
                  <a:pt x="257623" y="413421"/>
                </a:lnTo>
                <a:lnTo>
                  <a:pt x="300911" y="398114"/>
                </a:lnTo>
                <a:lnTo>
                  <a:pt x="340015" y="373663"/>
                </a:lnTo>
                <a:lnTo>
                  <a:pt x="373257" y="340658"/>
                </a:lnTo>
                <a:lnTo>
                  <a:pt x="398960" y="299695"/>
                </a:lnTo>
                <a:lnTo>
                  <a:pt x="414666" y="253966"/>
                </a:lnTo>
                <a:lnTo>
                  <a:pt x="419434" y="207390"/>
                </a:lnTo>
                <a:lnTo>
                  <a:pt x="413857" y="161642"/>
                </a:lnTo>
                <a:lnTo>
                  <a:pt x="398531" y="118397"/>
                </a:lnTo>
                <a:lnTo>
                  <a:pt x="374052" y="79333"/>
                </a:lnTo>
                <a:lnTo>
                  <a:pt x="341015" y="46124"/>
                </a:lnTo>
                <a:lnTo>
                  <a:pt x="300014" y="20447"/>
                </a:lnTo>
                <a:lnTo>
                  <a:pt x="254233" y="4761"/>
                </a:lnTo>
                <a:lnTo>
                  <a:pt x="207605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9" name="bg object 119"/>
          <p:cNvSpPr/>
          <p:nvPr/>
        </p:nvSpPr>
        <p:spPr bwMode="auto">
          <a:xfrm>
            <a:off x="5987539" y="6629671"/>
            <a:ext cx="330835" cy="330835"/>
          </a:xfrm>
          <a:custGeom>
            <a:avLst/>
            <a:gdLst/>
            <a:ahLst/>
            <a:cxnLst/>
            <a:rect l="l" t="t" r="r" b="b"/>
            <a:pathLst>
              <a:path w="330835" h="330834" fill="norm" stroke="1" extrusionOk="0">
                <a:moveTo>
                  <a:pt x="151514" y="0"/>
                </a:moveTo>
                <a:lnTo>
                  <a:pt x="110023" y="8946"/>
                </a:lnTo>
                <a:lnTo>
                  <a:pt x="72137" y="28066"/>
                </a:lnTo>
                <a:lnTo>
                  <a:pt x="39965" y="56612"/>
                </a:lnTo>
                <a:lnTo>
                  <a:pt x="15615" y="93839"/>
                </a:lnTo>
                <a:lnTo>
                  <a:pt x="1970" y="136173"/>
                </a:lnTo>
                <a:lnTo>
                  <a:pt x="0" y="179117"/>
                </a:lnTo>
                <a:lnTo>
                  <a:pt x="8957" y="220566"/>
                </a:lnTo>
                <a:lnTo>
                  <a:pt x="28098" y="258413"/>
                </a:lnTo>
                <a:lnTo>
                  <a:pt x="56676" y="290549"/>
                </a:lnTo>
                <a:lnTo>
                  <a:pt x="93948" y="314870"/>
                </a:lnTo>
                <a:lnTo>
                  <a:pt x="136321" y="328501"/>
                </a:lnTo>
                <a:lnTo>
                  <a:pt x="179306" y="330469"/>
                </a:lnTo>
                <a:lnTo>
                  <a:pt x="220794" y="321520"/>
                </a:lnTo>
                <a:lnTo>
                  <a:pt x="258680" y="302400"/>
                </a:lnTo>
                <a:lnTo>
                  <a:pt x="290853" y="273853"/>
                </a:lnTo>
                <a:lnTo>
                  <a:pt x="315208" y="236625"/>
                </a:lnTo>
                <a:lnTo>
                  <a:pt x="328851" y="194298"/>
                </a:lnTo>
                <a:lnTo>
                  <a:pt x="330820" y="151359"/>
                </a:lnTo>
                <a:lnTo>
                  <a:pt x="321861" y="109914"/>
                </a:lnTo>
                <a:lnTo>
                  <a:pt x="302720" y="72070"/>
                </a:lnTo>
                <a:lnTo>
                  <a:pt x="274142" y="39932"/>
                </a:lnTo>
                <a:lnTo>
                  <a:pt x="236874" y="15607"/>
                </a:lnTo>
                <a:lnTo>
                  <a:pt x="194501" y="1971"/>
                </a:lnTo>
                <a:lnTo>
                  <a:pt x="151514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0" name="bg object 120"/>
          <p:cNvSpPr/>
          <p:nvPr/>
        </p:nvSpPr>
        <p:spPr bwMode="auto">
          <a:xfrm>
            <a:off x="6148262" y="5313228"/>
            <a:ext cx="101567" cy="101463"/>
          </a:xfrm>
          <a:prstGeom prst="rect">
            <a:avLst/>
          </a:prstGeom>
          <a:blipFill>
            <a:blip r:embed="rId39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1" name="bg object 121"/>
          <p:cNvSpPr/>
          <p:nvPr/>
        </p:nvSpPr>
        <p:spPr bwMode="auto">
          <a:xfrm>
            <a:off x="4684053" y="6424645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20" h="375920" fill="norm" stroke="1" extrusionOk="0">
                <a:moveTo>
                  <a:pt x="172132" y="0"/>
                </a:moveTo>
                <a:lnTo>
                  <a:pt x="124995" y="10167"/>
                </a:lnTo>
                <a:lnTo>
                  <a:pt x="81954" y="31890"/>
                </a:lnTo>
                <a:lnTo>
                  <a:pt x="45406" y="64322"/>
                </a:lnTo>
                <a:lnTo>
                  <a:pt x="17747" y="106618"/>
                </a:lnTo>
                <a:lnTo>
                  <a:pt x="2240" y="154704"/>
                </a:lnTo>
                <a:lnTo>
                  <a:pt x="0" y="203486"/>
                </a:lnTo>
                <a:lnTo>
                  <a:pt x="10176" y="250571"/>
                </a:lnTo>
                <a:lnTo>
                  <a:pt x="31921" y="293566"/>
                </a:lnTo>
                <a:lnTo>
                  <a:pt x="64386" y="330077"/>
                </a:lnTo>
                <a:lnTo>
                  <a:pt x="106723" y="357710"/>
                </a:lnTo>
                <a:lnTo>
                  <a:pt x="154861" y="373199"/>
                </a:lnTo>
                <a:lnTo>
                  <a:pt x="203696" y="375438"/>
                </a:lnTo>
                <a:lnTo>
                  <a:pt x="250833" y="365273"/>
                </a:lnTo>
                <a:lnTo>
                  <a:pt x="293874" y="343551"/>
                </a:lnTo>
                <a:lnTo>
                  <a:pt x="330422" y="311119"/>
                </a:lnTo>
                <a:lnTo>
                  <a:pt x="358081" y="268823"/>
                </a:lnTo>
                <a:lnTo>
                  <a:pt x="373588" y="220737"/>
                </a:lnTo>
                <a:lnTo>
                  <a:pt x="375831" y="171955"/>
                </a:lnTo>
                <a:lnTo>
                  <a:pt x="365657" y="124868"/>
                </a:lnTo>
                <a:lnTo>
                  <a:pt x="343913" y="81871"/>
                </a:lnTo>
                <a:lnTo>
                  <a:pt x="311446" y="45357"/>
                </a:lnTo>
                <a:lnTo>
                  <a:pt x="269105" y="17718"/>
                </a:lnTo>
                <a:lnTo>
                  <a:pt x="220967" y="2235"/>
                </a:lnTo>
                <a:lnTo>
                  <a:pt x="172132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2" name="bg object 122"/>
          <p:cNvSpPr/>
          <p:nvPr/>
        </p:nvSpPr>
        <p:spPr bwMode="auto">
          <a:xfrm>
            <a:off x="2834532" y="5263367"/>
            <a:ext cx="110168" cy="110060"/>
          </a:xfrm>
          <a:prstGeom prst="rect">
            <a:avLst/>
          </a:prstGeom>
          <a:blipFill>
            <a:blip r:embed="rId40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3" name="bg object 123"/>
          <p:cNvSpPr/>
          <p:nvPr/>
        </p:nvSpPr>
        <p:spPr bwMode="auto">
          <a:xfrm>
            <a:off x="4449027" y="5047222"/>
            <a:ext cx="261620" cy="261620"/>
          </a:xfrm>
          <a:custGeom>
            <a:avLst/>
            <a:gdLst/>
            <a:ahLst/>
            <a:cxnLst/>
            <a:rect l="l" t="t" r="r" b="b"/>
            <a:pathLst>
              <a:path w="261620" h="261620" fill="norm" stroke="1" extrusionOk="0">
                <a:moveTo>
                  <a:pt x="136753" y="0"/>
                </a:moveTo>
                <a:lnTo>
                  <a:pt x="87116" y="7391"/>
                </a:lnTo>
                <a:lnTo>
                  <a:pt x="43879" y="32836"/>
                </a:lnTo>
                <a:lnTo>
                  <a:pt x="12656" y="74348"/>
                </a:lnTo>
                <a:lnTo>
                  <a:pt x="0" y="124717"/>
                </a:lnTo>
                <a:lnTo>
                  <a:pt x="7399" y="174303"/>
                </a:lnTo>
                <a:lnTo>
                  <a:pt x="32871" y="217498"/>
                </a:lnTo>
                <a:lnTo>
                  <a:pt x="74428" y="248694"/>
                </a:lnTo>
                <a:lnTo>
                  <a:pt x="124847" y="261338"/>
                </a:lnTo>
                <a:lnTo>
                  <a:pt x="174482" y="253944"/>
                </a:lnTo>
                <a:lnTo>
                  <a:pt x="217721" y="228497"/>
                </a:lnTo>
                <a:lnTo>
                  <a:pt x="248952" y="186984"/>
                </a:lnTo>
                <a:lnTo>
                  <a:pt x="261608" y="136615"/>
                </a:lnTo>
                <a:lnTo>
                  <a:pt x="254208" y="87031"/>
                </a:lnTo>
                <a:lnTo>
                  <a:pt x="228737" y="43840"/>
                </a:lnTo>
                <a:lnTo>
                  <a:pt x="187179" y="12651"/>
                </a:lnTo>
                <a:lnTo>
                  <a:pt x="136753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4" name="bg object 124"/>
          <p:cNvSpPr/>
          <p:nvPr/>
        </p:nvSpPr>
        <p:spPr bwMode="auto">
          <a:xfrm>
            <a:off x="4772886" y="6513385"/>
            <a:ext cx="198162" cy="197952"/>
          </a:xfrm>
          <a:prstGeom prst="rect">
            <a:avLst/>
          </a:prstGeom>
          <a:blipFill>
            <a:blip r:embed="rId41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5" name="bg object 125"/>
          <p:cNvSpPr/>
          <p:nvPr/>
        </p:nvSpPr>
        <p:spPr bwMode="auto">
          <a:xfrm>
            <a:off x="4733940" y="7483747"/>
            <a:ext cx="217341" cy="76257"/>
          </a:xfrm>
          <a:prstGeom prst="rect">
            <a:avLst/>
          </a:prstGeom>
          <a:blipFill>
            <a:blip r:embed="rId42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6" name="bg object 126"/>
          <p:cNvSpPr/>
          <p:nvPr/>
        </p:nvSpPr>
        <p:spPr bwMode="auto">
          <a:xfrm>
            <a:off x="6132626" y="6774605"/>
            <a:ext cx="41275" cy="40640"/>
          </a:xfrm>
          <a:custGeom>
            <a:avLst/>
            <a:gdLst/>
            <a:ahLst/>
            <a:cxnLst/>
            <a:rect l="l" t="t" r="r" b="b"/>
            <a:pathLst>
              <a:path w="41275" h="40640" fill="norm" stroke="1" extrusionOk="0">
                <a:moveTo>
                  <a:pt x="21250" y="0"/>
                </a:moveTo>
                <a:lnTo>
                  <a:pt x="13539" y="1149"/>
                </a:lnTo>
                <a:lnTo>
                  <a:pt x="6820" y="5102"/>
                </a:lnTo>
                <a:lnTo>
                  <a:pt x="1968" y="11549"/>
                </a:lnTo>
                <a:lnTo>
                  <a:pt x="0" y="19379"/>
                </a:lnTo>
                <a:lnTo>
                  <a:pt x="1148" y="27084"/>
                </a:lnTo>
                <a:lnTo>
                  <a:pt x="5107" y="33795"/>
                </a:lnTo>
                <a:lnTo>
                  <a:pt x="11569" y="38638"/>
                </a:lnTo>
                <a:lnTo>
                  <a:pt x="19401" y="40599"/>
                </a:lnTo>
                <a:lnTo>
                  <a:pt x="27112" y="39449"/>
                </a:lnTo>
                <a:lnTo>
                  <a:pt x="33831" y="35497"/>
                </a:lnTo>
                <a:lnTo>
                  <a:pt x="38683" y="29050"/>
                </a:lnTo>
                <a:lnTo>
                  <a:pt x="40650" y="21227"/>
                </a:lnTo>
                <a:lnTo>
                  <a:pt x="39498" y="13524"/>
                </a:lnTo>
                <a:lnTo>
                  <a:pt x="35538" y="6811"/>
                </a:lnTo>
                <a:lnTo>
                  <a:pt x="29082" y="1961"/>
                </a:lnTo>
                <a:lnTo>
                  <a:pt x="21250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7" name="bg object 127"/>
          <p:cNvSpPr/>
          <p:nvPr/>
        </p:nvSpPr>
        <p:spPr bwMode="auto">
          <a:xfrm>
            <a:off x="5726096" y="172532"/>
            <a:ext cx="212070" cy="211838"/>
          </a:xfrm>
          <a:prstGeom prst="rect">
            <a:avLst/>
          </a:prstGeom>
          <a:blipFill>
            <a:blip r:embed="rId4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8" name="bg object 128"/>
          <p:cNvSpPr/>
          <p:nvPr/>
        </p:nvSpPr>
        <p:spPr bwMode="auto">
          <a:xfrm>
            <a:off x="8507752" y="135509"/>
            <a:ext cx="82593" cy="82512"/>
          </a:xfrm>
          <a:prstGeom prst="rect">
            <a:avLst/>
          </a:prstGeom>
          <a:blipFill>
            <a:blip r:embed="rId44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9" name="bg object 129"/>
          <p:cNvSpPr/>
          <p:nvPr/>
        </p:nvSpPr>
        <p:spPr bwMode="auto">
          <a:xfrm>
            <a:off x="5635589" y="82111"/>
            <a:ext cx="393700" cy="393065"/>
          </a:xfrm>
          <a:custGeom>
            <a:avLst/>
            <a:gdLst/>
            <a:ahLst/>
            <a:cxnLst/>
            <a:rect l="l" t="t" r="r" b="b"/>
            <a:pathLst>
              <a:path w="393700" h="393065" fill="norm" stroke="1" extrusionOk="0">
                <a:moveTo>
                  <a:pt x="194561" y="0"/>
                </a:moveTo>
                <a:lnTo>
                  <a:pt x="151640" y="5217"/>
                </a:lnTo>
                <a:lnTo>
                  <a:pt x="111069" y="19563"/>
                </a:lnTo>
                <a:lnTo>
                  <a:pt x="74421" y="42481"/>
                </a:lnTo>
                <a:lnTo>
                  <a:pt x="43267" y="73415"/>
                </a:lnTo>
                <a:lnTo>
                  <a:pt x="19180" y="111808"/>
                </a:lnTo>
                <a:lnTo>
                  <a:pt x="4465" y="154666"/>
                </a:lnTo>
                <a:lnTo>
                  <a:pt x="0" y="198318"/>
                </a:lnTo>
                <a:lnTo>
                  <a:pt x="5226" y="241194"/>
                </a:lnTo>
                <a:lnTo>
                  <a:pt x="19588" y="281723"/>
                </a:lnTo>
                <a:lnTo>
                  <a:pt x="42530" y="318334"/>
                </a:lnTo>
                <a:lnTo>
                  <a:pt x="73496" y="349455"/>
                </a:lnTo>
                <a:lnTo>
                  <a:pt x="111928" y="373517"/>
                </a:lnTo>
                <a:lnTo>
                  <a:pt x="154826" y="388219"/>
                </a:lnTo>
                <a:lnTo>
                  <a:pt x="198522" y="392683"/>
                </a:lnTo>
                <a:lnTo>
                  <a:pt x="241441" y="387463"/>
                </a:lnTo>
                <a:lnTo>
                  <a:pt x="282012" y="373115"/>
                </a:lnTo>
                <a:lnTo>
                  <a:pt x="318661" y="350197"/>
                </a:lnTo>
                <a:lnTo>
                  <a:pt x="349816" y="319263"/>
                </a:lnTo>
                <a:lnTo>
                  <a:pt x="373904" y="280870"/>
                </a:lnTo>
                <a:lnTo>
                  <a:pt x="388623" y="238012"/>
                </a:lnTo>
                <a:lnTo>
                  <a:pt x="393092" y="194360"/>
                </a:lnTo>
                <a:lnTo>
                  <a:pt x="387868" y="151484"/>
                </a:lnTo>
                <a:lnTo>
                  <a:pt x="373507" y="110957"/>
                </a:lnTo>
                <a:lnTo>
                  <a:pt x="350566" y="74349"/>
                </a:lnTo>
                <a:lnTo>
                  <a:pt x="319601" y="43231"/>
                </a:lnTo>
                <a:lnTo>
                  <a:pt x="281168" y="19174"/>
                </a:lnTo>
                <a:lnTo>
                  <a:pt x="238261" y="4466"/>
                </a:lnTo>
                <a:lnTo>
                  <a:pt x="194561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0" name="bg object 130"/>
          <p:cNvSpPr/>
          <p:nvPr/>
        </p:nvSpPr>
        <p:spPr bwMode="auto">
          <a:xfrm>
            <a:off x="8489507" y="117289"/>
            <a:ext cx="119086" cy="118964"/>
          </a:xfrm>
          <a:prstGeom prst="rect">
            <a:avLst/>
          </a:prstGeom>
          <a:blipFill>
            <a:blip r:embed="rId45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1" name="bg object 131"/>
          <p:cNvSpPr/>
          <p:nvPr/>
        </p:nvSpPr>
        <p:spPr bwMode="auto">
          <a:xfrm>
            <a:off x="9253532" y="2502670"/>
            <a:ext cx="142396" cy="142256"/>
          </a:xfrm>
          <a:prstGeom prst="rect">
            <a:avLst/>
          </a:prstGeom>
          <a:blipFill>
            <a:blip r:embed="rId46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2" name="bg object 132"/>
          <p:cNvSpPr/>
          <p:nvPr/>
        </p:nvSpPr>
        <p:spPr bwMode="auto">
          <a:xfrm>
            <a:off x="7998351" y="5162548"/>
            <a:ext cx="87278" cy="87189"/>
          </a:xfrm>
          <a:prstGeom prst="rect">
            <a:avLst/>
          </a:prstGeom>
          <a:blipFill>
            <a:blip r:embed="rId47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3" name="bg object 133"/>
          <p:cNvSpPr/>
          <p:nvPr/>
        </p:nvSpPr>
        <p:spPr bwMode="auto">
          <a:xfrm>
            <a:off x="9189978" y="2439185"/>
            <a:ext cx="269875" cy="269240"/>
          </a:xfrm>
          <a:custGeom>
            <a:avLst/>
            <a:gdLst/>
            <a:ahLst/>
            <a:cxnLst/>
            <a:rect l="l" t="t" r="r" b="b"/>
            <a:pathLst>
              <a:path w="269875" h="269239" fill="norm" stroke="1" extrusionOk="0">
                <a:moveTo>
                  <a:pt x="151499" y="0"/>
                </a:moveTo>
                <a:lnTo>
                  <a:pt x="109571" y="1342"/>
                </a:lnTo>
                <a:lnTo>
                  <a:pt x="70395" y="15195"/>
                </a:lnTo>
                <a:lnTo>
                  <a:pt x="36952" y="40505"/>
                </a:lnTo>
                <a:lnTo>
                  <a:pt x="12224" y="76216"/>
                </a:lnTo>
                <a:lnTo>
                  <a:pt x="0" y="117877"/>
                </a:lnTo>
                <a:lnTo>
                  <a:pt x="1348" y="159764"/>
                </a:lnTo>
                <a:lnTo>
                  <a:pt x="15217" y="198900"/>
                </a:lnTo>
                <a:lnTo>
                  <a:pt x="40550" y="232305"/>
                </a:lnTo>
                <a:lnTo>
                  <a:pt x="76295" y="257001"/>
                </a:lnTo>
                <a:lnTo>
                  <a:pt x="118001" y="269216"/>
                </a:lnTo>
                <a:lnTo>
                  <a:pt x="159933" y="267870"/>
                </a:lnTo>
                <a:lnTo>
                  <a:pt x="199108" y="254017"/>
                </a:lnTo>
                <a:lnTo>
                  <a:pt x="232548" y="228711"/>
                </a:lnTo>
                <a:lnTo>
                  <a:pt x="257270" y="193005"/>
                </a:lnTo>
                <a:lnTo>
                  <a:pt x="269501" y="151345"/>
                </a:lnTo>
                <a:lnTo>
                  <a:pt x="268155" y="109457"/>
                </a:lnTo>
                <a:lnTo>
                  <a:pt x="254287" y="70321"/>
                </a:lnTo>
                <a:lnTo>
                  <a:pt x="228950" y="36916"/>
                </a:lnTo>
                <a:lnTo>
                  <a:pt x="193199" y="12221"/>
                </a:lnTo>
                <a:lnTo>
                  <a:pt x="151499" y="0"/>
                </a:lnTo>
                <a:close/>
              </a:path>
            </a:pathLst>
          </a:custGeom>
          <a:solidFill>
            <a:srgbClr val="D1D3D4">
              <a:alpha val="14999"/>
            </a:srgb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4" name="bg object 134"/>
          <p:cNvSpPr/>
          <p:nvPr/>
        </p:nvSpPr>
        <p:spPr bwMode="auto">
          <a:xfrm>
            <a:off x="8008695" y="5172885"/>
            <a:ext cx="66590" cy="66523"/>
          </a:xfrm>
          <a:prstGeom prst="rect">
            <a:avLst/>
          </a:prstGeom>
          <a:blipFill>
            <a:blip r:embed="rId48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5" name="bg object 135"/>
          <p:cNvSpPr/>
          <p:nvPr/>
        </p:nvSpPr>
        <p:spPr bwMode="auto">
          <a:xfrm>
            <a:off x="997905" y="3864279"/>
            <a:ext cx="3702685" cy="764540"/>
          </a:xfrm>
          <a:custGeom>
            <a:avLst/>
            <a:gdLst/>
            <a:ahLst/>
            <a:cxnLst/>
            <a:rect l="l" t="t" r="r" b="b"/>
            <a:pathLst>
              <a:path w="3702685" h="764539" fill="norm" stroke="1" extrusionOk="0">
                <a:moveTo>
                  <a:pt x="3702621" y="0"/>
                </a:moveTo>
                <a:lnTo>
                  <a:pt x="0" y="1727"/>
                </a:lnTo>
                <a:lnTo>
                  <a:pt x="0" y="764451"/>
                </a:lnTo>
                <a:lnTo>
                  <a:pt x="3026791" y="763790"/>
                </a:lnTo>
                <a:lnTo>
                  <a:pt x="370262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6" name="bg object 136"/>
          <p:cNvSpPr/>
          <p:nvPr/>
        </p:nvSpPr>
        <p:spPr bwMode="auto">
          <a:xfrm>
            <a:off x="997905" y="1604200"/>
            <a:ext cx="3702685" cy="764540"/>
          </a:xfrm>
          <a:custGeom>
            <a:avLst/>
            <a:gdLst/>
            <a:ahLst/>
            <a:cxnLst/>
            <a:rect l="l" t="t" r="r" b="b"/>
            <a:pathLst>
              <a:path w="3702685" h="764539" fill="norm" stroke="1" extrusionOk="0">
                <a:moveTo>
                  <a:pt x="3702621" y="0"/>
                </a:moveTo>
                <a:lnTo>
                  <a:pt x="0" y="1727"/>
                </a:lnTo>
                <a:lnTo>
                  <a:pt x="0" y="764451"/>
                </a:lnTo>
                <a:lnTo>
                  <a:pt x="3026791" y="763790"/>
                </a:lnTo>
                <a:lnTo>
                  <a:pt x="370262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7" name="bg object 137"/>
          <p:cNvSpPr/>
          <p:nvPr/>
        </p:nvSpPr>
        <p:spPr bwMode="auto">
          <a:xfrm>
            <a:off x="1150305" y="2727778"/>
            <a:ext cx="3550285" cy="764540"/>
          </a:xfrm>
          <a:custGeom>
            <a:avLst/>
            <a:gdLst/>
            <a:ahLst/>
            <a:cxnLst/>
            <a:rect l="l" t="t" r="r" b="b"/>
            <a:pathLst>
              <a:path w="3550285" h="764539" fill="norm" stroke="1" extrusionOk="0">
                <a:moveTo>
                  <a:pt x="3550221" y="0"/>
                </a:moveTo>
                <a:lnTo>
                  <a:pt x="0" y="1727"/>
                </a:lnTo>
                <a:lnTo>
                  <a:pt x="0" y="764451"/>
                </a:lnTo>
                <a:lnTo>
                  <a:pt x="2874391" y="763790"/>
                </a:lnTo>
                <a:lnTo>
                  <a:pt x="355022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8" name="bg object 138"/>
          <p:cNvSpPr/>
          <p:nvPr/>
        </p:nvSpPr>
        <p:spPr bwMode="auto">
          <a:xfrm>
            <a:off x="1048705" y="6089172"/>
            <a:ext cx="3651885" cy="764540"/>
          </a:xfrm>
          <a:custGeom>
            <a:avLst/>
            <a:gdLst/>
            <a:ahLst/>
            <a:cxnLst/>
            <a:rect l="l" t="t" r="r" b="b"/>
            <a:pathLst>
              <a:path w="3651885" h="764540" fill="norm" stroke="1" extrusionOk="0">
                <a:moveTo>
                  <a:pt x="0" y="0"/>
                </a:moveTo>
                <a:lnTo>
                  <a:pt x="0" y="762723"/>
                </a:lnTo>
                <a:lnTo>
                  <a:pt x="3651821" y="764451"/>
                </a:lnTo>
                <a:lnTo>
                  <a:pt x="2975991" y="660"/>
                </a:lnTo>
                <a:lnTo>
                  <a:pt x="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9" name="bg object 139"/>
          <p:cNvSpPr/>
          <p:nvPr/>
        </p:nvSpPr>
        <p:spPr bwMode="auto">
          <a:xfrm>
            <a:off x="0" y="12"/>
            <a:ext cx="7912734" cy="955040"/>
          </a:xfrm>
          <a:custGeom>
            <a:avLst/>
            <a:gdLst/>
            <a:ahLst/>
            <a:cxnLst/>
            <a:rect l="l" t="t" r="r" b="b"/>
            <a:pathLst>
              <a:path w="7912734" h="955040" fill="norm" stroke="1" extrusionOk="0">
                <a:moveTo>
                  <a:pt x="7912608" y="76"/>
                </a:moveTo>
                <a:lnTo>
                  <a:pt x="0" y="0"/>
                </a:lnTo>
                <a:lnTo>
                  <a:pt x="0" y="952969"/>
                </a:lnTo>
                <a:lnTo>
                  <a:pt x="7067182" y="954570"/>
                </a:lnTo>
                <a:lnTo>
                  <a:pt x="7912608" y="76"/>
                </a:lnTo>
                <a:close/>
              </a:path>
            </a:pathLst>
          </a:custGeom>
          <a:solidFill>
            <a:srgbClr val="2B2F3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34897A-C6FA-4956-A09A-7041C00EB472}" type="datetime1">
              <a:rPr lang="en-US"/>
              <a:t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>
              <a:lnSpc>
                <a:spcPct val="100000"/>
              </a:lnSpc>
              <a:spcBef>
                <a:spcPts val="210"/>
              </a:spcBef>
              <a:defRPr/>
            </a:pPr>
            <a:fld id="{81D60167-4931-47E6-BA6A-407CBD079E47}" type="slidenum">
              <a:rPr/>
              <a:t/>
            </a:fld>
            <a:r>
              <a:rPr/>
              <a:t>.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0B567F-618A-43AA-8B11-46B7B8C995F2}" type="datetime1">
              <a:rPr lang="en-US"/>
              <a:t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>
              <a:lnSpc>
                <a:spcPct val="100000"/>
              </a:lnSpc>
              <a:spcBef>
                <a:spcPts val="210"/>
              </a:spcBef>
              <a:defRPr/>
            </a:pPr>
            <a:fld id="{81D60167-4931-47E6-BA6A-407CBD079E47}" type="slidenum">
              <a:rPr/>
              <a:t/>
            </a:fld>
            <a:r>
              <a:rPr/>
              <a:t>.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BB901E-71BF-4D0E-BC1D-8AC80D1C002E}" type="datetime1">
              <a:rPr lang="en-US"/>
              <a:t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>
              <a:lnSpc>
                <a:spcPct val="100000"/>
              </a:lnSpc>
              <a:spcBef>
                <a:spcPts val="210"/>
              </a:spcBef>
              <a:defRPr/>
            </a:pPr>
            <a:fld id="{81D60167-4931-47E6-BA6A-407CBD079E47}" type="slidenum">
              <a:rPr/>
              <a:t/>
            </a:fld>
            <a:r>
              <a:rPr/>
              <a:t>.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4BCB0C-C026-419D-844E-2D1DB6CE6525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6277BE-FE7D-4F40-8F5B-A9F80944C4D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4962DC0-D25A-4015-81BC-525CDC3ABFC6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DC43E0B-FAA3-45BF-9B41-27BEF961296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802006" y="2344484"/>
            <a:ext cx="9089390" cy="3079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DIN Pro Medium"/>
                <a:cs typeface="DIN Pro Medium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1604011" y="4235197"/>
            <a:ext cx="7485380" cy="277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  <a:defRPr/>
            </a:pPr>
            <a:fld id="{81D60167-4931-47E6-BA6A-407CBD079E47}" type="slidenum">
              <a:rPr lang="ru-RU" spc="160">
                <a:latin typeface="DIN Pro Medium"/>
                <a:cs typeface="DIN Pro Medium"/>
              </a:rPr>
              <a:t/>
            </a:fld>
            <a:r>
              <a:rPr lang="ru-RU" spc="-10">
                <a:latin typeface="DIN Pro Medium"/>
                <a:cs typeface="DIN Pro Medium"/>
              </a:rPr>
              <a:t>.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DIN Pro Medium"/>
                <a:cs typeface="DIN Pro Medium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  <a:defRPr/>
            </a:pPr>
            <a:fld id="{81D60167-4931-47E6-BA6A-407CBD079E47}" type="slidenum">
              <a:rPr lang="ru-RU" spc="160">
                <a:latin typeface="DIN Pro Medium"/>
                <a:cs typeface="DIN Pro Medium"/>
              </a:rPr>
              <a:t/>
            </a:fld>
            <a:r>
              <a:rPr lang="ru-RU" spc="-10">
                <a:latin typeface="DIN Pro Medium"/>
                <a:cs typeface="DIN Pro Medium"/>
              </a:rPr>
              <a:t>.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406209" y="147558"/>
            <a:ext cx="9880981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376893" y="1202461"/>
            <a:ext cx="7939613" cy="2531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31F20"/>
                </a:solidFill>
                <a:latin typeface="Montserrat ExtraBold"/>
                <a:cs typeface="Montserrat Extra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3635755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51D371-223F-4EEA-A3A4-B500C1E83E7F}" type="datetime1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0296487" y="7161321"/>
            <a:ext cx="214629" cy="243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B2F32"/>
                </a:solidFill>
                <a:latin typeface="Montserrat"/>
                <a:cs typeface="Montserrat"/>
              </a:defRPr>
            </a:lvl1pPr>
          </a:lstStyle>
          <a:p>
            <a:pPr marL="62230">
              <a:lnSpc>
                <a:spcPct val="100000"/>
              </a:lnSpc>
              <a:spcBef>
                <a:spcPts val="210"/>
              </a:spcBef>
              <a:defRPr/>
            </a:pPr>
            <a:fld id="{81D60167-4931-47E6-BA6A-407CBD079E47}" type="slidenum">
              <a:rPr/>
              <a:t/>
            </a:fld>
            <a:r>
              <a:rPr/>
              <a:t>.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1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406210" y="147559"/>
            <a:ext cx="9880981" cy="3079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534671" y="1739456"/>
            <a:ext cx="9624060" cy="277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3635757" y="7033450"/>
            <a:ext cx="3421888" cy="276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DIN Pro Medium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534671" y="7033450"/>
            <a:ext cx="2459482" cy="276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DIN Pro Medium"/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0270077" y="7183522"/>
            <a:ext cx="29146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58595B"/>
                </a:solidFill>
                <a:latin typeface="Calibri"/>
                <a:cs typeface="Calibri"/>
              </a:defRPr>
            </a:lvl1pPr>
          </a:lstStyle>
          <a:p>
            <a:pPr marL="42549">
              <a:spcBef>
                <a:spcPts val="60"/>
              </a:spcBef>
              <a:defRPr/>
            </a:pPr>
            <a:fld id="{81D60167-4931-47E6-BA6A-407CBD079E47}" type="slidenum">
              <a:rPr lang="ru-RU" spc="160">
                <a:latin typeface="DIN Pro Medium"/>
                <a:cs typeface="DIN Pro Medium"/>
              </a:rPr>
              <a:t/>
            </a:fld>
            <a:r>
              <a:rPr lang="ru-RU" spc="-10">
                <a:latin typeface="DIN Pro Medium"/>
                <a:cs typeface="DIN Pro Medium"/>
              </a:rPr>
              <a:t>.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txStyles>
    <p:titleStyle>
      <a:lvl1pPr>
        <a:defRPr>
          <a:latin typeface="DIN Pro Medium"/>
          <a:ea typeface="+mj-ea"/>
          <a:cs typeface="DIN Pro Medium"/>
        </a:defRPr>
      </a:lvl1pPr>
    </p:titleStyle>
    <p:bodyStyle>
      <a:lvl1pPr marL="0">
        <a:defRPr>
          <a:latin typeface="DIN Pro Medium"/>
          <a:ea typeface="+mn-ea"/>
          <a:cs typeface="+mn-cs"/>
        </a:defRPr>
      </a:lvl1pPr>
      <a:lvl2pPr marL="457246">
        <a:defRPr>
          <a:latin typeface="+mn-lt"/>
          <a:ea typeface="+mn-ea"/>
          <a:cs typeface="+mn-cs"/>
        </a:defRPr>
      </a:lvl2pPr>
      <a:lvl3pPr marL="914491">
        <a:defRPr>
          <a:latin typeface="+mn-lt"/>
          <a:ea typeface="+mn-ea"/>
          <a:cs typeface="+mn-cs"/>
        </a:defRPr>
      </a:lvl3pPr>
      <a:lvl4pPr marL="1371737">
        <a:defRPr>
          <a:latin typeface="+mn-lt"/>
          <a:ea typeface="+mn-ea"/>
          <a:cs typeface="+mn-cs"/>
        </a:defRPr>
      </a:lvl4pPr>
      <a:lvl5pPr marL="1828983">
        <a:defRPr>
          <a:latin typeface="+mn-lt"/>
          <a:ea typeface="+mn-ea"/>
          <a:cs typeface="+mn-cs"/>
        </a:defRPr>
      </a:lvl5pPr>
      <a:lvl6pPr marL="2286229">
        <a:defRPr>
          <a:latin typeface="+mn-lt"/>
          <a:ea typeface="+mn-ea"/>
          <a:cs typeface="+mn-cs"/>
        </a:defRPr>
      </a:lvl6pPr>
      <a:lvl7pPr marL="2743474">
        <a:defRPr>
          <a:latin typeface="+mn-lt"/>
          <a:ea typeface="+mn-ea"/>
          <a:cs typeface="+mn-cs"/>
        </a:defRPr>
      </a:lvl7pPr>
      <a:lvl8pPr marL="3200720">
        <a:defRPr>
          <a:latin typeface="+mn-lt"/>
          <a:ea typeface="+mn-ea"/>
          <a:cs typeface="+mn-cs"/>
        </a:defRPr>
      </a:lvl8pPr>
      <a:lvl9pPr marL="36579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46">
        <a:defRPr>
          <a:latin typeface="+mn-lt"/>
          <a:ea typeface="+mn-ea"/>
          <a:cs typeface="+mn-cs"/>
        </a:defRPr>
      </a:lvl2pPr>
      <a:lvl3pPr marL="914491">
        <a:defRPr>
          <a:latin typeface="+mn-lt"/>
          <a:ea typeface="+mn-ea"/>
          <a:cs typeface="+mn-cs"/>
        </a:defRPr>
      </a:lvl3pPr>
      <a:lvl4pPr marL="1371737">
        <a:defRPr>
          <a:latin typeface="+mn-lt"/>
          <a:ea typeface="+mn-ea"/>
          <a:cs typeface="+mn-cs"/>
        </a:defRPr>
      </a:lvl4pPr>
      <a:lvl5pPr marL="1828983">
        <a:defRPr>
          <a:latin typeface="+mn-lt"/>
          <a:ea typeface="+mn-ea"/>
          <a:cs typeface="+mn-cs"/>
        </a:defRPr>
      </a:lvl5pPr>
      <a:lvl6pPr marL="2286229">
        <a:defRPr>
          <a:latin typeface="+mn-lt"/>
          <a:ea typeface="+mn-ea"/>
          <a:cs typeface="+mn-cs"/>
        </a:defRPr>
      </a:lvl6pPr>
      <a:lvl7pPr marL="2743474">
        <a:defRPr>
          <a:latin typeface="+mn-lt"/>
          <a:ea typeface="+mn-ea"/>
          <a:cs typeface="+mn-cs"/>
        </a:defRPr>
      </a:lvl7pPr>
      <a:lvl8pPr marL="3200720">
        <a:defRPr>
          <a:latin typeface="+mn-lt"/>
          <a:ea typeface="+mn-ea"/>
          <a:cs typeface="+mn-cs"/>
        </a:defRPr>
      </a:lvl8pPr>
      <a:lvl9pPr marL="36579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emf"/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5" Type="http://schemas.openxmlformats.org/officeDocument/2006/relationships/image" Target="../media/image53.emf"/><Relationship Id="rId6" Type="http://schemas.openxmlformats.org/officeDocument/2006/relationships/image" Target="../media/image54.emf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emf"/><Relationship Id="rId3" Type="http://schemas.openxmlformats.org/officeDocument/2006/relationships/image" Target="../media/image65.png"/><Relationship Id="rId4" Type="http://schemas.openxmlformats.org/officeDocument/2006/relationships/image" Target="../media/image66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emf"/><Relationship Id="rId3" Type="http://schemas.openxmlformats.org/officeDocument/2006/relationships/image" Target="../media/image65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jpg"/><Relationship Id="rId3" Type="http://schemas.openxmlformats.org/officeDocument/2006/relationships/image" Target="../media/image68.jpg"/><Relationship Id="rId4" Type="http://schemas.openxmlformats.org/officeDocument/2006/relationships/image" Target="../media/image69.jp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4341" y="1508053"/>
            <a:ext cx="4819668" cy="2872536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 bwMode="auto">
          <a:xfrm>
            <a:off x="3519167" y="3452855"/>
            <a:ext cx="108000" cy="108000"/>
          </a:xfrm>
          <a:prstGeom prst="ellipse">
            <a:avLst/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1" name="object 55"/>
          <p:cNvSpPr txBox="1"/>
          <p:nvPr/>
        </p:nvSpPr>
        <p:spPr bwMode="auto">
          <a:xfrm>
            <a:off x="3519167" y="3262603"/>
            <a:ext cx="1246044" cy="151323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12700" marR="0" lvl="0" indent="0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ea typeface="Montserrat ExtraBold"/>
                <a:cs typeface="Arial Black"/>
              </a:rPr>
              <a:t>г. Нижневартовск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77146" y="273464"/>
            <a:ext cx="665317" cy="8508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68291" y="278470"/>
            <a:ext cx="1192054" cy="6405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772623" y="0"/>
            <a:ext cx="3920776" cy="659353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 bwMode="auto">
          <a:xfrm>
            <a:off x="282757" y="6973826"/>
            <a:ext cx="769621" cy="320603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i="0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ea typeface="+mn-ea"/>
                <a:cs typeface="Arial Black"/>
              </a:rPr>
              <a:t>202</a:t>
            </a:r>
            <a:r>
              <a:rPr lang="ru-RU" sz="2000" b="1" i="0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ea typeface="+mn-ea"/>
                <a:cs typeface="Arial Black"/>
              </a:rPr>
              <a:t>3</a:t>
            </a:r>
            <a:endParaRPr sz="2000" b="1" i="0" u="none" strike="noStrike" cap="none" spc="0">
              <a:ln>
                <a:noFill/>
              </a:ln>
              <a:solidFill>
                <a:srgbClr val="1E3A5B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10" name="object 9"/>
          <p:cNvSpPr txBox="1"/>
          <p:nvPr/>
        </p:nvSpPr>
        <p:spPr bwMode="auto">
          <a:xfrm>
            <a:off x="5274692" y="6973826"/>
            <a:ext cx="769621" cy="320603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i="0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ea typeface="+mn-ea"/>
                <a:cs typeface="Arial Black"/>
              </a:rPr>
              <a:t>202</a:t>
            </a:r>
            <a:r>
              <a:rPr lang="ru-RU" sz="2000" b="1" i="0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ea typeface="+mn-ea"/>
                <a:cs typeface="Arial Black"/>
              </a:rPr>
              <a:t>6</a:t>
            </a:r>
            <a:endParaRPr sz="2000" b="1" i="0" u="none" strike="noStrike" cap="none" spc="0">
              <a:ln>
                <a:noFill/>
              </a:ln>
              <a:solidFill>
                <a:srgbClr val="1E3A5B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4842644" y="7045826"/>
            <a:ext cx="212400" cy="212400"/>
          </a:xfrm>
          <a:prstGeom prst="ellipse">
            <a:avLst/>
          </a:prstGeom>
          <a:noFill/>
          <a:ln w="44450">
            <a:solidFill>
              <a:srgbClr val="1E3A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1221828" y="7045826"/>
            <a:ext cx="212400" cy="212400"/>
          </a:xfrm>
          <a:prstGeom prst="ellipse">
            <a:avLst/>
          </a:prstGeom>
          <a:solidFill>
            <a:srgbClr val="1E3A5B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4" name="Прямая соединительная линия 13"/>
          <p:cNvCxnSpPr>
            <a:cxnSpLocks/>
            <a:stCxn id="13" idx="6"/>
            <a:endCxn id="11" idx="2"/>
          </p:cNvCxnSpPr>
          <p:nvPr/>
        </p:nvCxnSpPr>
        <p:spPr bwMode="auto">
          <a:xfrm>
            <a:off x="1434228" y="7152026"/>
            <a:ext cx="3408416" cy="0"/>
          </a:xfrm>
          <a:prstGeom prst="line">
            <a:avLst/>
          </a:prstGeom>
          <a:ln w="44450">
            <a:solidFill>
              <a:srgbClr val="1E3A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9"/>
          <p:cNvSpPr txBox="1"/>
          <p:nvPr/>
        </p:nvSpPr>
        <p:spPr bwMode="auto">
          <a:xfrm>
            <a:off x="282758" y="5973796"/>
            <a:ext cx="4772286" cy="566824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i="0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ea typeface="+mn-ea"/>
                <a:cs typeface="Arial Black"/>
              </a:rPr>
              <a:t>ХАНТЫ-МАНСИЙСКИЙ АВТОНОМНЫЙ ОКРУГ</a:t>
            </a:r>
            <a:r>
              <a:rPr lang="en-US" b="1" i="0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ea typeface="+mn-ea"/>
                <a:cs typeface="Arial Black"/>
              </a:rPr>
              <a:t> </a:t>
            </a:r>
            <a:r>
              <a:rPr lang="ru-RU" b="1" i="0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ea typeface="+mn-ea"/>
                <a:cs typeface="Arial Black"/>
              </a:rPr>
              <a:t>— ЮГРА</a:t>
            </a:r>
            <a:endParaRPr/>
          </a:p>
        </p:txBody>
      </p:sp>
      <p:sp>
        <p:nvSpPr>
          <p:cNvPr id="16" name="object 8"/>
          <p:cNvSpPr txBox="1"/>
          <p:nvPr/>
        </p:nvSpPr>
        <p:spPr bwMode="auto">
          <a:xfrm>
            <a:off x="234132" y="4904009"/>
            <a:ext cx="6792135" cy="480711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400">
              <a:lnSpc>
                <a:spcPts val="36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 cap="all" spc="-30">
                <a:solidFill>
                  <a:srgbClr val="1E3A5B"/>
                </a:solidFill>
                <a:latin typeface="Arial Black"/>
                <a:cs typeface="Arial Black"/>
              </a:rPr>
              <a:t>город Нижневартовск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8549426" y="6921193"/>
            <a:ext cx="2363622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50">
                <a:ln>
                  <a:noFill/>
                </a:ln>
                <a:solidFill>
                  <a:srgbClr val="1E3A5B"/>
                </a:solidFill>
                <a:latin typeface="Arial Black"/>
                <a:ea typeface="+mn-ea"/>
                <a:cs typeface="Arial Black"/>
              </a:rPr>
              <a:t>ИНВЕСТИЦИОННЫЙ ПРОФИЛЬ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8060676" y="6921193"/>
            <a:ext cx="402784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000" b="1" u="none" strike="noStrike" cap="none" spc="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v.</a:t>
            </a:r>
            <a:r>
              <a:rPr lang="ru-RU" sz="1000" b="1">
                <a:solidFill>
                  <a:srgbClr val="1E3A5B"/>
                </a:solidFill>
                <a:latin typeface="Arial"/>
                <a:cs typeface="Arial"/>
              </a:rPr>
              <a:t>2</a:t>
            </a:r>
            <a:r>
              <a:rPr lang="en-US" sz="1000" b="1" u="none" strike="noStrike" cap="none" spc="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.0</a:t>
            </a:r>
            <a:endParaRPr lang="ru-RU" sz="1000" b="1" u="none" strike="noStrike" cap="none" spc="0">
              <a:ln>
                <a:noFill/>
              </a:ln>
              <a:solidFill>
                <a:srgbClr val="1E3A5B"/>
              </a:solidFill>
              <a:latin typeface="Arial"/>
              <a:cs typeface="Arial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890316" y="278470"/>
            <a:ext cx="2142649" cy="640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xmlns:a="http://schemas.openxmlformats.org/drawingml/2006/main" noGrp="1"/>
          </p:cNvGraphicFramePr>
          <p:nvPr/>
        </p:nvGraphicFramePr>
        <p:xfrm>
          <a:off x="279755" y="1013179"/>
          <a:ext cx="9850803" cy="5570216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{8EC20E35-A176-4012-BC5E-935CFFF8708E}</a:tableStyleId>
              </a:tblPr>
              <a:tblGrid>
                <a:gridCol w="512194"/>
                <a:gridCol w="5450134"/>
                <a:gridCol w="933234"/>
                <a:gridCol w="1244312"/>
                <a:gridCol w="1011003"/>
                <a:gridCol w="699926"/>
              </a:tblGrid>
              <a:tr h="585204">
                <a:tc gridSpan="2">
                  <a:txBody>
                    <a:bodyPr/>
                    <a:p>
                      <a:pPr marL="0" marR="0" lvl="0" indent="0" algn="l" defTabSz="91440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600" b="1">
                        <a:solidFill>
                          <a:srgbClr val="1F427B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5400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наличие</a:t>
                      </a:r>
                      <a:r>
                        <a:rPr lang="en-US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спроса 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(из 5) 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b="1" i="0">
                        <a:solidFill>
                          <a:srgbClr val="1E3A5B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5400" algn="ctr">
                      <a:noFill/>
                    </a:lnT>
                    <a:lnB w="1905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наличие компетенций 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(из 5)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b="1" i="0">
                        <a:solidFill>
                          <a:srgbClr val="1E3A5B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5400" algn="ctr">
                      <a:noFill/>
                    </a:lnT>
                    <a:lnB w="1905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наличие ресурсов 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(из 5)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b="1" i="0">
                        <a:solidFill>
                          <a:srgbClr val="1E3A5B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5400" algn="ctr">
                      <a:noFill/>
                    </a:lnT>
                    <a:lnB w="1905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рейтинг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b="1" i="0">
                        <a:solidFill>
                          <a:srgbClr val="1E3A5B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5400" algn="ctr">
                      <a:noFill/>
                    </a:lnT>
                    <a:lnB w="19050" algn="ctr">
                      <a:noFill/>
                    </a:lnB>
                    <a:noFill/>
                  </a:tcPr>
                </a:tc>
              </a:tr>
              <a:tr h="469026">
                <a:tc>
                  <a:txBody>
                    <a:bodyPr/>
                    <a:p>
                      <a:pPr marL="12700" algn="ctr">
                        <a:spcBef>
                          <a:spcPts val="100"/>
                        </a:spcBef>
                        <a:defRPr/>
                      </a:pPr>
                      <a:r>
                        <a:rPr lang="ru-RU" sz="1600" b="1" i="0">
                          <a:solidFill>
                            <a:srgbClr val="0092E1"/>
                          </a:solidFill>
                          <a:latin typeface="Arial Black"/>
                          <a:cs typeface="Arial Black"/>
                        </a:rPr>
                        <a:t>24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Организация НИИ добычи и переработки углеводородов (инжиниринг трансфера технологий малотоннажных заводов по производству метанола и его производных)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9050" algn="ctr">
                      <a:noFill/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3,412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9050" algn="ctr">
                      <a:noFill/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3,353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9050" algn="ctr">
                      <a:noFill/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3,294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9050" algn="ctr">
                      <a:noFill/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10,059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9050" algn="ctr">
                      <a:noFill/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324486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25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Строительство автономных роботизированных теплиц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3,647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3,176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3,235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10,059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677093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26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Организация ИТ-кластера для специалистов (ИТ-деревня, центры коллективного пользования) по направлению разработки отечественных ERP-систем, программного обеспечения для БПЛА, изучения искусственного интеллекта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3,647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3,235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3,118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10,000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379144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27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Организация производства пластиковых труб для нужд коммунального хозяйства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3,588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3,176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3,235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10,000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402548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28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Организация производства носочно-чулочной продукции повышенной плотности с нагревом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3,647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3,176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3,059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9,882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363081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29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Организация производства синтетического каучука и резины из продуктов газодобычи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3,353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3,176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3,235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9,765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324486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30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Организация переработки стеклобоя для строительных нужд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3,412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3,059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3,235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9,706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383991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31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Организация выращивания форели и семги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3,706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3,059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2,882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9,647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251723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32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Организация производства легких речных катеров, лодок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3,235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3,176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3,118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9,529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363081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33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54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Организация производства синтетических тканей, нетканых полимерных материалов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3,294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3,000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3,176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9,471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324486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34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54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Организация производства и установки котлов — утилизаторов биоотходов с выработкой тепловой энергии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3,412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3,000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2,941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9,353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324486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35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54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Организация малотоннажного производства ингибиторов гидратообразования для нужд газовой отрасли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3,000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3,059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3,000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9,059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397381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36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54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Организация промышленного производства водорода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0092E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2,941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0092E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2,882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0092E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2,882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0092E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8,706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0092E1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0" algn="l" defTabSz="914400">
              <a:lnSpc>
                <a:spcPct val="90000"/>
              </a:lnSpc>
              <a:spcBef>
                <a:spcPts val="877"/>
              </a:spcBef>
              <a:buFont typeface="Arial"/>
              <a:buChar char="•"/>
              <a:defRPr sz="24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651641" indent="-250631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00252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7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40353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04546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0555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60656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00757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40858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l" defTabSz="8019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fld id="{3D928D49-9667-6644-8876-990F029E125B}" type="slidenum">
              <a:rPr lang="ru-RU" sz="900" b="0" i="0" u="none" strike="noStrike" cap="none" spc="0">
                <a:ln>
                  <a:noFill/>
                </a:ln>
                <a:solidFill>
                  <a:srgbClr val="BFBFBF"/>
                </a:solidFill>
                <a:latin typeface="Arial"/>
                <a:ea typeface="+mn-ea"/>
                <a:cs typeface="Arial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rgbClr val="BFBFB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821412" y="6775600"/>
            <a:ext cx="9565847" cy="2461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540385" lvl="0" indent="0" algn="just" defTabSz="914400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cs typeface="Arial"/>
              </a:rPr>
              <a:t>*</a:t>
            </a:r>
            <a:r>
              <a:rPr lang="ru-RU" sz="800" b="0" i="0" u="none" strike="noStrike" cap="none" spc="0">
                <a:ln>
                  <a:noFill/>
                </a:ln>
                <a:solidFill>
                  <a:srgbClr val="1E3A5B"/>
                </a:solidFill>
                <a:latin typeface="Arial"/>
                <a:ea typeface="+mn-ea"/>
                <a:cs typeface="Arial"/>
              </a:rPr>
              <a:t>Ранжирование произведено на основе оценок членов рабочей группы МО и приглашенных предпринимателей, выставленных каждой идее по пятибалльной шкале</a:t>
            </a:r>
            <a:r>
              <a:rPr lang="en-US" sz="800" b="0" i="0" u="none" strike="noStrike" cap="none" spc="0">
                <a:ln>
                  <a:noFill/>
                </a:ln>
                <a:solidFill>
                  <a:srgbClr val="1E3A5B"/>
                </a:solidFill>
                <a:latin typeface="Arial"/>
                <a:ea typeface="+mn-ea"/>
                <a:cs typeface="Arial"/>
              </a:rPr>
              <a:t> </a:t>
            </a:r>
            <a:r>
              <a:rPr lang="ru-RU" sz="800" b="0" i="0" u="none" strike="noStrike" cap="none" spc="0">
                <a:ln>
                  <a:noFill/>
                </a:ln>
                <a:solidFill>
                  <a:srgbClr val="1E3A5B"/>
                </a:solidFill>
                <a:latin typeface="Arial"/>
                <a:ea typeface="+mn-ea"/>
                <a:cs typeface="Arial"/>
              </a:rPr>
              <a:t>в разрезе параметров «Наличие платежеспособного спроса», «Наличие носителей компетенций» и «Наличие необходимых ресурсов»</a:t>
            </a:r>
            <a:endParaRPr/>
          </a:p>
        </p:txBody>
      </p:sp>
      <p:sp>
        <p:nvSpPr>
          <p:cNvPr id="24" name="TextBox 23"/>
          <p:cNvSpPr txBox="1"/>
          <p:nvPr/>
        </p:nvSpPr>
        <p:spPr bwMode="auto">
          <a:xfrm>
            <a:off x="821411" y="7156429"/>
            <a:ext cx="93091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309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cs typeface="Arial"/>
              </a:rPr>
              <a:t>**Представленные бизнес-идеи не являются планом,</a:t>
            </a:r>
            <a:r>
              <a:rPr lang="en-US" sz="800">
                <a:solidFill>
                  <a:srgbClr val="1E3A5B"/>
                </a:solidFill>
                <a:latin typeface="Arial"/>
                <a:cs typeface="Arial"/>
              </a:rPr>
              <a:t> </a:t>
            </a:r>
            <a:r>
              <a:rPr lang="ru-RU" sz="800">
                <a:solidFill>
                  <a:srgbClr val="1E3A5B"/>
                </a:solidFill>
                <a:latin typeface="Arial"/>
                <a:cs typeface="Arial"/>
              </a:rPr>
              <a:t>а представляют собой прежде всего ориентир для бизнеса и для администрации МО</a:t>
            </a:r>
            <a:r>
              <a:rPr lang="en-US" sz="800">
                <a:solidFill>
                  <a:srgbClr val="1E3A5B"/>
                </a:solidFill>
                <a:latin typeface="Arial"/>
                <a:cs typeface="Arial"/>
              </a:rPr>
              <a:t> </a:t>
            </a:r>
            <a:r>
              <a:rPr lang="ru-RU" sz="800">
                <a:solidFill>
                  <a:srgbClr val="1E3A5B"/>
                </a:solidFill>
                <a:latin typeface="Arial"/>
                <a:cs typeface="Arial"/>
              </a:rPr>
              <a:t>в части наиболее перспективных, обеспеченных ресурсами и спросом идей для реализации</a:t>
            </a:r>
            <a:r>
              <a:rPr lang="en-US" sz="800">
                <a:solidFill>
                  <a:srgbClr val="1E3A5B"/>
                </a:solidFill>
                <a:latin typeface="Arial"/>
                <a:cs typeface="Arial"/>
              </a:rPr>
              <a:t> </a:t>
            </a:r>
            <a:r>
              <a:rPr lang="ru-RU" sz="800">
                <a:solidFill>
                  <a:srgbClr val="1E3A5B"/>
                </a:solidFill>
                <a:latin typeface="Arial"/>
                <a:cs typeface="Arial"/>
              </a:rPr>
              <a:t>на территории МО в перспективе до 2026 года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298001" y="325041"/>
            <a:ext cx="6632875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>
                <a:solidFill>
                  <a:prstClr val="white">
                    <a:lumMod val="75000"/>
                  </a:prstClr>
                </a:solidFill>
                <a:latin typeface="Arial Black"/>
                <a:ea typeface="+mj-ea"/>
                <a:cs typeface="Arial Black"/>
              </a:rPr>
              <a:t>43</a:t>
            </a:r>
            <a:r>
              <a:rPr lang="ru-RU" sz="1600" b="1" i="0" u="none" strike="noStrike" cap="none" spc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latin typeface="Arial Black"/>
                <a:ea typeface="+mj-ea"/>
                <a:cs typeface="Arial Black"/>
              </a:rPr>
              <a:t> БИЗНЕС-ИДЕИ РАЗРАБОТАНО КОМАНДОЙ ПРОЕКТА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8227020" y="288737"/>
            <a:ext cx="26642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540385" lvl="0" indent="0" algn="just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cs typeface="Arial"/>
              </a:rPr>
              <a:t>Идеи, имеющие интеграционный потенциал</a:t>
            </a:r>
            <a:endParaRPr/>
          </a:p>
        </p:txBody>
      </p:sp>
      <p:sp>
        <p:nvSpPr>
          <p:cNvPr id="9" name="Овал 8"/>
          <p:cNvSpPr/>
          <p:nvPr/>
        </p:nvSpPr>
        <p:spPr bwMode="auto">
          <a:xfrm>
            <a:off x="7695919" y="181024"/>
            <a:ext cx="360000" cy="360000"/>
          </a:xfrm>
          <a:prstGeom prst="ellipse">
            <a:avLst/>
          </a:prstGeom>
          <a:noFill/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xmlns:a="http://schemas.openxmlformats.org/drawingml/2006/main" noGrp="1"/>
          </p:cNvGraphicFramePr>
          <p:nvPr/>
        </p:nvGraphicFramePr>
        <p:xfrm>
          <a:off x="298001" y="921434"/>
          <a:ext cx="9850803" cy="4038834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{8EC20E35-A176-4012-BC5E-935CFFF8708E}</a:tableStyleId>
              </a:tblPr>
              <a:tblGrid>
                <a:gridCol w="512194"/>
                <a:gridCol w="5450134"/>
                <a:gridCol w="933234"/>
                <a:gridCol w="1244312"/>
                <a:gridCol w="1011003"/>
                <a:gridCol w="699926"/>
              </a:tblGrid>
              <a:tr h="771759">
                <a:tc gridSpan="2">
                  <a:txBody>
                    <a:bodyPr/>
                    <a:p>
                      <a:pPr marL="0" marR="0" lvl="0" indent="0" algn="l" defTabSz="91440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600" b="1">
                        <a:solidFill>
                          <a:srgbClr val="1F427B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5400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наличие</a:t>
                      </a:r>
                      <a:r>
                        <a:rPr lang="en-US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спроса 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(из 5) 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b="1" i="0">
                        <a:solidFill>
                          <a:srgbClr val="1E3A5B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5400" algn="ctr">
                      <a:noFill/>
                    </a:lnT>
                    <a:lnB w="1905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наличие компетенций 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(из 5)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b="1" i="0">
                        <a:solidFill>
                          <a:srgbClr val="1E3A5B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5400" algn="ctr">
                      <a:noFill/>
                    </a:lnT>
                    <a:lnB w="1905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наличие ресурсов 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(из 5)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b="1" i="0">
                        <a:solidFill>
                          <a:srgbClr val="1E3A5B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5400" algn="ctr">
                      <a:noFill/>
                    </a:lnT>
                    <a:lnB w="1905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рейтинг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b="1" i="0">
                        <a:solidFill>
                          <a:srgbClr val="1E3A5B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5400" algn="ctr">
                      <a:noFill/>
                    </a:lnT>
                    <a:lnB w="19050" algn="ctr">
                      <a:noFill/>
                    </a:lnB>
                    <a:noFill/>
                  </a:tcPr>
                </a:tc>
              </a:tr>
              <a:tr h="466725">
                <a:tc>
                  <a:txBody>
                    <a:bodyPr/>
                    <a:p>
                      <a:pPr marL="12700" algn="ctr">
                        <a:spcBef>
                          <a:spcPts val="100"/>
                        </a:spcBef>
                        <a:defRPr/>
                      </a:pPr>
                      <a:r>
                        <a:rPr lang="ru-RU" sz="1600" b="1" i="0">
                          <a:solidFill>
                            <a:srgbClr val="0092E1"/>
                          </a:solidFill>
                          <a:latin typeface="Arial Black"/>
                          <a:cs typeface="Arial Black"/>
                        </a:rPr>
                        <a:t>37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Организация НИИ по селекции районированных сортов агрокультур, адаптированных к условиям северных территорий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9050" algn="ctr">
                      <a:noFill/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3,118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9050" algn="ctr">
                      <a:noFill/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2,765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9050" algn="ctr">
                      <a:noFill/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2,765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9050" algn="ctr">
                      <a:noFill/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8,647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9050" algn="ctr">
                      <a:noFill/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466725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38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Строительство сети малотоннажных установок производства метанола из попутного газа специализированной аккредитованной компанией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2,941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2,765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2,765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8,471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466725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39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Организация частной планерной школы по подготовке пилотов малой авиации на тренажерах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3,000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2,647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2,529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8,176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466725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40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Организация малотоннажного производства легких олефинов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2,706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2,647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2,706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8,059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466725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41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Организация производства базового формалина и формальдегидных смол </a:t>
                      </a: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</a:rPr>
                        <a:t>(фенолформальдегидных, карбамидоформальдегидных и меламиноформальдегидных) </a:t>
                      </a:r>
                      <a:endParaRPr lang="ru-RU" sz="1000" b="1" i="0" u="none" strike="noStrike">
                        <a:solidFill>
                          <a:srgbClr val="1E3A5B"/>
                        </a:solidFill>
                        <a:latin typeface="Arial Black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2,412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2,471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2,471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7,353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466725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42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Организация производства карбамидоформальдегидного концентрата для нужд деревообрабатывающей промышленности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2,412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2,353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2,529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7,294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466725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43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Организация производства пентаэритрита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0092E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2,235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0092E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2,235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0092E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2,471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0092E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6,941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0092E1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0" algn="l" defTabSz="914400">
              <a:lnSpc>
                <a:spcPct val="90000"/>
              </a:lnSpc>
              <a:spcBef>
                <a:spcPts val="877"/>
              </a:spcBef>
              <a:buFont typeface="Arial"/>
              <a:buChar char="•"/>
              <a:defRPr sz="24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651641" indent="-250631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00252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7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40353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04546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0555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60656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00757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40858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l" defTabSz="8019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fld id="{3D928D49-9667-6644-8876-990F029E125B}" type="slidenum">
              <a:rPr lang="ru-RU" sz="900" b="0" i="0" u="none" strike="noStrike" cap="none" spc="0">
                <a:ln>
                  <a:noFill/>
                </a:ln>
                <a:solidFill>
                  <a:srgbClr val="BFBFBF"/>
                </a:solidFill>
                <a:latin typeface="Arial"/>
                <a:ea typeface="+mn-ea"/>
                <a:cs typeface="Arial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rgbClr val="BFBFB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98001" y="325041"/>
            <a:ext cx="6632875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>
                <a:solidFill>
                  <a:prstClr val="white">
                    <a:lumMod val="75000"/>
                  </a:prstClr>
                </a:solidFill>
                <a:latin typeface="Arial Black"/>
                <a:ea typeface="+mj-ea"/>
                <a:cs typeface="Arial Black"/>
              </a:rPr>
              <a:t>43</a:t>
            </a:r>
            <a:r>
              <a:rPr lang="ru-RU" sz="1600" b="1" i="0" u="none" strike="noStrike" cap="none" spc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latin typeface="Arial Black"/>
                <a:ea typeface="+mj-ea"/>
                <a:cs typeface="Arial Black"/>
              </a:rPr>
              <a:t> БИЗНЕС-ИДЕИ РАЗРАБОТАНО КОМАНДОЙ ПРОЕКТА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8227020" y="400615"/>
            <a:ext cx="26642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540385" lvl="0" indent="0" algn="just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cs typeface="Arial"/>
              </a:rPr>
              <a:t>Идеи, имеющие интеграционный потенциал</a:t>
            </a:r>
            <a:endParaRPr/>
          </a:p>
        </p:txBody>
      </p:sp>
      <p:sp>
        <p:nvSpPr>
          <p:cNvPr id="9" name="Овал 8"/>
          <p:cNvSpPr/>
          <p:nvPr/>
        </p:nvSpPr>
        <p:spPr bwMode="auto">
          <a:xfrm>
            <a:off x="7695919" y="292902"/>
            <a:ext cx="360000" cy="360000"/>
          </a:xfrm>
          <a:prstGeom prst="ellipse">
            <a:avLst/>
          </a:prstGeom>
          <a:noFill/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821412" y="6775600"/>
            <a:ext cx="9565847" cy="2461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540385" lvl="0" indent="0" algn="just" defTabSz="914400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cs typeface="Arial"/>
              </a:rPr>
              <a:t>*</a:t>
            </a:r>
            <a:r>
              <a:rPr lang="ru-RU" sz="800" b="0" i="0" u="none" strike="noStrike" cap="none" spc="0">
                <a:ln>
                  <a:noFill/>
                </a:ln>
                <a:solidFill>
                  <a:srgbClr val="1E3A5B"/>
                </a:solidFill>
                <a:latin typeface="Arial"/>
                <a:ea typeface="+mn-ea"/>
                <a:cs typeface="Arial"/>
              </a:rPr>
              <a:t>Ранжирование произведено на основе оценок членов рабочей группы МО и приглашенных предпринимателей, выставленных каждой идее по пятибалльной шкале</a:t>
            </a:r>
            <a:r>
              <a:rPr lang="en-US" sz="800" b="0" i="0" u="none" strike="noStrike" cap="none" spc="0">
                <a:ln>
                  <a:noFill/>
                </a:ln>
                <a:solidFill>
                  <a:srgbClr val="1E3A5B"/>
                </a:solidFill>
                <a:latin typeface="Arial"/>
                <a:ea typeface="+mn-ea"/>
                <a:cs typeface="Arial"/>
              </a:rPr>
              <a:t> </a:t>
            </a:r>
            <a:r>
              <a:rPr lang="ru-RU" sz="800" b="0" i="0" u="none" strike="noStrike" cap="none" spc="0">
                <a:ln>
                  <a:noFill/>
                </a:ln>
                <a:solidFill>
                  <a:srgbClr val="1E3A5B"/>
                </a:solidFill>
                <a:latin typeface="Arial"/>
                <a:ea typeface="+mn-ea"/>
                <a:cs typeface="Arial"/>
              </a:rPr>
              <a:t>в разрезе параметров «Наличие платежеспособного спроса», «Наличие носителей компетенций» и «Наличие необходимых ресурсов»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821411" y="7156429"/>
            <a:ext cx="93091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309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cs typeface="Arial"/>
              </a:rPr>
              <a:t>**Представленные бизнес-идеи не являются планом,</a:t>
            </a:r>
            <a:r>
              <a:rPr lang="en-US" sz="800">
                <a:solidFill>
                  <a:srgbClr val="1E3A5B"/>
                </a:solidFill>
                <a:latin typeface="Arial"/>
                <a:cs typeface="Arial"/>
              </a:rPr>
              <a:t> </a:t>
            </a:r>
            <a:r>
              <a:rPr lang="ru-RU" sz="800">
                <a:solidFill>
                  <a:srgbClr val="1E3A5B"/>
                </a:solidFill>
                <a:latin typeface="Arial"/>
                <a:cs typeface="Arial"/>
              </a:rPr>
              <a:t>а представляют собой прежде всего ориентир для бизнеса и для администрации МО</a:t>
            </a:r>
            <a:r>
              <a:rPr lang="en-US" sz="800">
                <a:solidFill>
                  <a:srgbClr val="1E3A5B"/>
                </a:solidFill>
                <a:latin typeface="Arial"/>
                <a:cs typeface="Arial"/>
              </a:rPr>
              <a:t> </a:t>
            </a:r>
            <a:r>
              <a:rPr lang="ru-RU" sz="800">
                <a:solidFill>
                  <a:srgbClr val="1E3A5B"/>
                </a:solidFill>
                <a:latin typeface="Arial"/>
                <a:cs typeface="Arial"/>
              </a:rPr>
              <a:t>в части наиболее перспективных, обеспеченных ресурсами и спросом идей для реализации</a:t>
            </a:r>
            <a:r>
              <a:rPr lang="en-US" sz="800">
                <a:solidFill>
                  <a:srgbClr val="1E3A5B"/>
                </a:solidFill>
                <a:latin typeface="Arial"/>
                <a:cs typeface="Arial"/>
              </a:rPr>
              <a:t> </a:t>
            </a:r>
            <a:r>
              <a:rPr lang="ru-RU" sz="800">
                <a:solidFill>
                  <a:srgbClr val="1E3A5B"/>
                </a:solidFill>
                <a:latin typeface="Arial"/>
                <a:cs typeface="Arial"/>
              </a:rPr>
              <a:t>на территории МО в перспективе до 2026 года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9" name="Рисунок 28"/>
          <p:cNvGrpSpPr/>
          <p:nvPr/>
        </p:nvGrpSpPr>
        <p:grpSpPr bwMode="auto">
          <a:xfrm>
            <a:off x="12701" y="5653633"/>
            <a:ext cx="7548995" cy="1909371"/>
            <a:chOff x="12701" y="5437668"/>
            <a:chExt cx="8386272" cy="2121144"/>
          </a:xfrm>
          <a:solidFill>
            <a:srgbClr val="D9D9D9"/>
          </a:solidFill>
        </p:grpSpPr>
        <p:sp>
          <p:nvSpPr>
            <p:cNvPr id="35" name="Полилиния: фигура 2"/>
            <p:cNvSpPr/>
            <p:nvPr/>
          </p:nvSpPr>
          <p:spPr bwMode="auto">
            <a:xfrm>
              <a:off x="3241551" y="7531386"/>
              <a:ext cx="42147" cy="14959"/>
            </a:xfrm>
            <a:custGeom>
              <a:avLst/>
              <a:gdLst>
                <a:gd name="connsiteX0" fmla="*/ 0 w 42147"/>
                <a:gd name="connsiteY0" fmla="*/ 119 h 14959"/>
                <a:gd name="connsiteX1" fmla="*/ 119 w 42147"/>
                <a:gd name="connsiteY1" fmla="*/ 14841 h 14959"/>
                <a:gd name="connsiteX2" fmla="*/ 119 w 42147"/>
                <a:gd name="connsiteY2" fmla="*/ 14959 h 14959"/>
                <a:gd name="connsiteX3" fmla="*/ 42148 w 42147"/>
                <a:gd name="connsiteY3" fmla="*/ 14722 h 14959"/>
                <a:gd name="connsiteX4" fmla="*/ 42029 w 42147"/>
                <a:gd name="connsiteY4" fmla="*/ 0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14959" fill="norm" stroke="1" extrusionOk="0">
                  <a:moveTo>
                    <a:pt x="0" y="119"/>
                  </a:moveTo>
                  <a:lnTo>
                    <a:pt x="119" y="14841"/>
                  </a:lnTo>
                  <a:lnTo>
                    <a:pt x="119" y="14959"/>
                  </a:lnTo>
                  <a:lnTo>
                    <a:pt x="42148" y="14722"/>
                  </a:lnTo>
                  <a:lnTo>
                    <a:pt x="42029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Полилиния: фигура 3"/>
            <p:cNvSpPr/>
            <p:nvPr/>
          </p:nvSpPr>
          <p:spPr bwMode="auto">
            <a:xfrm>
              <a:off x="3185394" y="7531505"/>
              <a:ext cx="42266" cy="15078"/>
            </a:xfrm>
            <a:custGeom>
              <a:avLst/>
              <a:gdLst>
                <a:gd name="connsiteX0" fmla="*/ 0 w 42266"/>
                <a:gd name="connsiteY0" fmla="*/ 238 h 15078"/>
                <a:gd name="connsiteX1" fmla="*/ 118 w 42266"/>
                <a:gd name="connsiteY1" fmla="*/ 15078 h 15078"/>
                <a:gd name="connsiteX2" fmla="*/ 42266 w 42266"/>
                <a:gd name="connsiteY2" fmla="*/ 14841 h 15078"/>
                <a:gd name="connsiteX3" fmla="*/ 42028 w 42266"/>
                <a:gd name="connsiteY3" fmla="*/ 0 h 1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15078" fill="norm" stroke="1" extrusionOk="0">
                  <a:moveTo>
                    <a:pt x="0" y="238"/>
                  </a:moveTo>
                  <a:lnTo>
                    <a:pt x="118" y="15078"/>
                  </a:lnTo>
                  <a:lnTo>
                    <a:pt x="42266" y="14841"/>
                  </a:lnTo>
                  <a:lnTo>
                    <a:pt x="42028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Полилиния: фигура 4"/>
            <p:cNvSpPr/>
            <p:nvPr/>
          </p:nvSpPr>
          <p:spPr bwMode="auto">
            <a:xfrm>
              <a:off x="3129237" y="7531743"/>
              <a:ext cx="42266" cy="14959"/>
            </a:xfrm>
            <a:custGeom>
              <a:avLst/>
              <a:gdLst>
                <a:gd name="connsiteX0" fmla="*/ 42029 w 42266"/>
                <a:gd name="connsiteY0" fmla="*/ 0 h 14959"/>
                <a:gd name="connsiteX1" fmla="*/ 0 w 42266"/>
                <a:gd name="connsiteY1" fmla="*/ 237 h 14959"/>
                <a:gd name="connsiteX2" fmla="*/ 0 w 42266"/>
                <a:gd name="connsiteY2" fmla="*/ 237 h 14959"/>
                <a:gd name="connsiteX3" fmla="*/ 119 w 42266"/>
                <a:gd name="connsiteY3" fmla="*/ 14959 h 14959"/>
                <a:gd name="connsiteX4" fmla="*/ 119 w 42266"/>
                <a:gd name="connsiteY4" fmla="*/ 14959 h 14959"/>
                <a:gd name="connsiteX5" fmla="*/ 42266 w 42266"/>
                <a:gd name="connsiteY5" fmla="*/ 14841 h 14959"/>
                <a:gd name="connsiteX6" fmla="*/ 42266 w 42266"/>
                <a:gd name="connsiteY6" fmla="*/ 14841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14959" fill="norm" stroke="1" extrusionOk="0">
                  <a:moveTo>
                    <a:pt x="42029" y="0"/>
                  </a:moveTo>
                  <a:lnTo>
                    <a:pt x="0" y="237"/>
                  </a:lnTo>
                  <a:lnTo>
                    <a:pt x="0" y="237"/>
                  </a:lnTo>
                  <a:lnTo>
                    <a:pt x="119" y="14959"/>
                  </a:lnTo>
                  <a:lnTo>
                    <a:pt x="119" y="14959"/>
                  </a:lnTo>
                  <a:lnTo>
                    <a:pt x="42266" y="14841"/>
                  </a:lnTo>
                  <a:lnTo>
                    <a:pt x="42266" y="1484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Полилиния: фигура 5"/>
            <p:cNvSpPr/>
            <p:nvPr/>
          </p:nvSpPr>
          <p:spPr bwMode="auto">
            <a:xfrm>
              <a:off x="3073199" y="7532099"/>
              <a:ext cx="42147" cy="14840"/>
            </a:xfrm>
            <a:custGeom>
              <a:avLst/>
              <a:gdLst>
                <a:gd name="connsiteX0" fmla="*/ 0 w 42147"/>
                <a:gd name="connsiteY0" fmla="*/ 119 h 14840"/>
                <a:gd name="connsiteX1" fmla="*/ 0 w 42147"/>
                <a:gd name="connsiteY1" fmla="*/ 14841 h 14840"/>
                <a:gd name="connsiteX2" fmla="*/ 42147 w 42147"/>
                <a:gd name="connsiteY2" fmla="*/ 14722 h 14840"/>
                <a:gd name="connsiteX3" fmla="*/ 42029 w 42147"/>
                <a:gd name="connsiteY3" fmla="*/ 0 h 1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14840" fill="norm" stroke="1" extrusionOk="0">
                  <a:moveTo>
                    <a:pt x="0" y="119"/>
                  </a:moveTo>
                  <a:lnTo>
                    <a:pt x="0" y="14841"/>
                  </a:lnTo>
                  <a:lnTo>
                    <a:pt x="42147" y="14722"/>
                  </a:lnTo>
                  <a:lnTo>
                    <a:pt x="42029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Полилиния: фигура 6"/>
            <p:cNvSpPr/>
            <p:nvPr/>
          </p:nvSpPr>
          <p:spPr bwMode="auto">
            <a:xfrm>
              <a:off x="3129000" y="7498974"/>
              <a:ext cx="42384" cy="23982"/>
            </a:xfrm>
            <a:custGeom>
              <a:avLst/>
              <a:gdLst>
                <a:gd name="connsiteX0" fmla="*/ 237 w 42384"/>
                <a:gd name="connsiteY0" fmla="*/ 23983 h 23982"/>
                <a:gd name="connsiteX1" fmla="*/ 237 w 42384"/>
                <a:gd name="connsiteY1" fmla="*/ 23983 h 23982"/>
                <a:gd name="connsiteX2" fmla="*/ 593 w 42384"/>
                <a:gd name="connsiteY2" fmla="*/ 23983 h 23982"/>
                <a:gd name="connsiteX3" fmla="*/ 42385 w 42384"/>
                <a:gd name="connsiteY3" fmla="*/ 23864 h 23982"/>
                <a:gd name="connsiteX4" fmla="*/ 42385 w 42384"/>
                <a:gd name="connsiteY4" fmla="*/ 23864 h 23982"/>
                <a:gd name="connsiteX5" fmla="*/ 42147 w 42384"/>
                <a:gd name="connsiteY5" fmla="*/ 0 h 23982"/>
                <a:gd name="connsiteX6" fmla="*/ 0 w 42384"/>
                <a:gd name="connsiteY6" fmla="*/ 119 h 23982"/>
                <a:gd name="connsiteX7" fmla="*/ 237 w 42384"/>
                <a:gd name="connsiteY7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84" h="23982" fill="norm" stroke="1" extrusionOk="0">
                  <a:moveTo>
                    <a:pt x="237" y="23983"/>
                  </a:moveTo>
                  <a:lnTo>
                    <a:pt x="237" y="23983"/>
                  </a:lnTo>
                  <a:lnTo>
                    <a:pt x="593" y="23983"/>
                  </a:lnTo>
                  <a:lnTo>
                    <a:pt x="42385" y="23864"/>
                  </a:lnTo>
                  <a:lnTo>
                    <a:pt x="42385" y="23864"/>
                  </a:lnTo>
                  <a:lnTo>
                    <a:pt x="42147" y="0"/>
                  </a:lnTo>
                  <a:lnTo>
                    <a:pt x="0" y="119"/>
                  </a:lnTo>
                  <a:lnTo>
                    <a:pt x="237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Полилиния: фигура 7"/>
            <p:cNvSpPr/>
            <p:nvPr/>
          </p:nvSpPr>
          <p:spPr bwMode="auto">
            <a:xfrm>
              <a:off x="3017160" y="7532217"/>
              <a:ext cx="42028" cy="14959"/>
            </a:xfrm>
            <a:custGeom>
              <a:avLst/>
              <a:gdLst>
                <a:gd name="connsiteX0" fmla="*/ 0 w 42028"/>
                <a:gd name="connsiteY0" fmla="*/ 119 h 14959"/>
                <a:gd name="connsiteX1" fmla="*/ 0 w 42028"/>
                <a:gd name="connsiteY1" fmla="*/ 14841 h 14959"/>
                <a:gd name="connsiteX2" fmla="*/ 0 w 42028"/>
                <a:gd name="connsiteY2" fmla="*/ 14959 h 14959"/>
                <a:gd name="connsiteX3" fmla="*/ 42029 w 42028"/>
                <a:gd name="connsiteY3" fmla="*/ 14841 h 14959"/>
                <a:gd name="connsiteX4" fmla="*/ 41910 w 42028"/>
                <a:gd name="connsiteY4" fmla="*/ 0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28" h="14959" fill="norm" stroke="1" extrusionOk="0">
                  <a:moveTo>
                    <a:pt x="0" y="119"/>
                  </a:moveTo>
                  <a:lnTo>
                    <a:pt x="0" y="14841"/>
                  </a:lnTo>
                  <a:lnTo>
                    <a:pt x="0" y="14959"/>
                  </a:lnTo>
                  <a:lnTo>
                    <a:pt x="42029" y="14841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Полилиния: фигура 8"/>
            <p:cNvSpPr/>
            <p:nvPr/>
          </p:nvSpPr>
          <p:spPr bwMode="auto">
            <a:xfrm>
              <a:off x="2961003" y="7532455"/>
              <a:ext cx="42147" cy="14959"/>
            </a:xfrm>
            <a:custGeom>
              <a:avLst/>
              <a:gdLst>
                <a:gd name="connsiteX0" fmla="*/ 42029 w 42147"/>
                <a:gd name="connsiteY0" fmla="*/ 0 h 14959"/>
                <a:gd name="connsiteX1" fmla="*/ 0 w 42147"/>
                <a:gd name="connsiteY1" fmla="*/ 119 h 14959"/>
                <a:gd name="connsiteX2" fmla="*/ 0 w 42147"/>
                <a:gd name="connsiteY2" fmla="*/ 119 h 14959"/>
                <a:gd name="connsiteX3" fmla="*/ 0 w 42147"/>
                <a:gd name="connsiteY3" fmla="*/ 14959 h 14959"/>
                <a:gd name="connsiteX4" fmla="*/ 0 w 42147"/>
                <a:gd name="connsiteY4" fmla="*/ 14959 h 14959"/>
                <a:gd name="connsiteX5" fmla="*/ 42147 w 42147"/>
                <a:gd name="connsiteY5" fmla="*/ 14722 h 14959"/>
                <a:gd name="connsiteX6" fmla="*/ 42147 w 42147"/>
                <a:gd name="connsiteY6" fmla="*/ 14722 h 1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47" h="14959" fill="norm" stroke="1" extrusionOk="0">
                  <a:moveTo>
                    <a:pt x="42029" y="0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4959"/>
                  </a:lnTo>
                  <a:lnTo>
                    <a:pt x="0" y="14959"/>
                  </a:lnTo>
                  <a:lnTo>
                    <a:pt x="42147" y="14722"/>
                  </a:lnTo>
                  <a:lnTo>
                    <a:pt x="42147" y="1472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Полилиния: фигура 9"/>
            <p:cNvSpPr/>
            <p:nvPr/>
          </p:nvSpPr>
          <p:spPr bwMode="auto">
            <a:xfrm>
              <a:off x="3241314" y="7498499"/>
              <a:ext cx="42147" cy="23982"/>
            </a:xfrm>
            <a:custGeom>
              <a:avLst/>
              <a:gdLst>
                <a:gd name="connsiteX0" fmla="*/ 42029 w 42147"/>
                <a:gd name="connsiteY0" fmla="*/ 0 h 23982"/>
                <a:gd name="connsiteX1" fmla="*/ 0 w 42147"/>
                <a:gd name="connsiteY1" fmla="*/ 238 h 23982"/>
                <a:gd name="connsiteX2" fmla="*/ 0 w 42147"/>
                <a:gd name="connsiteY2" fmla="*/ 238 h 23982"/>
                <a:gd name="connsiteX3" fmla="*/ 119 w 42147"/>
                <a:gd name="connsiteY3" fmla="*/ 23983 h 23982"/>
                <a:gd name="connsiteX4" fmla="*/ 119 w 42147"/>
                <a:gd name="connsiteY4" fmla="*/ 23983 h 23982"/>
                <a:gd name="connsiteX5" fmla="*/ 119 w 42147"/>
                <a:gd name="connsiteY5" fmla="*/ 23983 h 23982"/>
                <a:gd name="connsiteX6" fmla="*/ 42147 w 42147"/>
                <a:gd name="connsiteY6" fmla="*/ 23864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47" h="23982" fill="norm" stroke="1" extrusionOk="0">
                  <a:moveTo>
                    <a:pt x="42029" y="0"/>
                  </a:moveTo>
                  <a:lnTo>
                    <a:pt x="0" y="238"/>
                  </a:lnTo>
                  <a:lnTo>
                    <a:pt x="0" y="238"/>
                  </a:lnTo>
                  <a:lnTo>
                    <a:pt x="119" y="23983"/>
                  </a:lnTo>
                  <a:lnTo>
                    <a:pt x="119" y="23983"/>
                  </a:lnTo>
                  <a:lnTo>
                    <a:pt x="119" y="23983"/>
                  </a:lnTo>
                  <a:lnTo>
                    <a:pt x="42147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Полилиния: фигура 10"/>
            <p:cNvSpPr/>
            <p:nvPr/>
          </p:nvSpPr>
          <p:spPr bwMode="auto">
            <a:xfrm>
              <a:off x="2960647" y="7499568"/>
              <a:ext cx="42384" cy="24101"/>
            </a:xfrm>
            <a:custGeom>
              <a:avLst/>
              <a:gdLst>
                <a:gd name="connsiteX0" fmla="*/ 42385 w 42384"/>
                <a:gd name="connsiteY0" fmla="*/ 23983 h 24101"/>
                <a:gd name="connsiteX1" fmla="*/ 42385 w 42384"/>
                <a:gd name="connsiteY1" fmla="*/ 23983 h 24101"/>
                <a:gd name="connsiteX2" fmla="*/ 42147 w 42384"/>
                <a:gd name="connsiteY2" fmla="*/ 0 h 24101"/>
                <a:gd name="connsiteX3" fmla="*/ 0 w 42384"/>
                <a:gd name="connsiteY3" fmla="*/ 119 h 24101"/>
                <a:gd name="connsiteX4" fmla="*/ 238 w 42384"/>
                <a:gd name="connsiteY4" fmla="*/ 23983 h 24101"/>
                <a:gd name="connsiteX5" fmla="*/ 238 w 42384"/>
                <a:gd name="connsiteY5" fmla="*/ 24101 h 24101"/>
                <a:gd name="connsiteX6" fmla="*/ 238 w 42384"/>
                <a:gd name="connsiteY6" fmla="*/ 24101 h 24101"/>
                <a:gd name="connsiteX7" fmla="*/ 356 w 42384"/>
                <a:gd name="connsiteY7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84" h="24101" fill="norm" stroke="1" extrusionOk="0">
                  <a:moveTo>
                    <a:pt x="42385" y="23983"/>
                  </a:moveTo>
                  <a:lnTo>
                    <a:pt x="42385" y="23983"/>
                  </a:lnTo>
                  <a:lnTo>
                    <a:pt x="42147" y="0"/>
                  </a:lnTo>
                  <a:lnTo>
                    <a:pt x="0" y="119"/>
                  </a:lnTo>
                  <a:lnTo>
                    <a:pt x="238" y="23983"/>
                  </a:lnTo>
                  <a:lnTo>
                    <a:pt x="238" y="24101"/>
                  </a:lnTo>
                  <a:lnTo>
                    <a:pt x="238" y="24101"/>
                  </a:lnTo>
                  <a:lnTo>
                    <a:pt x="356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Полилиния: фигура 11"/>
            <p:cNvSpPr/>
            <p:nvPr/>
          </p:nvSpPr>
          <p:spPr bwMode="auto">
            <a:xfrm>
              <a:off x="3072842" y="7499212"/>
              <a:ext cx="42384" cy="23982"/>
            </a:xfrm>
            <a:custGeom>
              <a:avLst/>
              <a:gdLst>
                <a:gd name="connsiteX0" fmla="*/ 42385 w 42384"/>
                <a:gd name="connsiteY0" fmla="*/ 23864 h 23982"/>
                <a:gd name="connsiteX1" fmla="*/ 42385 w 42384"/>
                <a:gd name="connsiteY1" fmla="*/ 23864 h 23982"/>
                <a:gd name="connsiteX2" fmla="*/ 42147 w 42384"/>
                <a:gd name="connsiteY2" fmla="*/ 0 h 23982"/>
                <a:gd name="connsiteX3" fmla="*/ 41910 w 42384"/>
                <a:gd name="connsiteY3" fmla="*/ 0 h 23982"/>
                <a:gd name="connsiteX4" fmla="*/ 119 w 42384"/>
                <a:gd name="connsiteY4" fmla="*/ 119 h 23982"/>
                <a:gd name="connsiteX5" fmla="*/ 0 w 42384"/>
                <a:gd name="connsiteY5" fmla="*/ 119 h 23982"/>
                <a:gd name="connsiteX6" fmla="*/ 237 w 42384"/>
                <a:gd name="connsiteY6" fmla="*/ 22439 h 23982"/>
                <a:gd name="connsiteX7" fmla="*/ 356 w 42384"/>
                <a:gd name="connsiteY7" fmla="*/ 23983 h 23982"/>
                <a:gd name="connsiteX8" fmla="*/ 475 w 42384"/>
                <a:gd name="connsiteY8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384" h="23982" fill="norm" stroke="1" extrusionOk="0">
                  <a:moveTo>
                    <a:pt x="42385" y="23864"/>
                  </a:moveTo>
                  <a:lnTo>
                    <a:pt x="42385" y="23864"/>
                  </a:lnTo>
                  <a:lnTo>
                    <a:pt x="42147" y="0"/>
                  </a:lnTo>
                  <a:lnTo>
                    <a:pt x="41910" y="0"/>
                  </a:lnTo>
                  <a:lnTo>
                    <a:pt x="119" y="119"/>
                  </a:lnTo>
                  <a:lnTo>
                    <a:pt x="0" y="119"/>
                  </a:lnTo>
                  <a:lnTo>
                    <a:pt x="237" y="22439"/>
                  </a:lnTo>
                  <a:lnTo>
                    <a:pt x="356" y="23983"/>
                  </a:lnTo>
                  <a:lnTo>
                    <a:pt x="475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Полилиния: фигура 12"/>
            <p:cNvSpPr/>
            <p:nvPr/>
          </p:nvSpPr>
          <p:spPr bwMode="auto">
            <a:xfrm>
              <a:off x="3072724" y="7466325"/>
              <a:ext cx="42147" cy="23982"/>
            </a:xfrm>
            <a:custGeom>
              <a:avLst/>
              <a:gdLst>
                <a:gd name="connsiteX0" fmla="*/ 42148 w 42147"/>
                <a:gd name="connsiteY0" fmla="*/ 23864 h 23982"/>
                <a:gd name="connsiteX1" fmla="*/ 42029 w 42147"/>
                <a:gd name="connsiteY1" fmla="*/ 0 h 23982"/>
                <a:gd name="connsiteX2" fmla="*/ 0 w 42147"/>
                <a:gd name="connsiteY2" fmla="*/ 119 h 23982"/>
                <a:gd name="connsiteX3" fmla="*/ 238 w 42147"/>
                <a:gd name="connsiteY3" fmla="*/ 23983 h 23982"/>
                <a:gd name="connsiteX4" fmla="*/ 238 w 42147"/>
                <a:gd name="connsiteY4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3982" fill="norm" stroke="1" extrusionOk="0">
                  <a:moveTo>
                    <a:pt x="42148" y="23864"/>
                  </a:moveTo>
                  <a:lnTo>
                    <a:pt x="42029" y="0"/>
                  </a:lnTo>
                  <a:lnTo>
                    <a:pt x="0" y="119"/>
                  </a:lnTo>
                  <a:lnTo>
                    <a:pt x="238" y="23983"/>
                  </a:lnTo>
                  <a:lnTo>
                    <a:pt x="238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Полилиния: фигура 13"/>
            <p:cNvSpPr/>
            <p:nvPr/>
          </p:nvSpPr>
          <p:spPr bwMode="auto">
            <a:xfrm>
              <a:off x="3241076" y="7465613"/>
              <a:ext cx="42147" cy="24101"/>
            </a:xfrm>
            <a:custGeom>
              <a:avLst/>
              <a:gdLst>
                <a:gd name="connsiteX0" fmla="*/ 42147 w 42147"/>
                <a:gd name="connsiteY0" fmla="*/ 23864 h 24101"/>
                <a:gd name="connsiteX1" fmla="*/ 42147 w 42147"/>
                <a:gd name="connsiteY1" fmla="*/ 0 h 24101"/>
                <a:gd name="connsiteX2" fmla="*/ 0 w 42147"/>
                <a:gd name="connsiteY2" fmla="*/ 238 h 24101"/>
                <a:gd name="connsiteX3" fmla="*/ 118 w 42147"/>
                <a:gd name="connsiteY3" fmla="*/ 24101 h 24101"/>
                <a:gd name="connsiteX4" fmla="*/ 475 w 42147"/>
                <a:gd name="connsiteY4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4101" fill="norm" stroke="1" extrusionOk="0">
                  <a:moveTo>
                    <a:pt x="42147" y="23864"/>
                  </a:moveTo>
                  <a:lnTo>
                    <a:pt x="42147" y="0"/>
                  </a:lnTo>
                  <a:lnTo>
                    <a:pt x="0" y="238"/>
                  </a:lnTo>
                  <a:lnTo>
                    <a:pt x="118" y="24101"/>
                  </a:lnTo>
                  <a:lnTo>
                    <a:pt x="475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Полилиния: фигура 14"/>
            <p:cNvSpPr/>
            <p:nvPr/>
          </p:nvSpPr>
          <p:spPr bwMode="auto">
            <a:xfrm>
              <a:off x="2960410" y="7466681"/>
              <a:ext cx="42266" cy="24220"/>
            </a:xfrm>
            <a:custGeom>
              <a:avLst/>
              <a:gdLst>
                <a:gd name="connsiteX0" fmla="*/ 42266 w 42266"/>
                <a:gd name="connsiteY0" fmla="*/ 23983 h 24220"/>
                <a:gd name="connsiteX1" fmla="*/ 42266 w 42266"/>
                <a:gd name="connsiteY1" fmla="*/ 23983 h 24220"/>
                <a:gd name="connsiteX2" fmla="*/ 42147 w 42266"/>
                <a:gd name="connsiteY2" fmla="*/ 0 h 24220"/>
                <a:gd name="connsiteX3" fmla="*/ 356 w 42266"/>
                <a:gd name="connsiteY3" fmla="*/ 238 h 24220"/>
                <a:gd name="connsiteX4" fmla="*/ 0 w 42266"/>
                <a:gd name="connsiteY4" fmla="*/ 238 h 24220"/>
                <a:gd name="connsiteX5" fmla="*/ 0 w 42266"/>
                <a:gd name="connsiteY5" fmla="*/ 238 h 24220"/>
                <a:gd name="connsiteX6" fmla="*/ 119 w 42266"/>
                <a:gd name="connsiteY6" fmla="*/ 24220 h 24220"/>
                <a:gd name="connsiteX7" fmla="*/ 42266 w 42266"/>
                <a:gd name="connsiteY7" fmla="*/ 23983 h 2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66" h="24220" fill="norm" stroke="1" extrusionOk="0">
                  <a:moveTo>
                    <a:pt x="42266" y="23983"/>
                  </a:moveTo>
                  <a:lnTo>
                    <a:pt x="42266" y="23983"/>
                  </a:lnTo>
                  <a:lnTo>
                    <a:pt x="42147" y="0"/>
                  </a:lnTo>
                  <a:lnTo>
                    <a:pt x="356" y="238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119" y="24220"/>
                  </a:lnTo>
                  <a:lnTo>
                    <a:pt x="42266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Полилиния: фигура 16"/>
            <p:cNvSpPr/>
            <p:nvPr/>
          </p:nvSpPr>
          <p:spPr bwMode="auto">
            <a:xfrm>
              <a:off x="3184919" y="7465850"/>
              <a:ext cx="42266" cy="24101"/>
            </a:xfrm>
            <a:custGeom>
              <a:avLst/>
              <a:gdLst>
                <a:gd name="connsiteX0" fmla="*/ 42147 w 42266"/>
                <a:gd name="connsiteY0" fmla="*/ 0 h 24101"/>
                <a:gd name="connsiteX1" fmla="*/ 41910 w 42266"/>
                <a:gd name="connsiteY1" fmla="*/ 0 h 24101"/>
                <a:gd name="connsiteX2" fmla="*/ 0 w 42266"/>
                <a:gd name="connsiteY2" fmla="*/ 238 h 24101"/>
                <a:gd name="connsiteX3" fmla="*/ 119 w 42266"/>
                <a:gd name="connsiteY3" fmla="*/ 24101 h 24101"/>
                <a:gd name="connsiteX4" fmla="*/ 119 w 42266"/>
                <a:gd name="connsiteY4" fmla="*/ 24101 h 24101"/>
                <a:gd name="connsiteX5" fmla="*/ 119 w 42266"/>
                <a:gd name="connsiteY5" fmla="*/ 24101 h 24101"/>
                <a:gd name="connsiteX6" fmla="*/ 42266 w 42266"/>
                <a:gd name="connsiteY6" fmla="*/ 23864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24101" fill="norm" stroke="1" extrusionOk="0">
                  <a:moveTo>
                    <a:pt x="42147" y="0"/>
                  </a:moveTo>
                  <a:lnTo>
                    <a:pt x="41910" y="0"/>
                  </a:lnTo>
                  <a:lnTo>
                    <a:pt x="0" y="238"/>
                  </a:lnTo>
                  <a:lnTo>
                    <a:pt x="119" y="24101"/>
                  </a:lnTo>
                  <a:lnTo>
                    <a:pt x="119" y="24101"/>
                  </a:lnTo>
                  <a:lnTo>
                    <a:pt x="119" y="24101"/>
                  </a:lnTo>
                  <a:lnTo>
                    <a:pt x="42266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Полилиния: фигура 17"/>
            <p:cNvSpPr/>
            <p:nvPr/>
          </p:nvSpPr>
          <p:spPr bwMode="auto">
            <a:xfrm>
              <a:off x="3016567" y="7466562"/>
              <a:ext cx="42266" cy="23982"/>
            </a:xfrm>
            <a:custGeom>
              <a:avLst/>
              <a:gdLst>
                <a:gd name="connsiteX0" fmla="*/ 42266 w 42266"/>
                <a:gd name="connsiteY0" fmla="*/ 23864 h 23982"/>
                <a:gd name="connsiteX1" fmla="*/ 42147 w 42266"/>
                <a:gd name="connsiteY1" fmla="*/ 0 h 23982"/>
                <a:gd name="connsiteX2" fmla="*/ 0 w 42266"/>
                <a:gd name="connsiteY2" fmla="*/ 119 h 23982"/>
                <a:gd name="connsiteX3" fmla="*/ 238 w 42266"/>
                <a:gd name="connsiteY3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3982" fill="norm" stroke="1" extrusionOk="0">
                  <a:moveTo>
                    <a:pt x="42266" y="23864"/>
                  </a:moveTo>
                  <a:lnTo>
                    <a:pt x="42147" y="0"/>
                  </a:lnTo>
                  <a:lnTo>
                    <a:pt x="0" y="119"/>
                  </a:lnTo>
                  <a:lnTo>
                    <a:pt x="238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Полилиния: фигура 23"/>
            <p:cNvSpPr/>
            <p:nvPr/>
          </p:nvSpPr>
          <p:spPr bwMode="auto">
            <a:xfrm>
              <a:off x="3185156" y="7498737"/>
              <a:ext cx="42147" cy="24101"/>
            </a:xfrm>
            <a:custGeom>
              <a:avLst/>
              <a:gdLst>
                <a:gd name="connsiteX0" fmla="*/ 42148 w 42147"/>
                <a:gd name="connsiteY0" fmla="*/ 23864 h 24101"/>
                <a:gd name="connsiteX1" fmla="*/ 42148 w 42147"/>
                <a:gd name="connsiteY1" fmla="*/ 0 h 24101"/>
                <a:gd name="connsiteX2" fmla="*/ 0 w 42147"/>
                <a:gd name="connsiteY2" fmla="*/ 119 h 24101"/>
                <a:gd name="connsiteX3" fmla="*/ 0 w 42147"/>
                <a:gd name="connsiteY3" fmla="*/ 119 h 24101"/>
                <a:gd name="connsiteX4" fmla="*/ 238 w 42147"/>
                <a:gd name="connsiteY4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4101" fill="norm" stroke="1" extrusionOk="0">
                  <a:moveTo>
                    <a:pt x="42148" y="23864"/>
                  </a:moveTo>
                  <a:lnTo>
                    <a:pt x="42148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238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Полилиния: фигура 24"/>
            <p:cNvSpPr/>
            <p:nvPr/>
          </p:nvSpPr>
          <p:spPr bwMode="auto">
            <a:xfrm>
              <a:off x="3016804" y="7499330"/>
              <a:ext cx="42266" cy="24101"/>
            </a:xfrm>
            <a:custGeom>
              <a:avLst/>
              <a:gdLst>
                <a:gd name="connsiteX0" fmla="*/ 42029 w 42266"/>
                <a:gd name="connsiteY0" fmla="*/ 0 h 24101"/>
                <a:gd name="connsiteX1" fmla="*/ 0 w 42266"/>
                <a:gd name="connsiteY1" fmla="*/ 238 h 24101"/>
                <a:gd name="connsiteX2" fmla="*/ 0 w 42266"/>
                <a:gd name="connsiteY2" fmla="*/ 238 h 24101"/>
                <a:gd name="connsiteX3" fmla="*/ 238 w 42266"/>
                <a:gd name="connsiteY3" fmla="*/ 24101 h 24101"/>
                <a:gd name="connsiteX4" fmla="*/ 42266 w 42266"/>
                <a:gd name="connsiteY4" fmla="*/ 23983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4101" fill="norm" stroke="1" extrusionOk="0">
                  <a:moveTo>
                    <a:pt x="42029" y="0"/>
                  </a:moveTo>
                  <a:lnTo>
                    <a:pt x="0" y="238"/>
                  </a:lnTo>
                  <a:lnTo>
                    <a:pt x="0" y="238"/>
                  </a:lnTo>
                  <a:lnTo>
                    <a:pt x="238" y="24101"/>
                  </a:lnTo>
                  <a:lnTo>
                    <a:pt x="42266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Полилиния: фигура 26"/>
            <p:cNvSpPr/>
            <p:nvPr/>
          </p:nvSpPr>
          <p:spPr bwMode="auto">
            <a:xfrm>
              <a:off x="3128762" y="7466088"/>
              <a:ext cx="42266" cy="24101"/>
            </a:xfrm>
            <a:custGeom>
              <a:avLst/>
              <a:gdLst>
                <a:gd name="connsiteX0" fmla="*/ 42148 w 42266"/>
                <a:gd name="connsiteY0" fmla="*/ 0 h 24101"/>
                <a:gd name="connsiteX1" fmla="*/ 42148 w 42266"/>
                <a:gd name="connsiteY1" fmla="*/ 0 h 24101"/>
                <a:gd name="connsiteX2" fmla="*/ 41910 w 42266"/>
                <a:gd name="connsiteY2" fmla="*/ 0 h 24101"/>
                <a:gd name="connsiteX3" fmla="*/ 119 w 42266"/>
                <a:gd name="connsiteY3" fmla="*/ 119 h 24101"/>
                <a:gd name="connsiteX4" fmla="*/ 0 w 42266"/>
                <a:gd name="connsiteY4" fmla="*/ 119 h 24101"/>
                <a:gd name="connsiteX5" fmla="*/ 119 w 42266"/>
                <a:gd name="connsiteY5" fmla="*/ 24101 h 24101"/>
                <a:gd name="connsiteX6" fmla="*/ 42266 w 42266"/>
                <a:gd name="connsiteY6" fmla="*/ 23864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24101" fill="norm" stroke="1" extrusionOk="0">
                  <a:moveTo>
                    <a:pt x="42148" y="0"/>
                  </a:moveTo>
                  <a:lnTo>
                    <a:pt x="42148" y="0"/>
                  </a:lnTo>
                  <a:lnTo>
                    <a:pt x="41910" y="0"/>
                  </a:lnTo>
                  <a:lnTo>
                    <a:pt x="119" y="119"/>
                  </a:lnTo>
                  <a:lnTo>
                    <a:pt x="0" y="119"/>
                  </a:lnTo>
                  <a:lnTo>
                    <a:pt x="119" y="24101"/>
                  </a:lnTo>
                  <a:lnTo>
                    <a:pt x="42266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Полилиния: фигура 27"/>
            <p:cNvSpPr/>
            <p:nvPr/>
          </p:nvSpPr>
          <p:spPr bwMode="auto">
            <a:xfrm>
              <a:off x="3239651" y="7268529"/>
              <a:ext cx="42266" cy="23982"/>
            </a:xfrm>
            <a:custGeom>
              <a:avLst/>
              <a:gdLst>
                <a:gd name="connsiteX0" fmla="*/ 41673 w 42266"/>
                <a:gd name="connsiteY0" fmla="*/ 0 h 23982"/>
                <a:gd name="connsiteX1" fmla="*/ 0 w 42266"/>
                <a:gd name="connsiteY1" fmla="*/ 237 h 23982"/>
                <a:gd name="connsiteX2" fmla="*/ 238 w 42266"/>
                <a:gd name="connsiteY2" fmla="*/ 23982 h 23982"/>
                <a:gd name="connsiteX3" fmla="*/ 42266 w 42266"/>
                <a:gd name="connsiteY3" fmla="*/ 23864 h 23982"/>
                <a:gd name="connsiteX4" fmla="*/ 42029 w 42266"/>
                <a:gd name="connsiteY4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3982" fill="norm" stroke="1" extrusionOk="0">
                  <a:moveTo>
                    <a:pt x="41673" y="0"/>
                  </a:moveTo>
                  <a:lnTo>
                    <a:pt x="0" y="237"/>
                  </a:lnTo>
                  <a:lnTo>
                    <a:pt x="238" y="23982"/>
                  </a:lnTo>
                  <a:lnTo>
                    <a:pt x="42266" y="23864"/>
                  </a:lnTo>
                  <a:lnTo>
                    <a:pt x="42029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Полилиния: фигура 29"/>
            <p:cNvSpPr/>
            <p:nvPr/>
          </p:nvSpPr>
          <p:spPr bwMode="auto">
            <a:xfrm>
              <a:off x="3127100" y="7236117"/>
              <a:ext cx="42384" cy="24101"/>
            </a:xfrm>
            <a:custGeom>
              <a:avLst/>
              <a:gdLst>
                <a:gd name="connsiteX0" fmla="*/ 356 w 42384"/>
                <a:gd name="connsiteY0" fmla="*/ 24101 h 24101"/>
                <a:gd name="connsiteX1" fmla="*/ 356 w 42384"/>
                <a:gd name="connsiteY1" fmla="*/ 24101 h 24101"/>
                <a:gd name="connsiteX2" fmla="*/ 42385 w 42384"/>
                <a:gd name="connsiteY2" fmla="*/ 23864 h 24101"/>
                <a:gd name="connsiteX3" fmla="*/ 42147 w 42384"/>
                <a:gd name="connsiteY3" fmla="*/ 0 h 24101"/>
                <a:gd name="connsiteX4" fmla="*/ 42147 w 42384"/>
                <a:gd name="connsiteY4" fmla="*/ 0 h 24101"/>
                <a:gd name="connsiteX5" fmla="*/ 118 w 42384"/>
                <a:gd name="connsiteY5" fmla="*/ 119 h 24101"/>
                <a:gd name="connsiteX6" fmla="*/ 0 w 42384"/>
                <a:gd name="connsiteY6" fmla="*/ 119 h 24101"/>
                <a:gd name="connsiteX7" fmla="*/ 356 w 42384"/>
                <a:gd name="connsiteY7" fmla="*/ 23983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84" h="24101" fill="norm" stroke="1" extrusionOk="0">
                  <a:moveTo>
                    <a:pt x="356" y="24101"/>
                  </a:moveTo>
                  <a:lnTo>
                    <a:pt x="356" y="24101"/>
                  </a:lnTo>
                  <a:lnTo>
                    <a:pt x="42385" y="23864"/>
                  </a:lnTo>
                  <a:lnTo>
                    <a:pt x="42147" y="0"/>
                  </a:lnTo>
                  <a:lnTo>
                    <a:pt x="42147" y="0"/>
                  </a:lnTo>
                  <a:lnTo>
                    <a:pt x="118" y="119"/>
                  </a:lnTo>
                  <a:lnTo>
                    <a:pt x="0" y="119"/>
                  </a:lnTo>
                  <a:lnTo>
                    <a:pt x="356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Полилиния: фигура 30"/>
            <p:cNvSpPr/>
            <p:nvPr/>
          </p:nvSpPr>
          <p:spPr bwMode="auto">
            <a:xfrm>
              <a:off x="3239414" y="7235642"/>
              <a:ext cx="42147" cy="23982"/>
            </a:xfrm>
            <a:custGeom>
              <a:avLst/>
              <a:gdLst>
                <a:gd name="connsiteX0" fmla="*/ 42147 w 42147"/>
                <a:gd name="connsiteY0" fmla="*/ 0 h 23982"/>
                <a:gd name="connsiteX1" fmla="*/ 0 w 42147"/>
                <a:gd name="connsiteY1" fmla="*/ 238 h 23982"/>
                <a:gd name="connsiteX2" fmla="*/ 0 w 42147"/>
                <a:gd name="connsiteY2" fmla="*/ 238 h 23982"/>
                <a:gd name="connsiteX3" fmla="*/ 119 w 42147"/>
                <a:gd name="connsiteY3" fmla="*/ 23983 h 23982"/>
                <a:gd name="connsiteX4" fmla="*/ 42147 w 42147"/>
                <a:gd name="connsiteY4" fmla="*/ 23864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3982" fill="norm" stroke="1" extrusionOk="0">
                  <a:moveTo>
                    <a:pt x="42147" y="0"/>
                  </a:moveTo>
                  <a:lnTo>
                    <a:pt x="0" y="238"/>
                  </a:lnTo>
                  <a:lnTo>
                    <a:pt x="0" y="238"/>
                  </a:lnTo>
                  <a:lnTo>
                    <a:pt x="119" y="23983"/>
                  </a:lnTo>
                  <a:lnTo>
                    <a:pt x="42147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Полилиния: фигура 33"/>
            <p:cNvSpPr/>
            <p:nvPr/>
          </p:nvSpPr>
          <p:spPr bwMode="auto">
            <a:xfrm>
              <a:off x="3183138" y="7203111"/>
              <a:ext cx="42147" cy="23982"/>
            </a:xfrm>
            <a:custGeom>
              <a:avLst/>
              <a:gdLst>
                <a:gd name="connsiteX0" fmla="*/ 42147 w 42147"/>
                <a:gd name="connsiteY0" fmla="*/ 23745 h 23982"/>
                <a:gd name="connsiteX1" fmla="*/ 42028 w 42147"/>
                <a:gd name="connsiteY1" fmla="*/ 0 h 23982"/>
                <a:gd name="connsiteX2" fmla="*/ 118 w 42147"/>
                <a:gd name="connsiteY2" fmla="*/ 119 h 23982"/>
                <a:gd name="connsiteX3" fmla="*/ 0 w 42147"/>
                <a:gd name="connsiteY3" fmla="*/ 119 h 23982"/>
                <a:gd name="connsiteX4" fmla="*/ 0 w 42147"/>
                <a:gd name="connsiteY4" fmla="*/ 119 h 23982"/>
                <a:gd name="connsiteX5" fmla="*/ 0 w 42147"/>
                <a:gd name="connsiteY5" fmla="*/ 23983 h 23982"/>
                <a:gd name="connsiteX6" fmla="*/ 0 w 42147"/>
                <a:gd name="connsiteY6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47" h="23982" fill="norm" stroke="1" extrusionOk="0">
                  <a:moveTo>
                    <a:pt x="42147" y="23745"/>
                  </a:moveTo>
                  <a:lnTo>
                    <a:pt x="42028" y="0"/>
                  </a:lnTo>
                  <a:lnTo>
                    <a:pt x="118" y="11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23983"/>
                  </a:lnTo>
                  <a:lnTo>
                    <a:pt x="0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Полилиния: фигура 40"/>
            <p:cNvSpPr/>
            <p:nvPr/>
          </p:nvSpPr>
          <p:spPr bwMode="auto">
            <a:xfrm>
              <a:off x="3126981" y="7203230"/>
              <a:ext cx="42147" cy="24101"/>
            </a:xfrm>
            <a:custGeom>
              <a:avLst/>
              <a:gdLst>
                <a:gd name="connsiteX0" fmla="*/ 42147 w 42147"/>
                <a:gd name="connsiteY0" fmla="*/ 23982 h 24101"/>
                <a:gd name="connsiteX1" fmla="*/ 42147 w 42147"/>
                <a:gd name="connsiteY1" fmla="*/ 23982 h 24101"/>
                <a:gd name="connsiteX2" fmla="*/ 42147 w 42147"/>
                <a:gd name="connsiteY2" fmla="*/ 23982 h 24101"/>
                <a:gd name="connsiteX3" fmla="*/ 42029 w 42147"/>
                <a:gd name="connsiteY3" fmla="*/ 0 h 24101"/>
                <a:gd name="connsiteX4" fmla="*/ 237 w 42147"/>
                <a:gd name="connsiteY4" fmla="*/ 119 h 24101"/>
                <a:gd name="connsiteX5" fmla="*/ 0 w 42147"/>
                <a:gd name="connsiteY5" fmla="*/ 119 h 24101"/>
                <a:gd name="connsiteX6" fmla="*/ 119 w 42147"/>
                <a:gd name="connsiteY6" fmla="*/ 23982 h 24101"/>
                <a:gd name="connsiteX7" fmla="*/ 119 w 42147"/>
                <a:gd name="connsiteY7" fmla="*/ 24101 h 24101"/>
                <a:gd name="connsiteX8" fmla="*/ 119 w 42147"/>
                <a:gd name="connsiteY8" fmla="*/ 24101 h 24101"/>
                <a:gd name="connsiteX9" fmla="*/ 237 w 42147"/>
                <a:gd name="connsiteY9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47" h="24101" fill="norm" stroke="1" extrusionOk="0">
                  <a:moveTo>
                    <a:pt x="42147" y="23982"/>
                  </a:moveTo>
                  <a:lnTo>
                    <a:pt x="42147" y="23982"/>
                  </a:lnTo>
                  <a:lnTo>
                    <a:pt x="42147" y="23982"/>
                  </a:lnTo>
                  <a:lnTo>
                    <a:pt x="42029" y="0"/>
                  </a:lnTo>
                  <a:lnTo>
                    <a:pt x="237" y="119"/>
                  </a:lnTo>
                  <a:lnTo>
                    <a:pt x="0" y="119"/>
                  </a:lnTo>
                  <a:lnTo>
                    <a:pt x="119" y="23982"/>
                  </a:lnTo>
                  <a:lnTo>
                    <a:pt x="119" y="24101"/>
                  </a:lnTo>
                  <a:lnTo>
                    <a:pt x="119" y="24101"/>
                  </a:lnTo>
                  <a:lnTo>
                    <a:pt x="237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Полилиния: фигура 41"/>
            <p:cNvSpPr/>
            <p:nvPr/>
          </p:nvSpPr>
          <p:spPr bwMode="auto">
            <a:xfrm>
              <a:off x="3070824" y="7203467"/>
              <a:ext cx="42266" cy="23982"/>
            </a:xfrm>
            <a:custGeom>
              <a:avLst/>
              <a:gdLst>
                <a:gd name="connsiteX0" fmla="*/ 238 w 42266"/>
                <a:gd name="connsiteY0" fmla="*/ 23983 h 23982"/>
                <a:gd name="connsiteX1" fmla="*/ 42267 w 42266"/>
                <a:gd name="connsiteY1" fmla="*/ 23864 h 23982"/>
                <a:gd name="connsiteX2" fmla="*/ 42148 w 42266"/>
                <a:gd name="connsiteY2" fmla="*/ 0 h 23982"/>
                <a:gd name="connsiteX3" fmla="*/ 0 w 42266"/>
                <a:gd name="connsiteY3" fmla="*/ 119 h 23982"/>
                <a:gd name="connsiteX4" fmla="*/ 238 w 42266"/>
                <a:gd name="connsiteY4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3982" fill="norm" stroke="1" extrusionOk="0">
                  <a:moveTo>
                    <a:pt x="238" y="23983"/>
                  </a:moveTo>
                  <a:lnTo>
                    <a:pt x="42267" y="23864"/>
                  </a:lnTo>
                  <a:lnTo>
                    <a:pt x="42148" y="0"/>
                  </a:lnTo>
                  <a:lnTo>
                    <a:pt x="0" y="119"/>
                  </a:lnTo>
                  <a:lnTo>
                    <a:pt x="238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Полилиния: фигура 42"/>
            <p:cNvSpPr/>
            <p:nvPr/>
          </p:nvSpPr>
          <p:spPr bwMode="auto">
            <a:xfrm>
              <a:off x="3126744" y="7170343"/>
              <a:ext cx="42266" cy="24101"/>
            </a:xfrm>
            <a:custGeom>
              <a:avLst/>
              <a:gdLst>
                <a:gd name="connsiteX0" fmla="*/ 42147 w 42266"/>
                <a:gd name="connsiteY0" fmla="*/ 23983 h 24101"/>
                <a:gd name="connsiteX1" fmla="*/ 42266 w 42266"/>
                <a:gd name="connsiteY1" fmla="*/ 23983 h 24101"/>
                <a:gd name="connsiteX2" fmla="*/ 42147 w 42266"/>
                <a:gd name="connsiteY2" fmla="*/ 0 h 24101"/>
                <a:gd name="connsiteX3" fmla="*/ 42147 w 42266"/>
                <a:gd name="connsiteY3" fmla="*/ 0 h 24101"/>
                <a:gd name="connsiteX4" fmla="*/ 41910 w 42266"/>
                <a:gd name="connsiteY4" fmla="*/ 0 h 24101"/>
                <a:gd name="connsiteX5" fmla="*/ 0 w 42266"/>
                <a:gd name="connsiteY5" fmla="*/ 238 h 24101"/>
                <a:gd name="connsiteX6" fmla="*/ 118 w 42266"/>
                <a:gd name="connsiteY6" fmla="*/ 24101 h 24101"/>
                <a:gd name="connsiteX7" fmla="*/ 42147 w 42266"/>
                <a:gd name="connsiteY7" fmla="*/ 23983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66" h="24101" fill="norm" stroke="1" extrusionOk="0">
                  <a:moveTo>
                    <a:pt x="42147" y="23983"/>
                  </a:moveTo>
                  <a:lnTo>
                    <a:pt x="42266" y="23983"/>
                  </a:lnTo>
                  <a:lnTo>
                    <a:pt x="42147" y="0"/>
                  </a:lnTo>
                  <a:lnTo>
                    <a:pt x="42147" y="0"/>
                  </a:lnTo>
                  <a:lnTo>
                    <a:pt x="41910" y="0"/>
                  </a:lnTo>
                  <a:lnTo>
                    <a:pt x="0" y="238"/>
                  </a:lnTo>
                  <a:lnTo>
                    <a:pt x="118" y="24101"/>
                  </a:lnTo>
                  <a:lnTo>
                    <a:pt x="42147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Полилиния: фигура 47"/>
            <p:cNvSpPr/>
            <p:nvPr/>
          </p:nvSpPr>
          <p:spPr bwMode="auto">
            <a:xfrm>
              <a:off x="3237752" y="7005671"/>
              <a:ext cx="42266" cy="23982"/>
            </a:xfrm>
            <a:custGeom>
              <a:avLst/>
              <a:gdLst>
                <a:gd name="connsiteX0" fmla="*/ 0 w 42266"/>
                <a:gd name="connsiteY0" fmla="*/ 237 h 23982"/>
                <a:gd name="connsiteX1" fmla="*/ 237 w 42266"/>
                <a:gd name="connsiteY1" fmla="*/ 23626 h 23982"/>
                <a:gd name="connsiteX2" fmla="*/ 237 w 42266"/>
                <a:gd name="connsiteY2" fmla="*/ 23982 h 23982"/>
                <a:gd name="connsiteX3" fmla="*/ 475 w 42266"/>
                <a:gd name="connsiteY3" fmla="*/ 23982 h 23982"/>
                <a:gd name="connsiteX4" fmla="*/ 42266 w 42266"/>
                <a:gd name="connsiteY4" fmla="*/ 23864 h 23982"/>
                <a:gd name="connsiteX5" fmla="*/ 42028 w 42266"/>
                <a:gd name="connsiteY5" fmla="*/ 0 h 23982"/>
                <a:gd name="connsiteX6" fmla="*/ 0 w 42266"/>
                <a:gd name="connsiteY6" fmla="*/ 237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23982" fill="norm" stroke="1" extrusionOk="0">
                  <a:moveTo>
                    <a:pt x="0" y="237"/>
                  </a:moveTo>
                  <a:lnTo>
                    <a:pt x="237" y="23626"/>
                  </a:lnTo>
                  <a:lnTo>
                    <a:pt x="237" y="23982"/>
                  </a:lnTo>
                  <a:lnTo>
                    <a:pt x="475" y="23982"/>
                  </a:lnTo>
                  <a:lnTo>
                    <a:pt x="42266" y="23864"/>
                  </a:lnTo>
                  <a:lnTo>
                    <a:pt x="42028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Полилиния: фигура 48"/>
            <p:cNvSpPr/>
            <p:nvPr/>
          </p:nvSpPr>
          <p:spPr bwMode="auto">
            <a:xfrm>
              <a:off x="3181595" y="7005909"/>
              <a:ext cx="42384" cy="24101"/>
            </a:xfrm>
            <a:custGeom>
              <a:avLst/>
              <a:gdLst>
                <a:gd name="connsiteX0" fmla="*/ 237 w 42384"/>
                <a:gd name="connsiteY0" fmla="*/ 24101 h 24101"/>
                <a:gd name="connsiteX1" fmla="*/ 42385 w 42384"/>
                <a:gd name="connsiteY1" fmla="*/ 23864 h 24101"/>
                <a:gd name="connsiteX2" fmla="*/ 42147 w 42384"/>
                <a:gd name="connsiteY2" fmla="*/ 0 h 24101"/>
                <a:gd name="connsiteX3" fmla="*/ 0 w 42384"/>
                <a:gd name="connsiteY3" fmla="*/ 119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4" h="24101" fill="norm" stroke="1" extrusionOk="0">
                  <a:moveTo>
                    <a:pt x="237" y="24101"/>
                  </a:moveTo>
                  <a:lnTo>
                    <a:pt x="42385" y="23864"/>
                  </a:lnTo>
                  <a:lnTo>
                    <a:pt x="42147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Полилиния: фигура 49"/>
            <p:cNvSpPr/>
            <p:nvPr/>
          </p:nvSpPr>
          <p:spPr bwMode="auto">
            <a:xfrm>
              <a:off x="3125437" y="7006027"/>
              <a:ext cx="42384" cy="24101"/>
            </a:xfrm>
            <a:custGeom>
              <a:avLst/>
              <a:gdLst>
                <a:gd name="connsiteX0" fmla="*/ 0 w 42384"/>
                <a:gd name="connsiteY0" fmla="*/ 237 h 24101"/>
                <a:gd name="connsiteX1" fmla="*/ 0 w 42384"/>
                <a:gd name="connsiteY1" fmla="*/ 237 h 24101"/>
                <a:gd name="connsiteX2" fmla="*/ 238 w 42384"/>
                <a:gd name="connsiteY2" fmla="*/ 24101 h 24101"/>
                <a:gd name="connsiteX3" fmla="*/ 238 w 42384"/>
                <a:gd name="connsiteY3" fmla="*/ 24101 h 24101"/>
                <a:gd name="connsiteX4" fmla="*/ 238 w 42384"/>
                <a:gd name="connsiteY4" fmla="*/ 24101 h 24101"/>
                <a:gd name="connsiteX5" fmla="*/ 42385 w 42384"/>
                <a:gd name="connsiteY5" fmla="*/ 23982 h 24101"/>
                <a:gd name="connsiteX6" fmla="*/ 42148 w 42384"/>
                <a:gd name="connsiteY6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84" h="24101" fill="norm" stroke="1" extrusionOk="0">
                  <a:moveTo>
                    <a:pt x="0" y="237"/>
                  </a:moveTo>
                  <a:lnTo>
                    <a:pt x="0" y="237"/>
                  </a:lnTo>
                  <a:lnTo>
                    <a:pt x="238" y="24101"/>
                  </a:lnTo>
                  <a:lnTo>
                    <a:pt x="238" y="24101"/>
                  </a:lnTo>
                  <a:lnTo>
                    <a:pt x="238" y="24101"/>
                  </a:lnTo>
                  <a:lnTo>
                    <a:pt x="42385" y="23982"/>
                  </a:lnTo>
                  <a:lnTo>
                    <a:pt x="42148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Полилиния: фигура 50"/>
            <p:cNvSpPr/>
            <p:nvPr/>
          </p:nvSpPr>
          <p:spPr bwMode="auto">
            <a:xfrm>
              <a:off x="3181357" y="6973022"/>
              <a:ext cx="42266" cy="24101"/>
            </a:xfrm>
            <a:custGeom>
              <a:avLst/>
              <a:gdLst>
                <a:gd name="connsiteX0" fmla="*/ 237 w 42266"/>
                <a:gd name="connsiteY0" fmla="*/ 24101 h 24101"/>
                <a:gd name="connsiteX1" fmla="*/ 237 w 42266"/>
                <a:gd name="connsiteY1" fmla="*/ 24101 h 24101"/>
                <a:gd name="connsiteX2" fmla="*/ 356 w 42266"/>
                <a:gd name="connsiteY2" fmla="*/ 24101 h 24101"/>
                <a:gd name="connsiteX3" fmla="*/ 42266 w 42266"/>
                <a:gd name="connsiteY3" fmla="*/ 23864 h 24101"/>
                <a:gd name="connsiteX4" fmla="*/ 42147 w 42266"/>
                <a:gd name="connsiteY4" fmla="*/ 0 h 24101"/>
                <a:gd name="connsiteX5" fmla="*/ 0 w 42266"/>
                <a:gd name="connsiteY5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66" h="24101" fill="norm" stroke="1" extrusionOk="0">
                  <a:moveTo>
                    <a:pt x="237" y="24101"/>
                  </a:moveTo>
                  <a:lnTo>
                    <a:pt x="237" y="24101"/>
                  </a:lnTo>
                  <a:lnTo>
                    <a:pt x="356" y="24101"/>
                  </a:lnTo>
                  <a:lnTo>
                    <a:pt x="42266" y="23864"/>
                  </a:lnTo>
                  <a:lnTo>
                    <a:pt x="42147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Полилиния: фигура 51"/>
            <p:cNvSpPr/>
            <p:nvPr/>
          </p:nvSpPr>
          <p:spPr bwMode="auto">
            <a:xfrm>
              <a:off x="3069518" y="7006384"/>
              <a:ext cx="42147" cy="23982"/>
            </a:xfrm>
            <a:custGeom>
              <a:avLst/>
              <a:gdLst>
                <a:gd name="connsiteX0" fmla="*/ 0 w 42147"/>
                <a:gd name="connsiteY0" fmla="*/ 119 h 23982"/>
                <a:gd name="connsiteX1" fmla="*/ 0 w 42147"/>
                <a:gd name="connsiteY1" fmla="*/ 119 h 23982"/>
                <a:gd name="connsiteX2" fmla="*/ 119 w 42147"/>
                <a:gd name="connsiteY2" fmla="*/ 23982 h 23982"/>
                <a:gd name="connsiteX3" fmla="*/ 42147 w 42147"/>
                <a:gd name="connsiteY3" fmla="*/ 23864 h 23982"/>
                <a:gd name="connsiteX4" fmla="*/ 41910 w 42147"/>
                <a:gd name="connsiteY4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3982" fill="norm" stroke="1" extrusionOk="0">
                  <a:moveTo>
                    <a:pt x="0" y="119"/>
                  </a:moveTo>
                  <a:lnTo>
                    <a:pt x="0" y="119"/>
                  </a:lnTo>
                  <a:lnTo>
                    <a:pt x="119" y="23982"/>
                  </a:lnTo>
                  <a:lnTo>
                    <a:pt x="42147" y="23864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Полилиния: фигура 52"/>
            <p:cNvSpPr/>
            <p:nvPr/>
          </p:nvSpPr>
          <p:spPr bwMode="auto">
            <a:xfrm>
              <a:off x="3013361" y="7006502"/>
              <a:ext cx="42147" cy="24101"/>
            </a:xfrm>
            <a:custGeom>
              <a:avLst/>
              <a:gdLst>
                <a:gd name="connsiteX0" fmla="*/ 0 w 42147"/>
                <a:gd name="connsiteY0" fmla="*/ 238 h 24101"/>
                <a:gd name="connsiteX1" fmla="*/ 119 w 42147"/>
                <a:gd name="connsiteY1" fmla="*/ 24101 h 24101"/>
                <a:gd name="connsiteX2" fmla="*/ 42147 w 42147"/>
                <a:gd name="connsiteY2" fmla="*/ 23983 h 24101"/>
                <a:gd name="connsiteX3" fmla="*/ 41910 w 42147"/>
                <a:gd name="connsiteY3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4101" fill="norm" stroke="1" extrusionOk="0">
                  <a:moveTo>
                    <a:pt x="0" y="238"/>
                  </a:moveTo>
                  <a:lnTo>
                    <a:pt x="119" y="24101"/>
                  </a:lnTo>
                  <a:lnTo>
                    <a:pt x="42147" y="23983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Полилиния: фигура 53"/>
            <p:cNvSpPr/>
            <p:nvPr/>
          </p:nvSpPr>
          <p:spPr bwMode="auto">
            <a:xfrm>
              <a:off x="2957204" y="7006740"/>
              <a:ext cx="42266" cy="24101"/>
            </a:xfrm>
            <a:custGeom>
              <a:avLst/>
              <a:gdLst>
                <a:gd name="connsiteX0" fmla="*/ 0 w 42266"/>
                <a:gd name="connsiteY0" fmla="*/ 119 h 24101"/>
                <a:gd name="connsiteX1" fmla="*/ 119 w 42266"/>
                <a:gd name="connsiteY1" fmla="*/ 23982 h 24101"/>
                <a:gd name="connsiteX2" fmla="*/ 119 w 42266"/>
                <a:gd name="connsiteY2" fmla="*/ 24101 h 24101"/>
                <a:gd name="connsiteX3" fmla="*/ 119 w 42266"/>
                <a:gd name="connsiteY3" fmla="*/ 24101 h 24101"/>
                <a:gd name="connsiteX4" fmla="*/ 356 w 42266"/>
                <a:gd name="connsiteY4" fmla="*/ 24101 h 24101"/>
                <a:gd name="connsiteX5" fmla="*/ 42266 w 42266"/>
                <a:gd name="connsiteY5" fmla="*/ 23982 h 24101"/>
                <a:gd name="connsiteX6" fmla="*/ 42266 w 42266"/>
                <a:gd name="connsiteY6" fmla="*/ 23982 h 24101"/>
                <a:gd name="connsiteX7" fmla="*/ 42147 w 42266"/>
                <a:gd name="connsiteY7" fmla="*/ 0 h 24101"/>
                <a:gd name="connsiteX8" fmla="*/ 41910 w 42266"/>
                <a:gd name="connsiteY8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266" h="24101" fill="norm" stroke="1" extrusionOk="0">
                  <a:moveTo>
                    <a:pt x="0" y="119"/>
                  </a:moveTo>
                  <a:lnTo>
                    <a:pt x="119" y="23982"/>
                  </a:lnTo>
                  <a:lnTo>
                    <a:pt x="119" y="24101"/>
                  </a:lnTo>
                  <a:lnTo>
                    <a:pt x="119" y="24101"/>
                  </a:lnTo>
                  <a:lnTo>
                    <a:pt x="356" y="24101"/>
                  </a:lnTo>
                  <a:lnTo>
                    <a:pt x="42266" y="23982"/>
                  </a:lnTo>
                  <a:lnTo>
                    <a:pt x="42266" y="23982"/>
                  </a:lnTo>
                  <a:lnTo>
                    <a:pt x="42147" y="0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Полилиния: фигура 54"/>
            <p:cNvSpPr/>
            <p:nvPr/>
          </p:nvSpPr>
          <p:spPr bwMode="auto">
            <a:xfrm rot="-11359">
              <a:off x="3237651" y="6972911"/>
              <a:ext cx="42147" cy="23863"/>
            </a:xfrm>
            <a:custGeom>
              <a:avLst/>
              <a:gdLst>
                <a:gd name="connsiteX0" fmla="*/ 0 w 42147"/>
                <a:gd name="connsiteY0" fmla="*/ 0 h 23863"/>
                <a:gd name="connsiteX1" fmla="*/ 42148 w 42147"/>
                <a:gd name="connsiteY1" fmla="*/ 0 h 23863"/>
                <a:gd name="connsiteX2" fmla="*/ 42148 w 42147"/>
                <a:gd name="connsiteY2" fmla="*/ 23864 h 23863"/>
                <a:gd name="connsiteX3" fmla="*/ 0 w 42147"/>
                <a:gd name="connsiteY3" fmla="*/ 23864 h 2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3863" fill="norm" stroke="1" extrusionOk="0">
                  <a:moveTo>
                    <a:pt x="0" y="0"/>
                  </a:moveTo>
                  <a:lnTo>
                    <a:pt x="42148" y="0"/>
                  </a:lnTo>
                  <a:lnTo>
                    <a:pt x="42148" y="23864"/>
                  </a:lnTo>
                  <a:lnTo>
                    <a:pt x="0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Полилиния: фигура 55"/>
            <p:cNvSpPr/>
            <p:nvPr/>
          </p:nvSpPr>
          <p:spPr bwMode="auto">
            <a:xfrm>
              <a:off x="2956848" y="6973853"/>
              <a:ext cx="42384" cy="24101"/>
            </a:xfrm>
            <a:custGeom>
              <a:avLst/>
              <a:gdLst>
                <a:gd name="connsiteX0" fmla="*/ 0 w 42384"/>
                <a:gd name="connsiteY0" fmla="*/ 119 h 24101"/>
                <a:gd name="connsiteX1" fmla="*/ 238 w 42384"/>
                <a:gd name="connsiteY1" fmla="*/ 24101 h 24101"/>
                <a:gd name="connsiteX2" fmla="*/ 238 w 42384"/>
                <a:gd name="connsiteY2" fmla="*/ 24101 h 24101"/>
                <a:gd name="connsiteX3" fmla="*/ 42147 w 42384"/>
                <a:gd name="connsiteY3" fmla="*/ 23983 h 24101"/>
                <a:gd name="connsiteX4" fmla="*/ 42385 w 42384"/>
                <a:gd name="connsiteY4" fmla="*/ 23983 h 24101"/>
                <a:gd name="connsiteX5" fmla="*/ 42147 w 42384"/>
                <a:gd name="connsiteY5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84" h="24101" fill="norm" stroke="1" extrusionOk="0">
                  <a:moveTo>
                    <a:pt x="0" y="119"/>
                  </a:moveTo>
                  <a:lnTo>
                    <a:pt x="238" y="24101"/>
                  </a:lnTo>
                  <a:lnTo>
                    <a:pt x="238" y="24101"/>
                  </a:lnTo>
                  <a:lnTo>
                    <a:pt x="42147" y="23983"/>
                  </a:lnTo>
                  <a:lnTo>
                    <a:pt x="42385" y="23983"/>
                  </a:lnTo>
                  <a:lnTo>
                    <a:pt x="42147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Полилиния: фигура 56"/>
            <p:cNvSpPr/>
            <p:nvPr/>
          </p:nvSpPr>
          <p:spPr bwMode="auto">
            <a:xfrm>
              <a:off x="3125319" y="6973140"/>
              <a:ext cx="42266" cy="24219"/>
            </a:xfrm>
            <a:custGeom>
              <a:avLst/>
              <a:gdLst>
                <a:gd name="connsiteX0" fmla="*/ 237 w 42266"/>
                <a:gd name="connsiteY0" fmla="*/ 24220 h 24219"/>
                <a:gd name="connsiteX1" fmla="*/ 42266 w 42266"/>
                <a:gd name="connsiteY1" fmla="*/ 23983 h 24219"/>
                <a:gd name="connsiteX2" fmla="*/ 42028 w 42266"/>
                <a:gd name="connsiteY2" fmla="*/ 0 h 24219"/>
                <a:gd name="connsiteX3" fmla="*/ 0 w 42266"/>
                <a:gd name="connsiteY3" fmla="*/ 238 h 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4219" fill="norm" stroke="1" extrusionOk="0">
                  <a:moveTo>
                    <a:pt x="237" y="24220"/>
                  </a:moveTo>
                  <a:lnTo>
                    <a:pt x="42266" y="23983"/>
                  </a:lnTo>
                  <a:lnTo>
                    <a:pt x="42028" y="0"/>
                  </a:lnTo>
                  <a:lnTo>
                    <a:pt x="0" y="238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Полилиния: фигура 57"/>
            <p:cNvSpPr/>
            <p:nvPr/>
          </p:nvSpPr>
          <p:spPr bwMode="auto">
            <a:xfrm>
              <a:off x="3069161" y="6973497"/>
              <a:ext cx="42266" cy="23982"/>
            </a:xfrm>
            <a:custGeom>
              <a:avLst/>
              <a:gdLst>
                <a:gd name="connsiteX0" fmla="*/ 237 w 42266"/>
                <a:gd name="connsiteY0" fmla="*/ 23983 h 23982"/>
                <a:gd name="connsiteX1" fmla="*/ 42266 w 42266"/>
                <a:gd name="connsiteY1" fmla="*/ 23864 h 23982"/>
                <a:gd name="connsiteX2" fmla="*/ 42029 w 42266"/>
                <a:gd name="connsiteY2" fmla="*/ 0 h 23982"/>
                <a:gd name="connsiteX3" fmla="*/ 0 w 42266"/>
                <a:gd name="connsiteY3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3982" fill="norm" stroke="1" extrusionOk="0">
                  <a:moveTo>
                    <a:pt x="237" y="23983"/>
                  </a:moveTo>
                  <a:lnTo>
                    <a:pt x="42266" y="23864"/>
                  </a:lnTo>
                  <a:lnTo>
                    <a:pt x="42029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Полилиния: фигура 58"/>
            <p:cNvSpPr/>
            <p:nvPr/>
          </p:nvSpPr>
          <p:spPr bwMode="auto">
            <a:xfrm>
              <a:off x="3013005" y="6973734"/>
              <a:ext cx="42384" cy="23982"/>
            </a:xfrm>
            <a:custGeom>
              <a:avLst/>
              <a:gdLst>
                <a:gd name="connsiteX0" fmla="*/ 0 w 42384"/>
                <a:gd name="connsiteY0" fmla="*/ 119 h 23982"/>
                <a:gd name="connsiteX1" fmla="*/ 237 w 42384"/>
                <a:gd name="connsiteY1" fmla="*/ 23982 h 23982"/>
                <a:gd name="connsiteX2" fmla="*/ 42385 w 42384"/>
                <a:gd name="connsiteY2" fmla="*/ 23864 h 23982"/>
                <a:gd name="connsiteX3" fmla="*/ 42147 w 42384"/>
                <a:gd name="connsiteY3" fmla="*/ 0 h 23982"/>
                <a:gd name="connsiteX4" fmla="*/ 0 w 42384"/>
                <a:gd name="connsiteY4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4" h="23982" fill="norm" stroke="1" extrusionOk="0">
                  <a:moveTo>
                    <a:pt x="0" y="119"/>
                  </a:moveTo>
                  <a:lnTo>
                    <a:pt x="237" y="23982"/>
                  </a:lnTo>
                  <a:lnTo>
                    <a:pt x="42385" y="23864"/>
                  </a:lnTo>
                  <a:lnTo>
                    <a:pt x="42147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Полилиния: фигура 59"/>
            <p:cNvSpPr/>
            <p:nvPr/>
          </p:nvSpPr>
          <p:spPr bwMode="auto">
            <a:xfrm>
              <a:off x="3012768" y="6940847"/>
              <a:ext cx="42266" cy="23982"/>
            </a:xfrm>
            <a:custGeom>
              <a:avLst/>
              <a:gdLst>
                <a:gd name="connsiteX0" fmla="*/ 0 w 42266"/>
                <a:gd name="connsiteY0" fmla="*/ 237 h 23982"/>
                <a:gd name="connsiteX1" fmla="*/ 238 w 42266"/>
                <a:gd name="connsiteY1" fmla="*/ 23983 h 23982"/>
                <a:gd name="connsiteX2" fmla="*/ 238 w 42266"/>
                <a:gd name="connsiteY2" fmla="*/ 23983 h 23982"/>
                <a:gd name="connsiteX3" fmla="*/ 356 w 42266"/>
                <a:gd name="connsiteY3" fmla="*/ 23983 h 23982"/>
                <a:gd name="connsiteX4" fmla="*/ 42266 w 42266"/>
                <a:gd name="connsiteY4" fmla="*/ 23864 h 23982"/>
                <a:gd name="connsiteX5" fmla="*/ 42147 w 42266"/>
                <a:gd name="connsiteY5" fmla="*/ 0 h 23982"/>
                <a:gd name="connsiteX6" fmla="*/ 0 w 42266"/>
                <a:gd name="connsiteY6" fmla="*/ 237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23982" fill="norm" stroke="1" extrusionOk="0">
                  <a:moveTo>
                    <a:pt x="0" y="237"/>
                  </a:moveTo>
                  <a:lnTo>
                    <a:pt x="238" y="23983"/>
                  </a:lnTo>
                  <a:lnTo>
                    <a:pt x="238" y="23983"/>
                  </a:lnTo>
                  <a:lnTo>
                    <a:pt x="356" y="23983"/>
                  </a:lnTo>
                  <a:lnTo>
                    <a:pt x="42266" y="23864"/>
                  </a:lnTo>
                  <a:lnTo>
                    <a:pt x="42147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Полилиния: фигура 60"/>
            <p:cNvSpPr/>
            <p:nvPr/>
          </p:nvSpPr>
          <p:spPr bwMode="auto">
            <a:xfrm>
              <a:off x="3237277" y="6939897"/>
              <a:ext cx="42266" cy="24101"/>
            </a:xfrm>
            <a:custGeom>
              <a:avLst/>
              <a:gdLst>
                <a:gd name="connsiteX0" fmla="*/ 0 w 42266"/>
                <a:gd name="connsiteY0" fmla="*/ 238 h 24101"/>
                <a:gd name="connsiteX1" fmla="*/ 118 w 42266"/>
                <a:gd name="connsiteY1" fmla="*/ 24101 h 24101"/>
                <a:gd name="connsiteX2" fmla="*/ 42266 w 42266"/>
                <a:gd name="connsiteY2" fmla="*/ 23864 h 24101"/>
                <a:gd name="connsiteX3" fmla="*/ 42147 w 42266"/>
                <a:gd name="connsiteY3" fmla="*/ 0 h 24101"/>
                <a:gd name="connsiteX4" fmla="*/ 118 w 42266"/>
                <a:gd name="connsiteY4" fmla="*/ 238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4101" fill="norm" stroke="1" extrusionOk="0">
                  <a:moveTo>
                    <a:pt x="0" y="238"/>
                  </a:moveTo>
                  <a:lnTo>
                    <a:pt x="118" y="24101"/>
                  </a:lnTo>
                  <a:lnTo>
                    <a:pt x="42266" y="23864"/>
                  </a:lnTo>
                  <a:lnTo>
                    <a:pt x="42147" y="0"/>
                  </a:lnTo>
                  <a:lnTo>
                    <a:pt x="118" y="238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Полилиния: фигура 61"/>
            <p:cNvSpPr/>
            <p:nvPr/>
          </p:nvSpPr>
          <p:spPr bwMode="auto">
            <a:xfrm>
              <a:off x="2956728" y="6940966"/>
              <a:ext cx="42266" cy="24101"/>
            </a:xfrm>
            <a:custGeom>
              <a:avLst/>
              <a:gdLst>
                <a:gd name="connsiteX0" fmla="*/ 0 w 42266"/>
                <a:gd name="connsiteY0" fmla="*/ 237 h 24101"/>
                <a:gd name="connsiteX1" fmla="*/ 119 w 42266"/>
                <a:gd name="connsiteY1" fmla="*/ 24101 h 24101"/>
                <a:gd name="connsiteX2" fmla="*/ 119 w 42266"/>
                <a:gd name="connsiteY2" fmla="*/ 24101 h 24101"/>
                <a:gd name="connsiteX3" fmla="*/ 119 w 42266"/>
                <a:gd name="connsiteY3" fmla="*/ 24101 h 24101"/>
                <a:gd name="connsiteX4" fmla="*/ 238 w 42266"/>
                <a:gd name="connsiteY4" fmla="*/ 24101 h 24101"/>
                <a:gd name="connsiteX5" fmla="*/ 42266 w 42266"/>
                <a:gd name="connsiteY5" fmla="*/ 23982 h 24101"/>
                <a:gd name="connsiteX6" fmla="*/ 42266 w 42266"/>
                <a:gd name="connsiteY6" fmla="*/ 23982 h 24101"/>
                <a:gd name="connsiteX7" fmla="*/ 42029 w 42266"/>
                <a:gd name="connsiteY7" fmla="*/ 0 h 24101"/>
                <a:gd name="connsiteX8" fmla="*/ 0 w 42266"/>
                <a:gd name="connsiteY8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266" h="24101" fill="norm" stroke="1" extrusionOk="0">
                  <a:moveTo>
                    <a:pt x="0" y="237"/>
                  </a:moveTo>
                  <a:lnTo>
                    <a:pt x="119" y="24101"/>
                  </a:lnTo>
                  <a:lnTo>
                    <a:pt x="119" y="24101"/>
                  </a:lnTo>
                  <a:lnTo>
                    <a:pt x="119" y="24101"/>
                  </a:lnTo>
                  <a:lnTo>
                    <a:pt x="238" y="24101"/>
                  </a:lnTo>
                  <a:lnTo>
                    <a:pt x="42266" y="23982"/>
                  </a:lnTo>
                  <a:lnTo>
                    <a:pt x="42266" y="23982"/>
                  </a:lnTo>
                  <a:lnTo>
                    <a:pt x="42029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3" name="Полилиния: фигура 62"/>
            <p:cNvSpPr/>
            <p:nvPr/>
          </p:nvSpPr>
          <p:spPr bwMode="auto">
            <a:xfrm>
              <a:off x="3181239" y="6940254"/>
              <a:ext cx="42147" cy="23982"/>
            </a:xfrm>
            <a:custGeom>
              <a:avLst/>
              <a:gdLst>
                <a:gd name="connsiteX0" fmla="*/ 119 w 42147"/>
                <a:gd name="connsiteY0" fmla="*/ 23983 h 23982"/>
                <a:gd name="connsiteX1" fmla="*/ 42147 w 42147"/>
                <a:gd name="connsiteY1" fmla="*/ 23745 h 23982"/>
                <a:gd name="connsiteX2" fmla="*/ 42029 w 42147"/>
                <a:gd name="connsiteY2" fmla="*/ 0 h 23982"/>
                <a:gd name="connsiteX3" fmla="*/ 0 w 42147"/>
                <a:gd name="connsiteY3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3982" fill="norm" stroke="1" extrusionOk="0">
                  <a:moveTo>
                    <a:pt x="119" y="23983"/>
                  </a:moveTo>
                  <a:lnTo>
                    <a:pt x="42147" y="23745"/>
                  </a:lnTo>
                  <a:lnTo>
                    <a:pt x="42029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Полилиния: фигура 63"/>
            <p:cNvSpPr/>
            <p:nvPr/>
          </p:nvSpPr>
          <p:spPr bwMode="auto">
            <a:xfrm>
              <a:off x="3237039" y="6907011"/>
              <a:ext cx="42266" cy="24219"/>
            </a:xfrm>
            <a:custGeom>
              <a:avLst/>
              <a:gdLst>
                <a:gd name="connsiteX0" fmla="*/ 0 w 42266"/>
                <a:gd name="connsiteY0" fmla="*/ 237 h 24219"/>
                <a:gd name="connsiteX1" fmla="*/ 238 w 42266"/>
                <a:gd name="connsiteY1" fmla="*/ 24101 h 24219"/>
                <a:gd name="connsiteX2" fmla="*/ 238 w 42266"/>
                <a:gd name="connsiteY2" fmla="*/ 24220 h 24219"/>
                <a:gd name="connsiteX3" fmla="*/ 41910 w 42266"/>
                <a:gd name="connsiteY3" fmla="*/ 23982 h 24219"/>
                <a:gd name="connsiteX4" fmla="*/ 42267 w 42266"/>
                <a:gd name="connsiteY4" fmla="*/ 23982 h 24219"/>
                <a:gd name="connsiteX5" fmla="*/ 42029 w 42266"/>
                <a:gd name="connsiteY5" fmla="*/ 0 h 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66" h="24219" fill="norm" stroke="1" extrusionOk="0">
                  <a:moveTo>
                    <a:pt x="0" y="237"/>
                  </a:moveTo>
                  <a:lnTo>
                    <a:pt x="238" y="24101"/>
                  </a:lnTo>
                  <a:lnTo>
                    <a:pt x="238" y="24220"/>
                  </a:lnTo>
                  <a:lnTo>
                    <a:pt x="41910" y="23982"/>
                  </a:lnTo>
                  <a:lnTo>
                    <a:pt x="42267" y="23982"/>
                  </a:lnTo>
                  <a:lnTo>
                    <a:pt x="42029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Полилиния: фигура 64"/>
            <p:cNvSpPr/>
            <p:nvPr/>
          </p:nvSpPr>
          <p:spPr bwMode="auto">
            <a:xfrm rot="-17933">
              <a:off x="3125243" y="6940511"/>
              <a:ext cx="42029" cy="23864"/>
            </a:xfrm>
            <a:custGeom>
              <a:avLst/>
              <a:gdLst>
                <a:gd name="connsiteX0" fmla="*/ 0 w 42029"/>
                <a:gd name="connsiteY0" fmla="*/ 0 h 23864"/>
                <a:gd name="connsiteX1" fmla="*/ 42029 w 42029"/>
                <a:gd name="connsiteY1" fmla="*/ 0 h 23864"/>
                <a:gd name="connsiteX2" fmla="*/ 42029 w 42029"/>
                <a:gd name="connsiteY2" fmla="*/ 23864 h 23864"/>
                <a:gd name="connsiteX3" fmla="*/ 0 w 42029"/>
                <a:gd name="connsiteY3" fmla="*/ 23864 h 2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9" h="23864" fill="norm" stroke="1" extrusionOk="0">
                  <a:moveTo>
                    <a:pt x="0" y="0"/>
                  </a:moveTo>
                  <a:lnTo>
                    <a:pt x="42029" y="0"/>
                  </a:lnTo>
                  <a:lnTo>
                    <a:pt x="42029" y="23864"/>
                  </a:lnTo>
                  <a:lnTo>
                    <a:pt x="0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Полилиния: фигура 65"/>
            <p:cNvSpPr/>
            <p:nvPr/>
          </p:nvSpPr>
          <p:spPr bwMode="auto">
            <a:xfrm>
              <a:off x="3181001" y="6907367"/>
              <a:ext cx="42266" cy="23982"/>
            </a:xfrm>
            <a:custGeom>
              <a:avLst/>
              <a:gdLst>
                <a:gd name="connsiteX0" fmla="*/ 0 w 42266"/>
                <a:gd name="connsiteY0" fmla="*/ 119 h 23982"/>
                <a:gd name="connsiteX1" fmla="*/ 0 w 42266"/>
                <a:gd name="connsiteY1" fmla="*/ 119 h 23982"/>
                <a:gd name="connsiteX2" fmla="*/ 119 w 42266"/>
                <a:gd name="connsiteY2" fmla="*/ 23982 h 23982"/>
                <a:gd name="connsiteX3" fmla="*/ 119 w 42266"/>
                <a:gd name="connsiteY3" fmla="*/ 23982 h 23982"/>
                <a:gd name="connsiteX4" fmla="*/ 42267 w 42266"/>
                <a:gd name="connsiteY4" fmla="*/ 23864 h 23982"/>
                <a:gd name="connsiteX5" fmla="*/ 41910 w 42266"/>
                <a:gd name="connsiteY5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66" h="23982" fill="norm" stroke="1" extrusionOk="0">
                  <a:moveTo>
                    <a:pt x="0" y="119"/>
                  </a:moveTo>
                  <a:lnTo>
                    <a:pt x="0" y="119"/>
                  </a:lnTo>
                  <a:lnTo>
                    <a:pt x="119" y="23982"/>
                  </a:lnTo>
                  <a:lnTo>
                    <a:pt x="119" y="23982"/>
                  </a:lnTo>
                  <a:lnTo>
                    <a:pt x="42267" y="23864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Полилиния: фигура 66"/>
            <p:cNvSpPr/>
            <p:nvPr/>
          </p:nvSpPr>
          <p:spPr bwMode="auto">
            <a:xfrm>
              <a:off x="3068925" y="6940610"/>
              <a:ext cx="42266" cy="24101"/>
            </a:xfrm>
            <a:custGeom>
              <a:avLst/>
              <a:gdLst>
                <a:gd name="connsiteX0" fmla="*/ 0 w 42266"/>
                <a:gd name="connsiteY0" fmla="*/ 119 h 24101"/>
                <a:gd name="connsiteX1" fmla="*/ 237 w 42266"/>
                <a:gd name="connsiteY1" fmla="*/ 24101 h 24101"/>
                <a:gd name="connsiteX2" fmla="*/ 42266 w 42266"/>
                <a:gd name="connsiteY2" fmla="*/ 23864 h 24101"/>
                <a:gd name="connsiteX3" fmla="*/ 42147 w 42266"/>
                <a:gd name="connsiteY3" fmla="*/ 0 h 24101"/>
                <a:gd name="connsiteX4" fmla="*/ 0 w 42266"/>
                <a:gd name="connsiteY4" fmla="*/ 119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4101" fill="norm" stroke="1" extrusionOk="0">
                  <a:moveTo>
                    <a:pt x="0" y="119"/>
                  </a:moveTo>
                  <a:lnTo>
                    <a:pt x="237" y="24101"/>
                  </a:lnTo>
                  <a:lnTo>
                    <a:pt x="42266" y="23864"/>
                  </a:lnTo>
                  <a:lnTo>
                    <a:pt x="42147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" name="Полилиния: фигура 67"/>
            <p:cNvSpPr/>
            <p:nvPr/>
          </p:nvSpPr>
          <p:spPr bwMode="auto">
            <a:xfrm>
              <a:off x="3124844" y="6907604"/>
              <a:ext cx="42266" cy="23982"/>
            </a:xfrm>
            <a:custGeom>
              <a:avLst/>
              <a:gdLst>
                <a:gd name="connsiteX0" fmla="*/ 119 w 42266"/>
                <a:gd name="connsiteY0" fmla="*/ 23983 h 23982"/>
                <a:gd name="connsiteX1" fmla="*/ 42266 w 42266"/>
                <a:gd name="connsiteY1" fmla="*/ 23864 h 23982"/>
                <a:gd name="connsiteX2" fmla="*/ 42266 w 42266"/>
                <a:gd name="connsiteY2" fmla="*/ 23864 h 23982"/>
                <a:gd name="connsiteX3" fmla="*/ 42147 w 42266"/>
                <a:gd name="connsiteY3" fmla="*/ 0 h 23982"/>
                <a:gd name="connsiteX4" fmla="*/ 0 w 42266"/>
                <a:gd name="connsiteY4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3982" fill="norm" stroke="1" extrusionOk="0">
                  <a:moveTo>
                    <a:pt x="119" y="23983"/>
                  </a:moveTo>
                  <a:lnTo>
                    <a:pt x="42266" y="23864"/>
                  </a:lnTo>
                  <a:lnTo>
                    <a:pt x="42266" y="23864"/>
                  </a:lnTo>
                  <a:lnTo>
                    <a:pt x="42147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Полилиния: фигура 68"/>
            <p:cNvSpPr/>
            <p:nvPr/>
          </p:nvSpPr>
          <p:spPr bwMode="auto">
            <a:xfrm>
              <a:off x="3068687" y="6907723"/>
              <a:ext cx="42266" cy="24101"/>
            </a:xfrm>
            <a:custGeom>
              <a:avLst/>
              <a:gdLst>
                <a:gd name="connsiteX0" fmla="*/ 119 w 42266"/>
                <a:gd name="connsiteY0" fmla="*/ 23982 h 24101"/>
                <a:gd name="connsiteX1" fmla="*/ 119 w 42266"/>
                <a:gd name="connsiteY1" fmla="*/ 24101 h 24101"/>
                <a:gd name="connsiteX2" fmla="*/ 119 w 42266"/>
                <a:gd name="connsiteY2" fmla="*/ 24101 h 24101"/>
                <a:gd name="connsiteX3" fmla="*/ 356 w 42266"/>
                <a:gd name="connsiteY3" fmla="*/ 24101 h 24101"/>
                <a:gd name="connsiteX4" fmla="*/ 42266 w 42266"/>
                <a:gd name="connsiteY4" fmla="*/ 23982 h 24101"/>
                <a:gd name="connsiteX5" fmla="*/ 42148 w 42266"/>
                <a:gd name="connsiteY5" fmla="*/ 0 h 24101"/>
                <a:gd name="connsiteX6" fmla="*/ 0 w 42266"/>
                <a:gd name="connsiteY6" fmla="*/ 119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24101" fill="norm" stroke="1" extrusionOk="0">
                  <a:moveTo>
                    <a:pt x="119" y="23982"/>
                  </a:moveTo>
                  <a:lnTo>
                    <a:pt x="119" y="24101"/>
                  </a:lnTo>
                  <a:lnTo>
                    <a:pt x="119" y="24101"/>
                  </a:lnTo>
                  <a:lnTo>
                    <a:pt x="356" y="24101"/>
                  </a:lnTo>
                  <a:lnTo>
                    <a:pt x="42266" y="23982"/>
                  </a:lnTo>
                  <a:lnTo>
                    <a:pt x="42148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Полилиния: фигура 69"/>
            <p:cNvSpPr/>
            <p:nvPr/>
          </p:nvSpPr>
          <p:spPr bwMode="auto">
            <a:xfrm>
              <a:off x="3012649" y="6907960"/>
              <a:ext cx="42147" cy="23982"/>
            </a:xfrm>
            <a:custGeom>
              <a:avLst/>
              <a:gdLst>
                <a:gd name="connsiteX0" fmla="*/ 0 w 42147"/>
                <a:gd name="connsiteY0" fmla="*/ 238 h 23982"/>
                <a:gd name="connsiteX1" fmla="*/ 119 w 42147"/>
                <a:gd name="connsiteY1" fmla="*/ 23983 h 23982"/>
                <a:gd name="connsiteX2" fmla="*/ 119 w 42147"/>
                <a:gd name="connsiteY2" fmla="*/ 23983 h 23982"/>
                <a:gd name="connsiteX3" fmla="*/ 119 w 42147"/>
                <a:gd name="connsiteY3" fmla="*/ 23983 h 23982"/>
                <a:gd name="connsiteX4" fmla="*/ 42148 w 42147"/>
                <a:gd name="connsiteY4" fmla="*/ 23864 h 23982"/>
                <a:gd name="connsiteX5" fmla="*/ 42029 w 42147"/>
                <a:gd name="connsiteY5" fmla="*/ 0 h 23982"/>
                <a:gd name="connsiteX6" fmla="*/ 0 w 42147"/>
                <a:gd name="connsiteY6" fmla="*/ 238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47" h="23982" fill="norm" stroke="1" extrusionOk="0">
                  <a:moveTo>
                    <a:pt x="0" y="238"/>
                  </a:moveTo>
                  <a:lnTo>
                    <a:pt x="119" y="23983"/>
                  </a:lnTo>
                  <a:lnTo>
                    <a:pt x="119" y="23983"/>
                  </a:lnTo>
                  <a:lnTo>
                    <a:pt x="119" y="23983"/>
                  </a:lnTo>
                  <a:lnTo>
                    <a:pt x="42148" y="23864"/>
                  </a:lnTo>
                  <a:lnTo>
                    <a:pt x="42029" y="0"/>
                  </a:lnTo>
                  <a:lnTo>
                    <a:pt x="0" y="238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Полилиния: фигура 70"/>
            <p:cNvSpPr/>
            <p:nvPr/>
          </p:nvSpPr>
          <p:spPr bwMode="auto">
            <a:xfrm>
              <a:off x="2956492" y="6908198"/>
              <a:ext cx="42147" cy="24101"/>
            </a:xfrm>
            <a:custGeom>
              <a:avLst/>
              <a:gdLst>
                <a:gd name="connsiteX0" fmla="*/ 119 w 42147"/>
                <a:gd name="connsiteY0" fmla="*/ 24101 h 24101"/>
                <a:gd name="connsiteX1" fmla="*/ 119 w 42147"/>
                <a:gd name="connsiteY1" fmla="*/ 24101 h 24101"/>
                <a:gd name="connsiteX2" fmla="*/ 119 w 42147"/>
                <a:gd name="connsiteY2" fmla="*/ 24101 h 24101"/>
                <a:gd name="connsiteX3" fmla="*/ 42147 w 42147"/>
                <a:gd name="connsiteY3" fmla="*/ 23864 h 24101"/>
                <a:gd name="connsiteX4" fmla="*/ 42147 w 42147"/>
                <a:gd name="connsiteY4" fmla="*/ 0 h 24101"/>
                <a:gd name="connsiteX5" fmla="*/ 0 w 42147"/>
                <a:gd name="connsiteY5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7" h="24101" fill="norm" stroke="1" extrusionOk="0">
                  <a:moveTo>
                    <a:pt x="119" y="24101"/>
                  </a:moveTo>
                  <a:lnTo>
                    <a:pt x="119" y="24101"/>
                  </a:lnTo>
                  <a:lnTo>
                    <a:pt x="119" y="24101"/>
                  </a:lnTo>
                  <a:lnTo>
                    <a:pt x="42147" y="23864"/>
                  </a:lnTo>
                  <a:lnTo>
                    <a:pt x="42147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Полилиния: фигура 71"/>
            <p:cNvSpPr/>
            <p:nvPr/>
          </p:nvSpPr>
          <p:spPr bwMode="auto">
            <a:xfrm>
              <a:off x="3236802" y="6874242"/>
              <a:ext cx="42266" cy="24101"/>
            </a:xfrm>
            <a:custGeom>
              <a:avLst/>
              <a:gdLst>
                <a:gd name="connsiteX0" fmla="*/ 42266 w 42266"/>
                <a:gd name="connsiteY0" fmla="*/ 23982 h 24101"/>
                <a:gd name="connsiteX1" fmla="*/ 42029 w 42266"/>
                <a:gd name="connsiteY1" fmla="*/ 0 h 24101"/>
                <a:gd name="connsiteX2" fmla="*/ 0 w 42266"/>
                <a:gd name="connsiteY2" fmla="*/ 119 h 24101"/>
                <a:gd name="connsiteX3" fmla="*/ 237 w 42266"/>
                <a:gd name="connsiteY3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4101" fill="norm" stroke="1" extrusionOk="0">
                  <a:moveTo>
                    <a:pt x="42266" y="23982"/>
                  </a:moveTo>
                  <a:lnTo>
                    <a:pt x="42029" y="0"/>
                  </a:lnTo>
                  <a:lnTo>
                    <a:pt x="0" y="119"/>
                  </a:lnTo>
                  <a:lnTo>
                    <a:pt x="237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Полилиния: фигура 72"/>
            <p:cNvSpPr/>
            <p:nvPr/>
          </p:nvSpPr>
          <p:spPr bwMode="auto">
            <a:xfrm>
              <a:off x="3180644" y="6874480"/>
              <a:ext cx="42384" cy="23982"/>
            </a:xfrm>
            <a:custGeom>
              <a:avLst/>
              <a:gdLst>
                <a:gd name="connsiteX0" fmla="*/ 42385 w 42384"/>
                <a:gd name="connsiteY0" fmla="*/ 23864 h 23982"/>
                <a:gd name="connsiteX1" fmla="*/ 42148 w 42384"/>
                <a:gd name="connsiteY1" fmla="*/ 0 h 23982"/>
                <a:gd name="connsiteX2" fmla="*/ 0 w 42384"/>
                <a:gd name="connsiteY2" fmla="*/ 119 h 23982"/>
                <a:gd name="connsiteX3" fmla="*/ 238 w 42384"/>
                <a:gd name="connsiteY3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4" h="23982" fill="norm" stroke="1" extrusionOk="0">
                  <a:moveTo>
                    <a:pt x="42385" y="23864"/>
                  </a:moveTo>
                  <a:lnTo>
                    <a:pt x="42148" y="0"/>
                  </a:lnTo>
                  <a:lnTo>
                    <a:pt x="0" y="119"/>
                  </a:lnTo>
                  <a:lnTo>
                    <a:pt x="238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4" name="Полилиния: фигура 73"/>
            <p:cNvSpPr/>
            <p:nvPr/>
          </p:nvSpPr>
          <p:spPr bwMode="auto">
            <a:xfrm>
              <a:off x="3124488" y="6874717"/>
              <a:ext cx="42384" cy="23982"/>
            </a:xfrm>
            <a:custGeom>
              <a:avLst/>
              <a:gdLst>
                <a:gd name="connsiteX0" fmla="*/ 42385 w 42384"/>
                <a:gd name="connsiteY0" fmla="*/ 23864 h 23982"/>
                <a:gd name="connsiteX1" fmla="*/ 42147 w 42384"/>
                <a:gd name="connsiteY1" fmla="*/ 0 h 23982"/>
                <a:gd name="connsiteX2" fmla="*/ 0 w 42384"/>
                <a:gd name="connsiteY2" fmla="*/ 119 h 23982"/>
                <a:gd name="connsiteX3" fmla="*/ 237 w 42384"/>
                <a:gd name="connsiteY3" fmla="*/ 23982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4" h="23982" fill="norm" stroke="1" extrusionOk="0">
                  <a:moveTo>
                    <a:pt x="42385" y="23864"/>
                  </a:moveTo>
                  <a:lnTo>
                    <a:pt x="42147" y="0"/>
                  </a:lnTo>
                  <a:lnTo>
                    <a:pt x="0" y="119"/>
                  </a:lnTo>
                  <a:lnTo>
                    <a:pt x="237" y="2398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Полилиния: фигура 74"/>
            <p:cNvSpPr/>
            <p:nvPr/>
          </p:nvSpPr>
          <p:spPr bwMode="auto">
            <a:xfrm>
              <a:off x="3068569" y="6874836"/>
              <a:ext cx="42147" cy="24101"/>
            </a:xfrm>
            <a:custGeom>
              <a:avLst/>
              <a:gdLst>
                <a:gd name="connsiteX0" fmla="*/ 42147 w 42147"/>
                <a:gd name="connsiteY0" fmla="*/ 23982 h 24101"/>
                <a:gd name="connsiteX1" fmla="*/ 41910 w 42147"/>
                <a:gd name="connsiteY1" fmla="*/ 0 h 24101"/>
                <a:gd name="connsiteX2" fmla="*/ 0 w 42147"/>
                <a:gd name="connsiteY2" fmla="*/ 237 h 24101"/>
                <a:gd name="connsiteX3" fmla="*/ 118 w 42147"/>
                <a:gd name="connsiteY3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4101" fill="norm" stroke="1" extrusionOk="0">
                  <a:moveTo>
                    <a:pt x="42147" y="23982"/>
                  </a:moveTo>
                  <a:lnTo>
                    <a:pt x="41910" y="0"/>
                  </a:lnTo>
                  <a:lnTo>
                    <a:pt x="0" y="237"/>
                  </a:lnTo>
                  <a:lnTo>
                    <a:pt x="118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Полилиния: фигура 75"/>
            <p:cNvSpPr/>
            <p:nvPr/>
          </p:nvSpPr>
          <p:spPr bwMode="auto">
            <a:xfrm>
              <a:off x="3012411" y="6875073"/>
              <a:ext cx="42147" cy="24101"/>
            </a:xfrm>
            <a:custGeom>
              <a:avLst/>
              <a:gdLst>
                <a:gd name="connsiteX0" fmla="*/ 42147 w 42147"/>
                <a:gd name="connsiteY0" fmla="*/ 23864 h 24101"/>
                <a:gd name="connsiteX1" fmla="*/ 41910 w 42147"/>
                <a:gd name="connsiteY1" fmla="*/ 0 h 24101"/>
                <a:gd name="connsiteX2" fmla="*/ 0 w 42147"/>
                <a:gd name="connsiteY2" fmla="*/ 237 h 24101"/>
                <a:gd name="connsiteX3" fmla="*/ 119 w 42147"/>
                <a:gd name="connsiteY3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4101" fill="norm" stroke="1" extrusionOk="0">
                  <a:moveTo>
                    <a:pt x="42147" y="23864"/>
                  </a:moveTo>
                  <a:lnTo>
                    <a:pt x="41910" y="0"/>
                  </a:lnTo>
                  <a:lnTo>
                    <a:pt x="0" y="237"/>
                  </a:lnTo>
                  <a:lnTo>
                    <a:pt x="119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" name="Полилиния: фигура 76"/>
            <p:cNvSpPr/>
            <p:nvPr/>
          </p:nvSpPr>
          <p:spPr bwMode="auto">
            <a:xfrm>
              <a:off x="2956254" y="6875429"/>
              <a:ext cx="42266" cy="23982"/>
            </a:xfrm>
            <a:custGeom>
              <a:avLst/>
              <a:gdLst>
                <a:gd name="connsiteX0" fmla="*/ 42266 w 42266"/>
                <a:gd name="connsiteY0" fmla="*/ 23745 h 23982"/>
                <a:gd name="connsiteX1" fmla="*/ 42147 w 42266"/>
                <a:gd name="connsiteY1" fmla="*/ 0 h 23982"/>
                <a:gd name="connsiteX2" fmla="*/ 0 w 42266"/>
                <a:gd name="connsiteY2" fmla="*/ 119 h 23982"/>
                <a:gd name="connsiteX3" fmla="*/ 0 w 42266"/>
                <a:gd name="connsiteY3" fmla="*/ 119 h 23982"/>
                <a:gd name="connsiteX4" fmla="*/ 119 w 42266"/>
                <a:gd name="connsiteY4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3982" fill="norm" stroke="1" extrusionOk="0">
                  <a:moveTo>
                    <a:pt x="42266" y="23745"/>
                  </a:moveTo>
                  <a:lnTo>
                    <a:pt x="42147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119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8" name="Полилиния: фигура 77"/>
            <p:cNvSpPr/>
            <p:nvPr/>
          </p:nvSpPr>
          <p:spPr bwMode="auto">
            <a:xfrm>
              <a:off x="3235615" y="6709927"/>
              <a:ext cx="42266" cy="24101"/>
            </a:xfrm>
            <a:custGeom>
              <a:avLst/>
              <a:gdLst>
                <a:gd name="connsiteX0" fmla="*/ 0 w 42266"/>
                <a:gd name="connsiteY0" fmla="*/ 237 h 24101"/>
                <a:gd name="connsiteX1" fmla="*/ 119 w 42266"/>
                <a:gd name="connsiteY1" fmla="*/ 24101 h 24101"/>
                <a:gd name="connsiteX2" fmla="*/ 42266 w 42266"/>
                <a:gd name="connsiteY2" fmla="*/ 23864 h 24101"/>
                <a:gd name="connsiteX3" fmla="*/ 42148 w 42266"/>
                <a:gd name="connsiteY3" fmla="*/ 0 h 24101"/>
                <a:gd name="connsiteX4" fmla="*/ 0 w 42266"/>
                <a:gd name="connsiteY4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4101" fill="norm" stroke="1" extrusionOk="0">
                  <a:moveTo>
                    <a:pt x="0" y="237"/>
                  </a:moveTo>
                  <a:lnTo>
                    <a:pt x="119" y="24101"/>
                  </a:lnTo>
                  <a:lnTo>
                    <a:pt x="42266" y="23864"/>
                  </a:lnTo>
                  <a:lnTo>
                    <a:pt x="42148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9" name="Полилиния: фигура 78"/>
            <p:cNvSpPr/>
            <p:nvPr/>
          </p:nvSpPr>
          <p:spPr bwMode="auto">
            <a:xfrm>
              <a:off x="3179576" y="6710164"/>
              <a:ext cx="42147" cy="24101"/>
            </a:xfrm>
            <a:custGeom>
              <a:avLst/>
              <a:gdLst>
                <a:gd name="connsiteX0" fmla="*/ 0 w 42147"/>
                <a:gd name="connsiteY0" fmla="*/ 237 h 24101"/>
                <a:gd name="connsiteX1" fmla="*/ 238 w 42147"/>
                <a:gd name="connsiteY1" fmla="*/ 24101 h 24101"/>
                <a:gd name="connsiteX2" fmla="*/ 42148 w 42147"/>
                <a:gd name="connsiteY2" fmla="*/ 23864 h 24101"/>
                <a:gd name="connsiteX3" fmla="*/ 42029 w 42147"/>
                <a:gd name="connsiteY3" fmla="*/ 0 h 24101"/>
                <a:gd name="connsiteX4" fmla="*/ 0 w 42147"/>
                <a:gd name="connsiteY4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4101" fill="norm" stroke="1" extrusionOk="0">
                  <a:moveTo>
                    <a:pt x="0" y="237"/>
                  </a:moveTo>
                  <a:lnTo>
                    <a:pt x="238" y="24101"/>
                  </a:lnTo>
                  <a:lnTo>
                    <a:pt x="42148" y="23864"/>
                  </a:lnTo>
                  <a:lnTo>
                    <a:pt x="42029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Полилиния: фигура 79"/>
            <p:cNvSpPr/>
            <p:nvPr/>
          </p:nvSpPr>
          <p:spPr bwMode="auto">
            <a:xfrm>
              <a:off x="3235496" y="6677040"/>
              <a:ext cx="42147" cy="24101"/>
            </a:xfrm>
            <a:custGeom>
              <a:avLst/>
              <a:gdLst>
                <a:gd name="connsiteX0" fmla="*/ 118 w 42147"/>
                <a:gd name="connsiteY0" fmla="*/ 24101 h 24101"/>
                <a:gd name="connsiteX1" fmla="*/ 118 w 42147"/>
                <a:gd name="connsiteY1" fmla="*/ 24101 h 24101"/>
                <a:gd name="connsiteX2" fmla="*/ 41791 w 42147"/>
                <a:gd name="connsiteY2" fmla="*/ 23983 h 24101"/>
                <a:gd name="connsiteX3" fmla="*/ 42147 w 42147"/>
                <a:gd name="connsiteY3" fmla="*/ 23983 h 24101"/>
                <a:gd name="connsiteX4" fmla="*/ 42028 w 42147"/>
                <a:gd name="connsiteY4" fmla="*/ 0 h 24101"/>
                <a:gd name="connsiteX5" fmla="*/ 0 w 42147"/>
                <a:gd name="connsiteY5" fmla="*/ 238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7" h="24101" fill="norm" stroke="1" extrusionOk="0">
                  <a:moveTo>
                    <a:pt x="118" y="24101"/>
                  </a:moveTo>
                  <a:lnTo>
                    <a:pt x="118" y="24101"/>
                  </a:lnTo>
                  <a:lnTo>
                    <a:pt x="41791" y="23983"/>
                  </a:lnTo>
                  <a:lnTo>
                    <a:pt x="42147" y="23983"/>
                  </a:lnTo>
                  <a:lnTo>
                    <a:pt x="42028" y="0"/>
                  </a:lnTo>
                  <a:lnTo>
                    <a:pt x="0" y="238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Полилиния: фигура 80"/>
            <p:cNvSpPr/>
            <p:nvPr/>
          </p:nvSpPr>
          <p:spPr bwMode="auto">
            <a:xfrm>
              <a:off x="3123420" y="6710402"/>
              <a:ext cx="42266" cy="24101"/>
            </a:xfrm>
            <a:custGeom>
              <a:avLst/>
              <a:gdLst>
                <a:gd name="connsiteX0" fmla="*/ 0 w 42266"/>
                <a:gd name="connsiteY0" fmla="*/ 119 h 24101"/>
                <a:gd name="connsiteX1" fmla="*/ 237 w 42266"/>
                <a:gd name="connsiteY1" fmla="*/ 23983 h 24101"/>
                <a:gd name="connsiteX2" fmla="*/ 237 w 42266"/>
                <a:gd name="connsiteY2" fmla="*/ 24101 h 24101"/>
                <a:gd name="connsiteX3" fmla="*/ 237 w 42266"/>
                <a:gd name="connsiteY3" fmla="*/ 24101 h 24101"/>
                <a:gd name="connsiteX4" fmla="*/ 42147 w 42266"/>
                <a:gd name="connsiteY4" fmla="*/ 23983 h 24101"/>
                <a:gd name="connsiteX5" fmla="*/ 42266 w 42266"/>
                <a:gd name="connsiteY5" fmla="*/ 23983 h 24101"/>
                <a:gd name="connsiteX6" fmla="*/ 42028 w 42266"/>
                <a:gd name="connsiteY6" fmla="*/ 0 h 24101"/>
                <a:gd name="connsiteX7" fmla="*/ 0 w 42266"/>
                <a:gd name="connsiteY7" fmla="*/ 119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66" h="24101" fill="norm" stroke="1" extrusionOk="0">
                  <a:moveTo>
                    <a:pt x="0" y="119"/>
                  </a:moveTo>
                  <a:lnTo>
                    <a:pt x="237" y="23983"/>
                  </a:lnTo>
                  <a:lnTo>
                    <a:pt x="237" y="24101"/>
                  </a:lnTo>
                  <a:lnTo>
                    <a:pt x="237" y="24101"/>
                  </a:lnTo>
                  <a:lnTo>
                    <a:pt x="42147" y="23983"/>
                  </a:lnTo>
                  <a:lnTo>
                    <a:pt x="42266" y="23983"/>
                  </a:lnTo>
                  <a:lnTo>
                    <a:pt x="42028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2" name="Полилиния: фигура 81"/>
            <p:cNvSpPr/>
            <p:nvPr/>
          </p:nvSpPr>
          <p:spPr bwMode="auto">
            <a:xfrm>
              <a:off x="3067262" y="6710639"/>
              <a:ext cx="42384" cy="23982"/>
            </a:xfrm>
            <a:custGeom>
              <a:avLst/>
              <a:gdLst>
                <a:gd name="connsiteX0" fmla="*/ 237 w 42384"/>
                <a:gd name="connsiteY0" fmla="*/ 23982 h 23982"/>
                <a:gd name="connsiteX1" fmla="*/ 237 w 42384"/>
                <a:gd name="connsiteY1" fmla="*/ 23982 h 23982"/>
                <a:gd name="connsiteX2" fmla="*/ 237 w 42384"/>
                <a:gd name="connsiteY2" fmla="*/ 23982 h 23982"/>
                <a:gd name="connsiteX3" fmla="*/ 42385 w 42384"/>
                <a:gd name="connsiteY3" fmla="*/ 23864 h 23982"/>
                <a:gd name="connsiteX4" fmla="*/ 42147 w 42384"/>
                <a:gd name="connsiteY4" fmla="*/ 0 h 23982"/>
                <a:gd name="connsiteX5" fmla="*/ 0 w 42384"/>
                <a:gd name="connsiteY5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84" h="23982" fill="norm" stroke="1" extrusionOk="0">
                  <a:moveTo>
                    <a:pt x="237" y="23982"/>
                  </a:moveTo>
                  <a:lnTo>
                    <a:pt x="237" y="23982"/>
                  </a:lnTo>
                  <a:lnTo>
                    <a:pt x="237" y="23982"/>
                  </a:lnTo>
                  <a:lnTo>
                    <a:pt x="42385" y="23864"/>
                  </a:lnTo>
                  <a:lnTo>
                    <a:pt x="42147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3" name="Полилиния: фигура 82"/>
            <p:cNvSpPr/>
            <p:nvPr/>
          </p:nvSpPr>
          <p:spPr bwMode="auto">
            <a:xfrm>
              <a:off x="2955067" y="6710995"/>
              <a:ext cx="42266" cy="24101"/>
            </a:xfrm>
            <a:custGeom>
              <a:avLst/>
              <a:gdLst>
                <a:gd name="connsiteX0" fmla="*/ 41672 w 42266"/>
                <a:gd name="connsiteY0" fmla="*/ 0 h 24101"/>
                <a:gd name="connsiteX1" fmla="*/ 0 w 42266"/>
                <a:gd name="connsiteY1" fmla="*/ 237 h 24101"/>
                <a:gd name="connsiteX2" fmla="*/ 238 w 42266"/>
                <a:gd name="connsiteY2" fmla="*/ 24101 h 24101"/>
                <a:gd name="connsiteX3" fmla="*/ 238 w 42266"/>
                <a:gd name="connsiteY3" fmla="*/ 24101 h 24101"/>
                <a:gd name="connsiteX4" fmla="*/ 238 w 42266"/>
                <a:gd name="connsiteY4" fmla="*/ 24101 h 24101"/>
                <a:gd name="connsiteX5" fmla="*/ 356 w 42266"/>
                <a:gd name="connsiteY5" fmla="*/ 24101 h 24101"/>
                <a:gd name="connsiteX6" fmla="*/ 42266 w 42266"/>
                <a:gd name="connsiteY6" fmla="*/ 23982 h 24101"/>
                <a:gd name="connsiteX7" fmla="*/ 42266 w 42266"/>
                <a:gd name="connsiteY7" fmla="*/ 23982 h 24101"/>
                <a:gd name="connsiteX8" fmla="*/ 42029 w 42266"/>
                <a:gd name="connsiteY8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266" h="24101" fill="norm" stroke="1" extrusionOk="0">
                  <a:moveTo>
                    <a:pt x="41672" y="0"/>
                  </a:moveTo>
                  <a:lnTo>
                    <a:pt x="0" y="237"/>
                  </a:lnTo>
                  <a:lnTo>
                    <a:pt x="238" y="24101"/>
                  </a:lnTo>
                  <a:lnTo>
                    <a:pt x="238" y="24101"/>
                  </a:lnTo>
                  <a:lnTo>
                    <a:pt x="238" y="24101"/>
                  </a:lnTo>
                  <a:lnTo>
                    <a:pt x="356" y="24101"/>
                  </a:lnTo>
                  <a:lnTo>
                    <a:pt x="42266" y="23982"/>
                  </a:lnTo>
                  <a:lnTo>
                    <a:pt x="42266" y="23982"/>
                  </a:lnTo>
                  <a:lnTo>
                    <a:pt x="42029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4" name="Полилиния: фигура 83"/>
            <p:cNvSpPr/>
            <p:nvPr/>
          </p:nvSpPr>
          <p:spPr bwMode="auto">
            <a:xfrm>
              <a:off x="3010987" y="6677990"/>
              <a:ext cx="42147" cy="23982"/>
            </a:xfrm>
            <a:custGeom>
              <a:avLst/>
              <a:gdLst>
                <a:gd name="connsiteX0" fmla="*/ 238 w 42147"/>
                <a:gd name="connsiteY0" fmla="*/ 23982 h 23982"/>
                <a:gd name="connsiteX1" fmla="*/ 42147 w 42147"/>
                <a:gd name="connsiteY1" fmla="*/ 23864 h 23982"/>
                <a:gd name="connsiteX2" fmla="*/ 42147 w 42147"/>
                <a:gd name="connsiteY2" fmla="*/ 23864 h 23982"/>
                <a:gd name="connsiteX3" fmla="*/ 42029 w 42147"/>
                <a:gd name="connsiteY3" fmla="*/ 0 h 23982"/>
                <a:gd name="connsiteX4" fmla="*/ 0 w 42147"/>
                <a:gd name="connsiteY4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3982" fill="norm" stroke="1" extrusionOk="0">
                  <a:moveTo>
                    <a:pt x="238" y="23982"/>
                  </a:moveTo>
                  <a:lnTo>
                    <a:pt x="42147" y="23864"/>
                  </a:lnTo>
                  <a:lnTo>
                    <a:pt x="42147" y="23864"/>
                  </a:lnTo>
                  <a:lnTo>
                    <a:pt x="42029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5" name="Полилиния: фигура 84"/>
            <p:cNvSpPr/>
            <p:nvPr/>
          </p:nvSpPr>
          <p:spPr bwMode="auto">
            <a:xfrm>
              <a:off x="3123182" y="6677515"/>
              <a:ext cx="42266" cy="24101"/>
            </a:xfrm>
            <a:custGeom>
              <a:avLst/>
              <a:gdLst>
                <a:gd name="connsiteX0" fmla="*/ 119 w 42266"/>
                <a:gd name="connsiteY0" fmla="*/ 24101 h 24101"/>
                <a:gd name="connsiteX1" fmla="*/ 42266 w 42266"/>
                <a:gd name="connsiteY1" fmla="*/ 23982 h 24101"/>
                <a:gd name="connsiteX2" fmla="*/ 42148 w 42266"/>
                <a:gd name="connsiteY2" fmla="*/ 0 h 24101"/>
                <a:gd name="connsiteX3" fmla="*/ 0 w 42266"/>
                <a:gd name="connsiteY3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4101" fill="norm" stroke="1" extrusionOk="0">
                  <a:moveTo>
                    <a:pt x="119" y="24101"/>
                  </a:moveTo>
                  <a:lnTo>
                    <a:pt x="42266" y="23982"/>
                  </a:lnTo>
                  <a:lnTo>
                    <a:pt x="42148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6" name="Полилиния: фигура 85"/>
            <p:cNvSpPr/>
            <p:nvPr/>
          </p:nvSpPr>
          <p:spPr bwMode="auto">
            <a:xfrm>
              <a:off x="3067025" y="6677752"/>
              <a:ext cx="42266" cy="24101"/>
            </a:xfrm>
            <a:custGeom>
              <a:avLst/>
              <a:gdLst>
                <a:gd name="connsiteX0" fmla="*/ 237 w 42266"/>
                <a:gd name="connsiteY0" fmla="*/ 24101 h 24101"/>
                <a:gd name="connsiteX1" fmla="*/ 42266 w 42266"/>
                <a:gd name="connsiteY1" fmla="*/ 23983 h 24101"/>
                <a:gd name="connsiteX2" fmla="*/ 42147 w 42266"/>
                <a:gd name="connsiteY2" fmla="*/ 0 h 24101"/>
                <a:gd name="connsiteX3" fmla="*/ 0 w 42266"/>
                <a:gd name="connsiteY3" fmla="*/ 119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4101" fill="norm" stroke="1" extrusionOk="0">
                  <a:moveTo>
                    <a:pt x="237" y="24101"/>
                  </a:moveTo>
                  <a:lnTo>
                    <a:pt x="42266" y="23983"/>
                  </a:lnTo>
                  <a:lnTo>
                    <a:pt x="42147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7" name="Полилиния: фигура 86"/>
            <p:cNvSpPr/>
            <p:nvPr/>
          </p:nvSpPr>
          <p:spPr bwMode="auto">
            <a:xfrm>
              <a:off x="2954830" y="6678226"/>
              <a:ext cx="42266" cy="23982"/>
            </a:xfrm>
            <a:custGeom>
              <a:avLst/>
              <a:gdLst>
                <a:gd name="connsiteX0" fmla="*/ 238 w 42266"/>
                <a:gd name="connsiteY0" fmla="*/ 23983 h 23982"/>
                <a:gd name="connsiteX1" fmla="*/ 42266 w 42266"/>
                <a:gd name="connsiteY1" fmla="*/ 23864 h 23982"/>
                <a:gd name="connsiteX2" fmla="*/ 42029 w 42266"/>
                <a:gd name="connsiteY2" fmla="*/ 0 h 23982"/>
                <a:gd name="connsiteX3" fmla="*/ 0 w 42266"/>
                <a:gd name="connsiteY3" fmla="*/ 119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3982" fill="norm" stroke="1" extrusionOk="0">
                  <a:moveTo>
                    <a:pt x="238" y="23983"/>
                  </a:moveTo>
                  <a:lnTo>
                    <a:pt x="42266" y="23864"/>
                  </a:lnTo>
                  <a:lnTo>
                    <a:pt x="42029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8" name="Полилиния: фигура 87"/>
            <p:cNvSpPr/>
            <p:nvPr/>
          </p:nvSpPr>
          <p:spPr bwMode="auto">
            <a:xfrm>
              <a:off x="3235140" y="6644272"/>
              <a:ext cx="42384" cy="24101"/>
            </a:xfrm>
            <a:custGeom>
              <a:avLst/>
              <a:gdLst>
                <a:gd name="connsiteX0" fmla="*/ 42385 w 42384"/>
                <a:gd name="connsiteY0" fmla="*/ 23864 h 24101"/>
                <a:gd name="connsiteX1" fmla="*/ 42028 w 42384"/>
                <a:gd name="connsiteY1" fmla="*/ 0 h 24101"/>
                <a:gd name="connsiteX2" fmla="*/ 0 w 42384"/>
                <a:gd name="connsiteY2" fmla="*/ 119 h 24101"/>
                <a:gd name="connsiteX3" fmla="*/ 0 w 42384"/>
                <a:gd name="connsiteY3" fmla="*/ 119 h 24101"/>
                <a:gd name="connsiteX4" fmla="*/ 237 w 42384"/>
                <a:gd name="connsiteY4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4" h="24101" fill="norm" stroke="1" extrusionOk="0">
                  <a:moveTo>
                    <a:pt x="42385" y="23864"/>
                  </a:moveTo>
                  <a:lnTo>
                    <a:pt x="42028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237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9" name="Полилиния: фигура 88"/>
            <p:cNvSpPr/>
            <p:nvPr/>
          </p:nvSpPr>
          <p:spPr bwMode="auto">
            <a:xfrm>
              <a:off x="3123063" y="6644747"/>
              <a:ext cx="42147" cy="23982"/>
            </a:xfrm>
            <a:custGeom>
              <a:avLst/>
              <a:gdLst>
                <a:gd name="connsiteX0" fmla="*/ 0 w 42147"/>
                <a:gd name="connsiteY0" fmla="*/ 23983 h 23982"/>
                <a:gd name="connsiteX1" fmla="*/ 0 w 42147"/>
                <a:gd name="connsiteY1" fmla="*/ 23983 h 23982"/>
                <a:gd name="connsiteX2" fmla="*/ 42147 w 42147"/>
                <a:gd name="connsiteY2" fmla="*/ 23864 h 23982"/>
                <a:gd name="connsiteX3" fmla="*/ 42028 w 42147"/>
                <a:gd name="connsiteY3" fmla="*/ 0 h 23982"/>
                <a:gd name="connsiteX4" fmla="*/ 0 w 42147"/>
                <a:gd name="connsiteY4" fmla="*/ 119 h 23982"/>
                <a:gd name="connsiteX5" fmla="*/ 0 w 42147"/>
                <a:gd name="connsiteY5" fmla="*/ 119 h 23982"/>
                <a:gd name="connsiteX6" fmla="*/ 0 w 42147"/>
                <a:gd name="connsiteY6" fmla="*/ 119 h 23982"/>
                <a:gd name="connsiteX7" fmla="*/ 0 w 42147"/>
                <a:gd name="connsiteY7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47" h="23982" fill="norm" stroke="1" extrusionOk="0">
                  <a:moveTo>
                    <a:pt x="0" y="23983"/>
                  </a:moveTo>
                  <a:lnTo>
                    <a:pt x="0" y="23983"/>
                  </a:lnTo>
                  <a:lnTo>
                    <a:pt x="42147" y="23864"/>
                  </a:lnTo>
                  <a:lnTo>
                    <a:pt x="42028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0" name="Полилиния: фигура 89"/>
            <p:cNvSpPr/>
            <p:nvPr/>
          </p:nvSpPr>
          <p:spPr bwMode="auto">
            <a:xfrm rot="-14172">
              <a:off x="3010774" y="6645232"/>
              <a:ext cx="42147" cy="23863"/>
            </a:xfrm>
            <a:custGeom>
              <a:avLst/>
              <a:gdLst>
                <a:gd name="connsiteX0" fmla="*/ 0 w 42147"/>
                <a:gd name="connsiteY0" fmla="*/ 0 h 23863"/>
                <a:gd name="connsiteX1" fmla="*/ 42148 w 42147"/>
                <a:gd name="connsiteY1" fmla="*/ 0 h 23863"/>
                <a:gd name="connsiteX2" fmla="*/ 42148 w 42147"/>
                <a:gd name="connsiteY2" fmla="*/ 23864 h 23863"/>
                <a:gd name="connsiteX3" fmla="*/ 0 w 42147"/>
                <a:gd name="connsiteY3" fmla="*/ 23864 h 2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3863" fill="norm" stroke="1" extrusionOk="0">
                  <a:moveTo>
                    <a:pt x="0" y="0"/>
                  </a:moveTo>
                  <a:lnTo>
                    <a:pt x="42148" y="0"/>
                  </a:lnTo>
                  <a:lnTo>
                    <a:pt x="42148" y="23864"/>
                  </a:lnTo>
                  <a:lnTo>
                    <a:pt x="0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1" name="Полилиния: фигура 90"/>
            <p:cNvSpPr/>
            <p:nvPr/>
          </p:nvSpPr>
          <p:spPr bwMode="auto">
            <a:xfrm>
              <a:off x="3233715" y="6447069"/>
              <a:ext cx="42266" cy="24101"/>
            </a:xfrm>
            <a:custGeom>
              <a:avLst/>
              <a:gdLst>
                <a:gd name="connsiteX0" fmla="*/ 42266 w 42266"/>
                <a:gd name="connsiteY0" fmla="*/ 23983 h 24101"/>
                <a:gd name="connsiteX1" fmla="*/ 42266 w 42266"/>
                <a:gd name="connsiteY1" fmla="*/ 23983 h 24101"/>
                <a:gd name="connsiteX2" fmla="*/ 42148 w 42266"/>
                <a:gd name="connsiteY2" fmla="*/ 0 h 24101"/>
                <a:gd name="connsiteX3" fmla="*/ 0 w 42266"/>
                <a:gd name="connsiteY3" fmla="*/ 238 h 24101"/>
                <a:gd name="connsiteX4" fmla="*/ 119 w 42266"/>
                <a:gd name="connsiteY4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4101" fill="norm" stroke="1" extrusionOk="0">
                  <a:moveTo>
                    <a:pt x="42266" y="23983"/>
                  </a:moveTo>
                  <a:lnTo>
                    <a:pt x="42266" y="23983"/>
                  </a:lnTo>
                  <a:lnTo>
                    <a:pt x="42148" y="0"/>
                  </a:lnTo>
                  <a:lnTo>
                    <a:pt x="0" y="238"/>
                  </a:lnTo>
                  <a:lnTo>
                    <a:pt x="119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2" name="Полилиния: фигура 91"/>
            <p:cNvSpPr/>
            <p:nvPr/>
          </p:nvSpPr>
          <p:spPr bwMode="auto">
            <a:xfrm>
              <a:off x="3177677" y="6447425"/>
              <a:ext cx="42147" cy="23982"/>
            </a:xfrm>
            <a:custGeom>
              <a:avLst/>
              <a:gdLst>
                <a:gd name="connsiteX0" fmla="*/ 238 w 42147"/>
                <a:gd name="connsiteY0" fmla="*/ 23982 h 23982"/>
                <a:gd name="connsiteX1" fmla="*/ 238 w 42147"/>
                <a:gd name="connsiteY1" fmla="*/ 23982 h 23982"/>
                <a:gd name="connsiteX2" fmla="*/ 42148 w 42147"/>
                <a:gd name="connsiteY2" fmla="*/ 23745 h 23982"/>
                <a:gd name="connsiteX3" fmla="*/ 42029 w 42147"/>
                <a:gd name="connsiteY3" fmla="*/ 0 h 23982"/>
                <a:gd name="connsiteX4" fmla="*/ 0 w 42147"/>
                <a:gd name="connsiteY4" fmla="*/ 119 h 23982"/>
                <a:gd name="connsiteX5" fmla="*/ 238 w 42147"/>
                <a:gd name="connsiteY5" fmla="*/ 23982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7" h="23982" fill="norm" stroke="1" extrusionOk="0">
                  <a:moveTo>
                    <a:pt x="238" y="23982"/>
                  </a:moveTo>
                  <a:lnTo>
                    <a:pt x="238" y="23982"/>
                  </a:lnTo>
                  <a:lnTo>
                    <a:pt x="42148" y="23745"/>
                  </a:lnTo>
                  <a:lnTo>
                    <a:pt x="42029" y="0"/>
                  </a:lnTo>
                  <a:lnTo>
                    <a:pt x="0" y="119"/>
                  </a:lnTo>
                  <a:lnTo>
                    <a:pt x="238" y="2398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3" name="Полилиния: фигура 92"/>
            <p:cNvSpPr/>
            <p:nvPr/>
          </p:nvSpPr>
          <p:spPr bwMode="auto">
            <a:xfrm>
              <a:off x="3009206" y="6448019"/>
              <a:ext cx="42384" cy="23982"/>
            </a:xfrm>
            <a:custGeom>
              <a:avLst/>
              <a:gdLst>
                <a:gd name="connsiteX0" fmla="*/ 238 w 42384"/>
                <a:gd name="connsiteY0" fmla="*/ 23983 h 23982"/>
                <a:gd name="connsiteX1" fmla="*/ 356 w 42384"/>
                <a:gd name="connsiteY1" fmla="*/ 23983 h 23982"/>
                <a:gd name="connsiteX2" fmla="*/ 42385 w 42384"/>
                <a:gd name="connsiteY2" fmla="*/ 23864 h 23982"/>
                <a:gd name="connsiteX3" fmla="*/ 42147 w 42384"/>
                <a:gd name="connsiteY3" fmla="*/ 0 h 23982"/>
                <a:gd name="connsiteX4" fmla="*/ 119 w 42384"/>
                <a:gd name="connsiteY4" fmla="*/ 238 h 23982"/>
                <a:gd name="connsiteX5" fmla="*/ 0 w 42384"/>
                <a:gd name="connsiteY5" fmla="*/ 238 h 23982"/>
                <a:gd name="connsiteX6" fmla="*/ 238 w 42384"/>
                <a:gd name="connsiteY6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84" h="23982" fill="norm" stroke="1" extrusionOk="0">
                  <a:moveTo>
                    <a:pt x="238" y="23983"/>
                  </a:moveTo>
                  <a:lnTo>
                    <a:pt x="356" y="23983"/>
                  </a:lnTo>
                  <a:lnTo>
                    <a:pt x="42385" y="23864"/>
                  </a:lnTo>
                  <a:lnTo>
                    <a:pt x="42147" y="0"/>
                  </a:lnTo>
                  <a:lnTo>
                    <a:pt x="119" y="238"/>
                  </a:lnTo>
                  <a:lnTo>
                    <a:pt x="0" y="238"/>
                  </a:lnTo>
                  <a:lnTo>
                    <a:pt x="238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4" name="Полилиния: фигура 93"/>
            <p:cNvSpPr/>
            <p:nvPr/>
          </p:nvSpPr>
          <p:spPr bwMode="auto">
            <a:xfrm>
              <a:off x="2953167" y="6448256"/>
              <a:ext cx="42266" cy="23982"/>
            </a:xfrm>
            <a:custGeom>
              <a:avLst/>
              <a:gdLst>
                <a:gd name="connsiteX0" fmla="*/ 42266 w 42266"/>
                <a:gd name="connsiteY0" fmla="*/ 23864 h 23982"/>
                <a:gd name="connsiteX1" fmla="*/ 42266 w 42266"/>
                <a:gd name="connsiteY1" fmla="*/ 23864 h 23982"/>
                <a:gd name="connsiteX2" fmla="*/ 42029 w 42266"/>
                <a:gd name="connsiteY2" fmla="*/ 0 h 23982"/>
                <a:gd name="connsiteX3" fmla="*/ 0 w 42266"/>
                <a:gd name="connsiteY3" fmla="*/ 119 h 23982"/>
                <a:gd name="connsiteX4" fmla="*/ 0 w 42266"/>
                <a:gd name="connsiteY4" fmla="*/ 119 h 23982"/>
                <a:gd name="connsiteX5" fmla="*/ 238 w 42266"/>
                <a:gd name="connsiteY5" fmla="*/ 23982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66" h="23982" fill="norm" stroke="1" extrusionOk="0">
                  <a:moveTo>
                    <a:pt x="42266" y="23864"/>
                  </a:moveTo>
                  <a:lnTo>
                    <a:pt x="42266" y="23864"/>
                  </a:lnTo>
                  <a:lnTo>
                    <a:pt x="42029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238" y="2398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5" name="Полилиния: фигура 94"/>
            <p:cNvSpPr/>
            <p:nvPr/>
          </p:nvSpPr>
          <p:spPr bwMode="auto">
            <a:xfrm>
              <a:off x="3183494" y="7268766"/>
              <a:ext cx="42384" cy="23982"/>
            </a:xfrm>
            <a:custGeom>
              <a:avLst/>
              <a:gdLst>
                <a:gd name="connsiteX0" fmla="*/ 0 w 42384"/>
                <a:gd name="connsiteY0" fmla="*/ 119 h 23982"/>
                <a:gd name="connsiteX1" fmla="*/ 0 w 42384"/>
                <a:gd name="connsiteY1" fmla="*/ 119 h 23982"/>
                <a:gd name="connsiteX2" fmla="*/ 0 w 42384"/>
                <a:gd name="connsiteY2" fmla="*/ 119 h 23982"/>
                <a:gd name="connsiteX3" fmla="*/ 237 w 42384"/>
                <a:gd name="connsiteY3" fmla="*/ 23983 h 23982"/>
                <a:gd name="connsiteX4" fmla="*/ 42266 w 42384"/>
                <a:gd name="connsiteY4" fmla="*/ 23864 h 23982"/>
                <a:gd name="connsiteX5" fmla="*/ 42266 w 42384"/>
                <a:gd name="connsiteY5" fmla="*/ 23864 h 23982"/>
                <a:gd name="connsiteX6" fmla="*/ 42385 w 42384"/>
                <a:gd name="connsiteY6" fmla="*/ 23864 h 23982"/>
                <a:gd name="connsiteX7" fmla="*/ 42028 w 42384"/>
                <a:gd name="connsiteY7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84" h="23982" fill="norm" stroke="1" extrusionOk="0">
                  <a:moveTo>
                    <a:pt x="0" y="119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237" y="23983"/>
                  </a:lnTo>
                  <a:lnTo>
                    <a:pt x="42266" y="23864"/>
                  </a:lnTo>
                  <a:lnTo>
                    <a:pt x="42266" y="23864"/>
                  </a:lnTo>
                  <a:lnTo>
                    <a:pt x="42385" y="23864"/>
                  </a:lnTo>
                  <a:lnTo>
                    <a:pt x="42028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6" name="Полилиния: фигура 95"/>
            <p:cNvSpPr/>
            <p:nvPr/>
          </p:nvSpPr>
          <p:spPr bwMode="auto">
            <a:xfrm>
              <a:off x="3127337" y="7269004"/>
              <a:ext cx="42384" cy="23982"/>
            </a:xfrm>
            <a:custGeom>
              <a:avLst/>
              <a:gdLst>
                <a:gd name="connsiteX0" fmla="*/ 0 w 42384"/>
                <a:gd name="connsiteY0" fmla="*/ 119 h 23982"/>
                <a:gd name="connsiteX1" fmla="*/ 237 w 42384"/>
                <a:gd name="connsiteY1" fmla="*/ 23983 h 23982"/>
                <a:gd name="connsiteX2" fmla="*/ 237 w 42384"/>
                <a:gd name="connsiteY2" fmla="*/ 23983 h 23982"/>
                <a:gd name="connsiteX3" fmla="*/ 237 w 42384"/>
                <a:gd name="connsiteY3" fmla="*/ 23983 h 23982"/>
                <a:gd name="connsiteX4" fmla="*/ 42385 w 42384"/>
                <a:gd name="connsiteY4" fmla="*/ 23864 h 23982"/>
                <a:gd name="connsiteX5" fmla="*/ 42148 w 42384"/>
                <a:gd name="connsiteY5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84" h="23982" fill="norm" stroke="1" extrusionOk="0">
                  <a:moveTo>
                    <a:pt x="0" y="119"/>
                  </a:moveTo>
                  <a:lnTo>
                    <a:pt x="237" y="23983"/>
                  </a:lnTo>
                  <a:lnTo>
                    <a:pt x="237" y="23983"/>
                  </a:lnTo>
                  <a:lnTo>
                    <a:pt x="237" y="23983"/>
                  </a:lnTo>
                  <a:lnTo>
                    <a:pt x="42385" y="23864"/>
                  </a:lnTo>
                  <a:lnTo>
                    <a:pt x="42148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7" name="Полилиния: фигура 96"/>
            <p:cNvSpPr/>
            <p:nvPr/>
          </p:nvSpPr>
          <p:spPr bwMode="auto">
            <a:xfrm>
              <a:off x="3071418" y="7269241"/>
              <a:ext cx="42147" cy="23982"/>
            </a:xfrm>
            <a:custGeom>
              <a:avLst/>
              <a:gdLst>
                <a:gd name="connsiteX0" fmla="*/ 0 w 42147"/>
                <a:gd name="connsiteY0" fmla="*/ 119 h 23982"/>
                <a:gd name="connsiteX1" fmla="*/ 0 w 42147"/>
                <a:gd name="connsiteY1" fmla="*/ 23982 h 23982"/>
                <a:gd name="connsiteX2" fmla="*/ 42147 w 42147"/>
                <a:gd name="connsiteY2" fmla="*/ 23745 h 23982"/>
                <a:gd name="connsiteX3" fmla="*/ 41910 w 42147"/>
                <a:gd name="connsiteY3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3982" fill="norm" stroke="1" extrusionOk="0">
                  <a:moveTo>
                    <a:pt x="0" y="119"/>
                  </a:moveTo>
                  <a:lnTo>
                    <a:pt x="0" y="23982"/>
                  </a:lnTo>
                  <a:lnTo>
                    <a:pt x="42147" y="23745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8" name="Полилиния: фигура 97"/>
            <p:cNvSpPr/>
            <p:nvPr/>
          </p:nvSpPr>
          <p:spPr bwMode="auto">
            <a:xfrm>
              <a:off x="3015261" y="7269360"/>
              <a:ext cx="42147" cy="24101"/>
            </a:xfrm>
            <a:custGeom>
              <a:avLst/>
              <a:gdLst>
                <a:gd name="connsiteX0" fmla="*/ 0 w 42147"/>
                <a:gd name="connsiteY0" fmla="*/ 119 h 24101"/>
                <a:gd name="connsiteX1" fmla="*/ 0 w 42147"/>
                <a:gd name="connsiteY1" fmla="*/ 119 h 24101"/>
                <a:gd name="connsiteX2" fmla="*/ 119 w 42147"/>
                <a:gd name="connsiteY2" fmla="*/ 24101 h 24101"/>
                <a:gd name="connsiteX3" fmla="*/ 41910 w 42147"/>
                <a:gd name="connsiteY3" fmla="*/ 23983 h 24101"/>
                <a:gd name="connsiteX4" fmla="*/ 42148 w 42147"/>
                <a:gd name="connsiteY4" fmla="*/ 23983 h 24101"/>
                <a:gd name="connsiteX5" fmla="*/ 41910 w 42147"/>
                <a:gd name="connsiteY5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7" h="24101" fill="norm" stroke="1" extrusionOk="0">
                  <a:moveTo>
                    <a:pt x="0" y="119"/>
                  </a:moveTo>
                  <a:lnTo>
                    <a:pt x="0" y="119"/>
                  </a:lnTo>
                  <a:lnTo>
                    <a:pt x="119" y="24101"/>
                  </a:lnTo>
                  <a:lnTo>
                    <a:pt x="41910" y="23983"/>
                  </a:lnTo>
                  <a:lnTo>
                    <a:pt x="42148" y="23983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9" name="Полилиния: фигура 98"/>
            <p:cNvSpPr/>
            <p:nvPr/>
          </p:nvSpPr>
          <p:spPr bwMode="auto">
            <a:xfrm>
              <a:off x="2958985" y="7269596"/>
              <a:ext cx="42266" cy="24101"/>
            </a:xfrm>
            <a:custGeom>
              <a:avLst/>
              <a:gdLst>
                <a:gd name="connsiteX0" fmla="*/ 0 w 42266"/>
                <a:gd name="connsiteY0" fmla="*/ 119 h 24101"/>
                <a:gd name="connsiteX1" fmla="*/ 237 w 42266"/>
                <a:gd name="connsiteY1" fmla="*/ 24101 h 24101"/>
                <a:gd name="connsiteX2" fmla="*/ 237 w 42266"/>
                <a:gd name="connsiteY2" fmla="*/ 24101 h 24101"/>
                <a:gd name="connsiteX3" fmla="*/ 42147 w 42266"/>
                <a:gd name="connsiteY3" fmla="*/ 23864 h 24101"/>
                <a:gd name="connsiteX4" fmla="*/ 42266 w 42266"/>
                <a:gd name="connsiteY4" fmla="*/ 23864 h 24101"/>
                <a:gd name="connsiteX5" fmla="*/ 42266 w 42266"/>
                <a:gd name="connsiteY5" fmla="*/ 0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66" h="24101" fill="norm" stroke="1" extrusionOk="0">
                  <a:moveTo>
                    <a:pt x="0" y="119"/>
                  </a:moveTo>
                  <a:lnTo>
                    <a:pt x="237" y="24101"/>
                  </a:lnTo>
                  <a:lnTo>
                    <a:pt x="237" y="24101"/>
                  </a:lnTo>
                  <a:lnTo>
                    <a:pt x="42147" y="23864"/>
                  </a:lnTo>
                  <a:lnTo>
                    <a:pt x="42266" y="23864"/>
                  </a:lnTo>
                  <a:lnTo>
                    <a:pt x="42266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0" name="Полилиния: фигура 99"/>
            <p:cNvSpPr/>
            <p:nvPr/>
          </p:nvSpPr>
          <p:spPr bwMode="auto">
            <a:xfrm>
              <a:off x="3183257" y="7235879"/>
              <a:ext cx="42266" cy="24101"/>
            </a:xfrm>
            <a:custGeom>
              <a:avLst/>
              <a:gdLst>
                <a:gd name="connsiteX0" fmla="*/ 42266 w 42266"/>
                <a:gd name="connsiteY0" fmla="*/ 23864 h 24101"/>
                <a:gd name="connsiteX1" fmla="*/ 42148 w 42266"/>
                <a:gd name="connsiteY1" fmla="*/ 0 h 24101"/>
                <a:gd name="connsiteX2" fmla="*/ 0 w 42266"/>
                <a:gd name="connsiteY2" fmla="*/ 237 h 24101"/>
                <a:gd name="connsiteX3" fmla="*/ 238 w 42266"/>
                <a:gd name="connsiteY3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4101" fill="norm" stroke="1" extrusionOk="0">
                  <a:moveTo>
                    <a:pt x="42266" y="23864"/>
                  </a:moveTo>
                  <a:lnTo>
                    <a:pt x="42148" y="0"/>
                  </a:lnTo>
                  <a:lnTo>
                    <a:pt x="0" y="237"/>
                  </a:lnTo>
                  <a:lnTo>
                    <a:pt x="238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1" name="Полилиния: фигура 100"/>
            <p:cNvSpPr/>
            <p:nvPr/>
          </p:nvSpPr>
          <p:spPr bwMode="auto">
            <a:xfrm>
              <a:off x="3071062" y="7236354"/>
              <a:ext cx="42266" cy="23982"/>
            </a:xfrm>
            <a:custGeom>
              <a:avLst/>
              <a:gdLst>
                <a:gd name="connsiteX0" fmla="*/ 42029 w 42266"/>
                <a:gd name="connsiteY0" fmla="*/ 0 h 23982"/>
                <a:gd name="connsiteX1" fmla="*/ 0 w 42266"/>
                <a:gd name="connsiteY1" fmla="*/ 119 h 23982"/>
                <a:gd name="connsiteX2" fmla="*/ 237 w 42266"/>
                <a:gd name="connsiteY2" fmla="*/ 23983 h 23982"/>
                <a:gd name="connsiteX3" fmla="*/ 42266 w 42266"/>
                <a:gd name="connsiteY3" fmla="*/ 23745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3982" fill="norm" stroke="1" extrusionOk="0">
                  <a:moveTo>
                    <a:pt x="42029" y="0"/>
                  </a:moveTo>
                  <a:lnTo>
                    <a:pt x="0" y="119"/>
                  </a:lnTo>
                  <a:lnTo>
                    <a:pt x="237" y="23983"/>
                  </a:lnTo>
                  <a:lnTo>
                    <a:pt x="42266" y="23745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2" name="Полилиния: фигура 101"/>
            <p:cNvSpPr/>
            <p:nvPr/>
          </p:nvSpPr>
          <p:spPr bwMode="auto">
            <a:xfrm>
              <a:off x="3014904" y="7236591"/>
              <a:ext cx="42384" cy="23982"/>
            </a:xfrm>
            <a:custGeom>
              <a:avLst/>
              <a:gdLst>
                <a:gd name="connsiteX0" fmla="*/ 42148 w 42384"/>
                <a:gd name="connsiteY0" fmla="*/ 0 h 23982"/>
                <a:gd name="connsiteX1" fmla="*/ 0 w 42384"/>
                <a:gd name="connsiteY1" fmla="*/ 119 h 23982"/>
                <a:gd name="connsiteX2" fmla="*/ 0 w 42384"/>
                <a:gd name="connsiteY2" fmla="*/ 119 h 23982"/>
                <a:gd name="connsiteX3" fmla="*/ 238 w 42384"/>
                <a:gd name="connsiteY3" fmla="*/ 23982 h 23982"/>
                <a:gd name="connsiteX4" fmla="*/ 238 w 42384"/>
                <a:gd name="connsiteY4" fmla="*/ 23982 h 23982"/>
                <a:gd name="connsiteX5" fmla="*/ 238 w 42384"/>
                <a:gd name="connsiteY5" fmla="*/ 23982 h 23982"/>
                <a:gd name="connsiteX6" fmla="*/ 42385 w 42384"/>
                <a:gd name="connsiteY6" fmla="*/ 23864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84" h="23982" fill="norm" stroke="1" extrusionOk="0">
                  <a:moveTo>
                    <a:pt x="42148" y="0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238" y="23982"/>
                  </a:lnTo>
                  <a:lnTo>
                    <a:pt x="238" y="23982"/>
                  </a:lnTo>
                  <a:lnTo>
                    <a:pt x="238" y="23982"/>
                  </a:lnTo>
                  <a:lnTo>
                    <a:pt x="42385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3" name="Полилиния: фигура 102"/>
            <p:cNvSpPr/>
            <p:nvPr/>
          </p:nvSpPr>
          <p:spPr bwMode="auto">
            <a:xfrm>
              <a:off x="2958747" y="7236710"/>
              <a:ext cx="42384" cy="24101"/>
            </a:xfrm>
            <a:custGeom>
              <a:avLst/>
              <a:gdLst>
                <a:gd name="connsiteX0" fmla="*/ 42385 w 42384"/>
                <a:gd name="connsiteY0" fmla="*/ 23983 h 24101"/>
                <a:gd name="connsiteX1" fmla="*/ 42147 w 42384"/>
                <a:gd name="connsiteY1" fmla="*/ 0 h 24101"/>
                <a:gd name="connsiteX2" fmla="*/ 42147 w 42384"/>
                <a:gd name="connsiteY2" fmla="*/ 0 h 24101"/>
                <a:gd name="connsiteX3" fmla="*/ 0 w 42384"/>
                <a:gd name="connsiteY3" fmla="*/ 238 h 24101"/>
                <a:gd name="connsiteX4" fmla="*/ 0 w 42384"/>
                <a:gd name="connsiteY4" fmla="*/ 238 h 24101"/>
                <a:gd name="connsiteX5" fmla="*/ 238 w 42384"/>
                <a:gd name="connsiteY5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84" h="24101" fill="norm" stroke="1" extrusionOk="0">
                  <a:moveTo>
                    <a:pt x="42385" y="23983"/>
                  </a:moveTo>
                  <a:lnTo>
                    <a:pt x="42147" y="0"/>
                  </a:lnTo>
                  <a:lnTo>
                    <a:pt x="42147" y="0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238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4" name="Полилиния: фигура 103"/>
            <p:cNvSpPr/>
            <p:nvPr/>
          </p:nvSpPr>
          <p:spPr bwMode="auto">
            <a:xfrm>
              <a:off x="3239177" y="7202755"/>
              <a:ext cx="42266" cy="24101"/>
            </a:xfrm>
            <a:custGeom>
              <a:avLst/>
              <a:gdLst>
                <a:gd name="connsiteX0" fmla="*/ 42147 w 42266"/>
                <a:gd name="connsiteY0" fmla="*/ 0 h 24101"/>
                <a:gd name="connsiteX1" fmla="*/ 0 w 42266"/>
                <a:gd name="connsiteY1" fmla="*/ 238 h 24101"/>
                <a:gd name="connsiteX2" fmla="*/ 0 w 42266"/>
                <a:gd name="connsiteY2" fmla="*/ 238 h 24101"/>
                <a:gd name="connsiteX3" fmla="*/ 118 w 42266"/>
                <a:gd name="connsiteY3" fmla="*/ 24101 h 24101"/>
                <a:gd name="connsiteX4" fmla="*/ 118 w 42266"/>
                <a:gd name="connsiteY4" fmla="*/ 24101 h 24101"/>
                <a:gd name="connsiteX5" fmla="*/ 118 w 42266"/>
                <a:gd name="connsiteY5" fmla="*/ 24101 h 24101"/>
                <a:gd name="connsiteX6" fmla="*/ 42266 w 42266"/>
                <a:gd name="connsiteY6" fmla="*/ 23864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66" h="24101" fill="norm" stroke="1" extrusionOk="0">
                  <a:moveTo>
                    <a:pt x="42147" y="0"/>
                  </a:moveTo>
                  <a:lnTo>
                    <a:pt x="0" y="238"/>
                  </a:lnTo>
                  <a:lnTo>
                    <a:pt x="0" y="238"/>
                  </a:lnTo>
                  <a:lnTo>
                    <a:pt x="118" y="24101"/>
                  </a:lnTo>
                  <a:lnTo>
                    <a:pt x="118" y="24101"/>
                  </a:lnTo>
                  <a:lnTo>
                    <a:pt x="118" y="24101"/>
                  </a:lnTo>
                  <a:lnTo>
                    <a:pt x="42266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5" name="Полилиния: фигура 104"/>
            <p:cNvSpPr/>
            <p:nvPr/>
          </p:nvSpPr>
          <p:spPr bwMode="auto">
            <a:xfrm>
              <a:off x="3014667" y="7203705"/>
              <a:ext cx="42266" cy="23982"/>
            </a:xfrm>
            <a:custGeom>
              <a:avLst/>
              <a:gdLst>
                <a:gd name="connsiteX0" fmla="*/ 42266 w 42266"/>
                <a:gd name="connsiteY0" fmla="*/ 23864 h 23982"/>
                <a:gd name="connsiteX1" fmla="*/ 42147 w 42266"/>
                <a:gd name="connsiteY1" fmla="*/ 0 h 23982"/>
                <a:gd name="connsiteX2" fmla="*/ 0 w 42266"/>
                <a:gd name="connsiteY2" fmla="*/ 238 h 23982"/>
                <a:gd name="connsiteX3" fmla="*/ 0 w 42266"/>
                <a:gd name="connsiteY3" fmla="*/ 238 h 23982"/>
                <a:gd name="connsiteX4" fmla="*/ 237 w 42266"/>
                <a:gd name="connsiteY4" fmla="*/ 23983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6" h="23982" fill="norm" stroke="1" extrusionOk="0">
                  <a:moveTo>
                    <a:pt x="42266" y="23864"/>
                  </a:moveTo>
                  <a:lnTo>
                    <a:pt x="42147" y="0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237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6" name="Полилиния: фигура 105"/>
            <p:cNvSpPr/>
            <p:nvPr/>
          </p:nvSpPr>
          <p:spPr bwMode="auto">
            <a:xfrm>
              <a:off x="2958510" y="7203823"/>
              <a:ext cx="42384" cy="24220"/>
            </a:xfrm>
            <a:custGeom>
              <a:avLst/>
              <a:gdLst>
                <a:gd name="connsiteX0" fmla="*/ 42385 w 42384"/>
                <a:gd name="connsiteY0" fmla="*/ 23983 h 24220"/>
                <a:gd name="connsiteX1" fmla="*/ 42147 w 42384"/>
                <a:gd name="connsiteY1" fmla="*/ 0 h 24220"/>
                <a:gd name="connsiteX2" fmla="*/ 119 w 42384"/>
                <a:gd name="connsiteY2" fmla="*/ 238 h 24220"/>
                <a:gd name="connsiteX3" fmla="*/ 119 w 42384"/>
                <a:gd name="connsiteY3" fmla="*/ 238 h 24220"/>
                <a:gd name="connsiteX4" fmla="*/ 0 w 42384"/>
                <a:gd name="connsiteY4" fmla="*/ 238 h 24220"/>
                <a:gd name="connsiteX5" fmla="*/ 119 w 42384"/>
                <a:gd name="connsiteY5" fmla="*/ 24101 h 24220"/>
                <a:gd name="connsiteX6" fmla="*/ 119 w 42384"/>
                <a:gd name="connsiteY6" fmla="*/ 24220 h 24220"/>
                <a:gd name="connsiteX7" fmla="*/ 119 w 42384"/>
                <a:gd name="connsiteY7" fmla="*/ 24220 h 24220"/>
                <a:gd name="connsiteX8" fmla="*/ 42029 w 42384"/>
                <a:gd name="connsiteY8" fmla="*/ 23983 h 2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384" h="24220" fill="norm" stroke="1" extrusionOk="0">
                  <a:moveTo>
                    <a:pt x="42385" y="23983"/>
                  </a:moveTo>
                  <a:lnTo>
                    <a:pt x="42147" y="0"/>
                  </a:lnTo>
                  <a:lnTo>
                    <a:pt x="119" y="238"/>
                  </a:lnTo>
                  <a:lnTo>
                    <a:pt x="119" y="238"/>
                  </a:lnTo>
                  <a:lnTo>
                    <a:pt x="0" y="238"/>
                  </a:lnTo>
                  <a:lnTo>
                    <a:pt x="119" y="24101"/>
                  </a:lnTo>
                  <a:lnTo>
                    <a:pt x="119" y="24220"/>
                  </a:lnTo>
                  <a:lnTo>
                    <a:pt x="119" y="24220"/>
                  </a:lnTo>
                  <a:lnTo>
                    <a:pt x="42029" y="23983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7" name="Полилиния: фигура 106"/>
            <p:cNvSpPr/>
            <p:nvPr/>
          </p:nvSpPr>
          <p:spPr bwMode="auto">
            <a:xfrm>
              <a:off x="3238820" y="7169987"/>
              <a:ext cx="42384" cy="23982"/>
            </a:xfrm>
            <a:custGeom>
              <a:avLst/>
              <a:gdLst>
                <a:gd name="connsiteX0" fmla="*/ 42147 w 42384"/>
                <a:gd name="connsiteY0" fmla="*/ 0 h 23982"/>
                <a:gd name="connsiteX1" fmla="*/ 0 w 42384"/>
                <a:gd name="connsiteY1" fmla="*/ 119 h 23982"/>
                <a:gd name="connsiteX2" fmla="*/ 356 w 42384"/>
                <a:gd name="connsiteY2" fmla="*/ 23982 h 23982"/>
                <a:gd name="connsiteX3" fmla="*/ 42385 w 42384"/>
                <a:gd name="connsiteY3" fmla="*/ 23864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4" h="23982" fill="norm" stroke="1" extrusionOk="0">
                  <a:moveTo>
                    <a:pt x="42147" y="0"/>
                  </a:moveTo>
                  <a:lnTo>
                    <a:pt x="0" y="119"/>
                  </a:lnTo>
                  <a:lnTo>
                    <a:pt x="356" y="23982"/>
                  </a:lnTo>
                  <a:lnTo>
                    <a:pt x="42385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8" name="Полилиния: фигура 107"/>
            <p:cNvSpPr/>
            <p:nvPr/>
          </p:nvSpPr>
          <p:spPr bwMode="auto">
            <a:xfrm>
              <a:off x="3182901" y="7170224"/>
              <a:ext cx="42147" cy="23982"/>
            </a:xfrm>
            <a:custGeom>
              <a:avLst/>
              <a:gdLst>
                <a:gd name="connsiteX0" fmla="*/ 41910 w 42147"/>
                <a:gd name="connsiteY0" fmla="*/ 0 h 23982"/>
                <a:gd name="connsiteX1" fmla="*/ 0 w 42147"/>
                <a:gd name="connsiteY1" fmla="*/ 119 h 23982"/>
                <a:gd name="connsiteX2" fmla="*/ 0 w 42147"/>
                <a:gd name="connsiteY2" fmla="*/ 119 h 23982"/>
                <a:gd name="connsiteX3" fmla="*/ 119 w 42147"/>
                <a:gd name="connsiteY3" fmla="*/ 23983 h 23982"/>
                <a:gd name="connsiteX4" fmla="*/ 42148 w 42147"/>
                <a:gd name="connsiteY4" fmla="*/ 23864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3982" fill="norm" stroke="1" extrusionOk="0">
                  <a:moveTo>
                    <a:pt x="41910" y="0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119" y="23983"/>
                  </a:lnTo>
                  <a:lnTo>
                    <a:pt x="42148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9" name="Полилиния: фигура 108"/>
            <p:cNvSpPr/>
            <p:nvPr/>
          </p:nvSpPr>
          <p:spPr bwMode="auto">
            <a:xfrm>
              <a:off x="3070587" y="7170581"/>
              <a:ext cx="42266" cy="24101"/>
            </a:xfrm>
            <a:custGeom>
              <a:avLst/>
              <a:gdLst>
                <a:gd name="connsiteX0" fmla="*/ 42147 w 42266"/>
                <a:gd name="connsiteY0" fmla="*/ 0 h 24101"/>
                <a:gd name="connsiteX1" fmla="*/ 0 w 42266"/>
                <a:gd name="connsiteY1" fmla="*/ 119 h 24101"/>
                <a:gd name="connsiteX2" fmla="*/ 119 w 42266"/>
                <a:gd name="connsiteY2" fmla="*/ 24101 h 24101"/>
                <a:gd name="connsiteX3" fmla="*/ 42266 w 42266"/>
                <a:gd name="connsiteY3" fmla="*/ 23982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4101" fill="norm" stroke="1" extrusionOk="0">
                  <a:moveTo>
                    <a:pt x="42147" y="0"/>
                  </a:moveTo>
                  <a:lnTo>
                    <a:pt x="0" y="119"/>
                  </a:lnTo>
                  <a:lnTo>
                    <a:pt x="119" y="24101"/>
                  </a:lnTo>
                  <a:lnTo>
                    <a:pt x="42266" y="2398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0" name="Полилиния: фигура 109"/>
            <p:cNvSpPr/>
            <p:nvPr/>
          </p:nvSpPr>
          <p:spPr bwMode="auto">
            <a:xfrm rot="-17451">
              <a:off x="3014587" y="7170959"/>
              <a:ext cx="42147" cy="23864"/>
            </a:xfrm>
            <a:custGeom>
              <a:avLst/>
              <a:gdLst>
                <a:gd name="connsiteX0" fmla="*/ 0 w 42147"/>
                <a:gd name="connsiteY0" fmla="*/ 0 h 23864"/>
                <a:gd name="connsiteX1" fmla="*/ 42148 w 42147"/>
                <a:gd name="connsiteY1" fmla="*/ 0 h 23864"/>
                <a:gd name="connsiteX2" fmla="*/ 42148 w 42147"/>
                <a:gd name="connsiteY2" fmla="*/ 23864 h 23864"/>
                <a:gd name="connsiteX3" fmla="*/ 0 w 42147"/>
                <a:gd name="connsiteY3" fmla="*/ 23864 h 2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3864" fill="norm" stroke="1" extrusionOk="0">
                  <a:moveTo>
                    <a:pt x="0" y="0"/>
                  </a:moveTo>
                  <a:lnTo>
                    <a:pt x="42148" y="0"/>
                  </a:lnTo>
                  <a:lnTo>
                    <a:pt x="42148" y="23864"/>
                  </a:lnTo>
                  <a:lnTo>
                    <a:pt x="0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1" name="Полилиния: фигура 110"/>
            <p:cNvSpPr/>
            <p:nvPr/>
          </p:nvSpPr>
          <p:spPr bwMode="auto">
            <a:xfrm>
              <a:off x="2958391" y="7171055"/>
              <a:ext cx="42147" cy="24101"/>
            </a:xfrm>
            <a:custGeom>
              <a:avLst/>
              <a:gdLst>
                <a:gd name="connsiteX0" fmla="*/ 42029 w 42147"/>
                <a:gd name="connsiteY0" fmla="*/ 0 h 24101"/>
                <a:gd name="connsiteX1" fmla="*/ 0 w 42147"/>
                <a:gd name="connsiteY1" fmla="*/ 238 h 24101"/>
                <a:gd name="connsiteX2" fmla="*/ 0 w 42147"/>
                <a:gd name="connsiteY2" fmla="*/ 238 h 24101"/>
                <a:gd name="connsiteX3" fmla="*/ 119 w 42147"/>
                <a:gd name="connsiteY3" fmla="*/ 24101 h 24101"/>
                <a:gd name="connsiteX4" fmla="*/ 42147 w 42147"/>
                <a:gd name="connsiteY4" fmla="*/ 23864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47" h="24101" fill="norm" stroke="1" extrusionOk="0">
                  <a:moveTo>
                    <a:pt x="42029" y="0"/>
                  </a:moveTo>
                  <a:lnTo>
                    <a:pt x="0" y="238"/>
                  </a:lnTo>
                  <a:lnTo>
                    <a:pt x="0" y="238"/>
                  </a:lnTo>
                  <a:lnTo>
                    <a:pt x="119" y="24101"/>
                  </a:lnTo>
                  <a:lnTo>
                    <a:pt x="42147" y="23864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2" name="Полилиния: фигура 111"/>
            <p:cNvSpPr/>
            <p:nvPr/>
          </p:nvSpPr>
          <p:spPr bwMode="auto">
            <a:xfrm>
              <a:off x="3011105" y="6710876"/>
              <a:ext cx="42384" cy="23982"/>
            </a:xfrm>
            <a:custGeom>
              <a:avLst/>
              <a:gdLst>
                <a:gd name="connsiteX0" fmla="*/ 0 w 42384"/>
                <a:gd name="connsiteY0" fmla="*/ 119 h 23982"/>
                <a:gd name="connsiteX1" fmla="*/ 0 w 42384"/>
                <a:gd name="connsiteY1" fmla="*/ 119 h 23982"/>
                <a:gd name="connsiteX2" fmla="*/ 238 w 42384"/>
                <a:gd name="connsiteY2" fmla="*/ 23983 h 23982"/>
                <a:gd name="connsiteX3" fmla="*/ 42385 w 42384"/>
                <a:gd name="connsiteY3" fmla="*/ 23864 h 23982"/>
                <a:gd name="connsiteX4" fmla="*/ 42385 w 42384"/>
                <a:gd name="connsiteY4" fmla="*/ 23864 h 23982"/>
                <a:gd name="connsiteX5" fmla="*/ 42385 w 42384"/>
                <a:gd name="connsiteY5" fmla="*/ 23864 h 23982"/>
                <a:gd name="connsiteX6" fmla="*/ 42147 w 42384"/>
                <a:gd name="connsiteY6" fmla="*/ 0 h 23982"/>
                <a:gd name="connsiteX7" fmla="*/ 42147 w 42384"/>
                <a:gd name="connsiteY7" fmla="*/ 0 h 23982"/>
                <a:gd name="connsiteX8" fmla="*/ 41910 w 42384"/>
                <a:gd name="connsiteY8" fmla="*/ 0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384" h="23982" fill="norm" stroke="1" extrusionOk="0">
                  <a:moveTo>
                    <a:pt x="0" y="119"/>
                  </a:moveTo>
                  <a:lnTo>
                    <a:pt x="0" y="119"/>
                  </a:lnTo>
                  <a:lnTo>
                    <a:pt x="238" y="23983"/>
                  </a:lnTo>
                  <a:lnTo>
                    <a:pt x="42385" y="23864"/>
                  </a:lnTo>
                  <a:lnTo>
                    <a:pt x="42385" y="23864"/>
                  </a:lnTo>
                  <a:lnTo>
                    <a:pt x="42385" y="23864"/>
                  </a:lnTo>
                  <a:lnTo>
                    <a:pt x="42147" y="0"/>
                  </a:lnTo>
                  <a:lnTo>
                    <a:pt x="42147" y="0"/>
                  </a:lnTo>
                  <a:lnTo>
                    <a:pt x="41910" y="0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3" name="Полилиния: фигура 112"/>
            <p:cNvSpPr/>
            <p:nvPr/>
          </p:nvSpPr>
          <p:spPr bwMode="auto">
            <a:xfrm>
              <a:off x="3179339" y="6677277"/>
              <a:ext cx="42147" cy="24101"/>
            </a:xfrm>
            <a:custGeom>
              <a:avLst/>
              <a:gdLst>
                <a:gd name="connsiteX0" fmla="*/ 119 w 42147"/>
                <a:gd name="connsiteY0" fmla="*/ 24101 h 24101"/>
                <a:gd name="connsiteX1" fmla="*/ 42147 w 42147"/>
                <a:gd name="connsiteY1" fmla="*/ 23864 h 24101"/>
                <a:gd name="connsiteX2" fmla="*/ 42029 w 42147"/>
                <a:gd name="connsiteY2" fmla="*/ 0 h 24101"/>
                <a:gd name="connsiteX3" fmla="*/ 0 w 42147"/>
                <a:gd name="connsiteY3" fmla="*/ 237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7" h="24101" fill="norm" stroke="1" extrusionOk="0">
                  <a:moveTo>
                    <a:pt x="119" y="24101"/>
                  </a:moveTo>
                  <a:lnTo>
                    <a:pt x="42147" y="23864"/>
                  </a:lnTo>
                  <a:lnTo>
                    <a:pt x="42029" y="0"/>
                  </a:lnTo>
                  <a:lnTo>
                    <a:pt x="0" y="237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4" name="Полилиния: фигура 113"/>
            <p:cNvSpPr/>
            <p:nvPr/>
          </p:nvSpPr>
          <p:spPr bwMode="auto">
            <a:xfrm>
              <a:off x="3179102" y="6644509"/>
              <a:ext cx="42266" cy="23982"/>
            </a:xfrm>
            <a:custGeom>
              <a:avLst/>
              <a:gdLst>
                <a:gd name="connsiteX0" fmla="*/ 42266 w 42266"/>
                <a:gd name="connsiteY0" fmla="*/ 23745 h 23982"/>
                <a:gd name="connsiteX1" fmla="*/ 42028 w 42266"/>
                <a:gd name="connsiteY1" fmla="*/ 0 h 23982"/>
                <a:gd name="connsiteX2" fmla="*/ 0 w 42266"/>
                <a:gd name="connsiteY2" fmla="*/ 119 h 23982"/>
                <a:gd name="connsiteX3" fmla="*/ 118 w 42266"/>
                <a:gd name="connsiteY3" fmla="*/ 23982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266" h="23982" fill="norm" stroke="1" extrusionOk="0">
                  <a:moveTo>
                    <a:pt x="42266" y="23745"/>
                  </a:moveTo>
                  <a:lnTo>
                    <a:pt x="42028" y="0"/>
                  </a:lnTo>
                  <a:lnTo>
                    <a:pt x="0" y="119"/>
                  </a:lnTo>
                  <a:lnTo>
                    <a:pt x="118" y="2398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5" name="Полилиния: фигура 114"/>
            <p:cNvSpPr/>
            <p:nvPr/>
          </p:nvSpPr>
          <p:spPr bwMode="auto">
            <a:xfrm>
              <a:off x="3066906" y="6644865"/>
              <a:ext cx="42147" cy="24101"/>
            </a:xfrm>
            <a:custGeom>
              <a:avLst/>
              <a:gdLst>
                <a:gd name="connsiteX0" fmla="*/ 42147 w 42147"/>
                <a:gd name="connsiteY0" fmla="*/ 23982 h 24101"/>
                <a:gd name="connsiteX1" fmla="*/ 42029 w 42147"/>
                <a:gd name="connsiteY1" fmla="*/ 0 h 24101"/>
                <a:gd name="connsiteX2" fmla="*/ 42029 w 42147"/>
                <a:gd name="connsiteY2" fmla="*/ 0 h 24101"/>
                <a:gd name="connsiteX3" fmla="*/ 0 w 42147"/>
                <a:gd name="connsiteY3" fmla="*/ 237 h 24101"/>
                <a:gd name="connsiteX4" fmla="*/ 0 w 42147"/>
                <a:gd name="connsiteY4" fmla="*/ 237 h 24101"/>
                <a:gd name="connsiteX5" fmla="*/ 119 w 42147"/>
                <a:gd name="connsiteY5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7" h="24101" fill="norm" stroke="1" extrusionOk="0">
                  <a:moveTo>
                    <a:pt x="42147" y="23982"/>
                  </a:moveTo>
                  <a:lnTo>
                    <a:pt x="42029" y="0"/>
                  </a:lnTo>
                  <a:lnTo>
                    <a:pt x="42029" y="0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119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6" name="Полилиния: фигура 115"/>
            <p:cNvSpPr/>
            <p:nvPr/>
          </p:nvSpPr>
          <p:spPr bwMode="auto">
            <a:xfrm>
              <a:off x="2954592" y="6645459"/>
              <a:ext cx="42266" cy="23982"/>
            </a:xfrm>
            <a:custGeom>
              <a:avLst/>
              <a:gdLst>
                <a:gd name="connsiteX0" fmla="*/ 119 w 42266"/>
                <a:gd name="connsiteY0" fmla="*/ 23982 h 23982"/>
                <a:gd name="connsiteX1" fmla="*/ 119 w 42266"/>
                <a:gd name="connsiteY1" fmla="*/ 23982 h 23982"/>
                <a:gd name="connsiteX2" fmla="*/ 42266 w 42266"/>
                <a:gd name="connsiteY2" fmla="*/ 23745 h 23982"/>
                <a:gd name="connsiteX3" fmla="*/ 42147 w 42266"/>
                <a:gd name="connsiteY3" fmla="*/ 0 h 23982"/>
                <a:gd name="connsiteX4" fmla="*/ 0 w 42266"/>
                <a:gd name="connsiteY4" fmla="*/ 119 h 23982"/>
                <a:gd name="connsiteX5" fmla="*/ 0 w 42266"/>
                <a:gd name="connsiteY5" fmla="*/ 119 h 23982"/>
                <a:gd name="connsiteX6" fmla="*/ 0 w 42266"/>
                <a:gd name="connsiteY6" fmla="*/ 119 h 23982"/>
                <a:gd name="connsiteX7" fmla="*/ 119 w 42266"/>
                <a:gd name="connsiteY7" fmla="*/ 23982 h 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66" h="23982" fill="norm" stroke="1" extrusionOk="0">
                  <a:moveTo>
                    <a:pt x="119" y="23982"/>
                  </a:moveTo>
                  <a:lnTo>
                    <a:pt x="119" y="23982"/>
                  </a:lnTo>
                  <a:lnTo>
                    <a:pt x="42266" y="23745"/>
                  </a:lnTo>
                  <a:lnTo>
                    <a:pt x="42147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119" y="23982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7" name="Полилиния: фигура 116"/>
            <p:cNvSpPr/>
            <p:nvPr/>
          </p:nvSpPr>
          <p:spPr bwMode="auto">
            <a:xfrm>
              <a:off x="3121520" y="6447544"/>
              <a:ext cx="42384" cy="24101"/>
            </a:xfrm>
            <a:custGeom>
              <a:avLst/>
              <a:gdLst>
                <a:gd name="connsiteX0" fmla="*/ 42385 w 42384"/>
                <a:gd name="connsiteY0" fmla="*/ 23983 h 24101"/>
                <a:gd name="connsiteX1" fmla="*/ 42147 w 42384"/>
                <a:gd name="connsiteY1" fmla="*/ 0 h 24101"/>
                <a:gd name="connsiteX2" fmla="*/ 42147 w 42384"/>
                <a:gd name="connsiteY2" fmla="*/ 0 h 24101"/>
                <a:gd name="connsiteX3" fmla="*/ 0 w 42384"/>
                <a:gd name="connsiteY3" fmla="*/ 119 h 24101"/>
                <a:gd name="connsiteX4" fmla="*/ 0 w 42384"/>
                <a:gd name="connsiteY4" fmla="*/ 119 h 24101"/>
                <a:gd name="connsiteX5" fmla="*/ 237 w 42384"/>
                <a:gd name="connsiteY5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84" h="24101" fill="norm" stroke="1" extrusionOk="0">
                  <a:moveTo>
                    <a:pt x="42385" y="23983"/>
                  </a:moveTo>
                  <a:lnTo>
                    <a:pt x="42147" y="0"/>
                  </a:lnTo>
                  <a:lnTo>
                    <a:pt x="42147" y="0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237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8" name="Полилиния: фигура 117"/>
            <p:cNvSpPr/>
            <p:nvPr/>
          </p:nvSpPr>
          <p:spPr bwMode="auto">
            <a:xfrm>
              <a:off x="3065363" y="6447780"/>
              <a:ext cx="42384" cy="24101"/>
            </a:xfrm>
            <a:custGeom>
              <a:avLst/>
              <a:gdLst>
                <a:gd name="connsiteX0" fmla="*/ 42385 w 42384"/>
                <a:gd name="connsiteY0" fmla="*/ 23864 h 24101"/>
                <a:gd name="connsiteX1" fmla="*/ 42148 w 42384"/>
                <a:gd name="connsiteY1" fmla="*/ 0 h 24101"/>
                <a:gd name="connsiteX2" fmla="*/ 0 w 42384"/>
                <a:gd name="connsiteY2" fmla="*/ 119 h 24101"/>
                <a:gd name="connsiteX3" fmla="*/ 238 w 42384"/>
                <a:gd name="connsiteY3" fmla="*/ 24101 h 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4" h="24101" fill="norm" stroke="1" extrusionOk="0">
                  <a:moveTo>
                    <a:pt x="42385" y="23864"/>
                  </a:moveTo>
                  <a:lnTo>
                    <a:pt x="42148" y="0"/>
                  </a:lnTo>
                  <a:lnTo>
                    <a:pt x="0" y="119"/>
                  </a:lnTo>
                  <a:lnTo>
                    <a:pt x="238" y="24101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9" name="Полилиния: фигура 118"/>
            <p:cNvSpPr/>
            <p:nvPr/>
          </p:nvSpPr>
          <p:spPr bwMode="auto">
            <a:xfrm>
              <a:off x="12701" y="5437668"/>
              <a:ext cx="8386272" cy="2121144"/>
            </a:xfrm>
            <a:custGeom>
              <a:avLst/>
              <a:gdLst>
                <a:gd name="connsiteX0" fmla="*/ 8372620 w 8386272"/>
                <a:gd name="connsiteY0" fmla="*/ 170846 h 2121144"/>
                <a:gd name="connsiteX1" fmla="*/ 8219821 w 8386272"/>
                <a:gd name="connsiteY1" fmla="*/ 171439 h 2121144"/>
                <a:gd name="connsiteX2" fmla="*/ 8372620 w 8386272"/>
                <a:gd name="connsiteY2" fmla="*/ 170846 h 2121144"/>
                <a:gd name="connsiteX3" fmla="*/ 8360153 w 8386272"/>
                <a:gd name="connsiteY3" fmla="*/ 119556 h 2121144"/>
                <a:gd name="connsiteX4" fmla="*/ 8219464 w 8386272"/>
                <a:gd name="connsiteY4" fmla="*/ 120150 h 2121144"/>
                <a:gd name="connsiteX5" fmla="*/ 8219346 w 8386272"/>
                <a:gd name="connsiteY5" fmla="*/ 99136 h 2121144"/>
                <a:gd name="connsiteX6" fmla="*/ 8206880 w 8386272"/>
                <a:gd name="connsiteY6" fmla="*/ 47846 h 2121144"/>
                <a:gd name="connsiteX7" fmla="*/ 8021550 w 8386272"/>
                <a:gd name="connsiteY7" fmla="*/ 48677 h 2121144"/>
                <a:gd name="connsiteX8" fmla="*/ 8022024 w 8386272"/>
                <a:gd name="connsiteY8" fmla="*/ 120981 h 2121144"/>
                <a:gd name="connsiteX9" fmla="*/ 8022024 w 8386272"/>
                <a:gd name="connsiteY9" fmla="*/ 120981 h 2121144"/>
                <a:gd name="connsiteX10" fmla="*/ 7714763 w 8386272"/>
                <a:gd name="connsiteY10" fmla="*/ 122168 h 2121144"/>
                <a:gd name="connsiteX11" fmla="*/ 7716307 w 8386272"/>
                <a:gd name="connsiteY11" fmla="*/ 337298 h 2121144"/>
                <a:gd name="connsiteX12" fmla="*/ 7672735 w 8386272"/>
                <a:gd name="connsiteY12" fmla="*/ 337417 h 2121144"/>
                <a:gd name="connsiteX13" fmla="*/ 7672854 w 8386272"/>
                <a:gd name="connsiteY13" fmla="*/ 358194 h 2121144"/>
                <a:gd name="connsiteX14" fmla="*/ 7672973 w 8386272"/>
                <a:gd name="connsiteY14" fmla="*/ 368760 h 2121144"/>
                <a:gd name="connsiteX15" fmla="*/ 7673803 w 8386272"/>
                <a:gd name="connsiteY15" fmla="*/ 474663 h 2121144"/>
                <a:gd name="connsiteX16" fmla="*/ 7673803 w 8386272"/>
                <a:gd name="connsiteY16" fmla="*/ 485230 h 2121144"/>
                <a:gd name="connsiteX17" fmla="*/ 7674160 w 8386272"/>
                <a:gd name="connsiteY17" fmla="*/ 514911 h 2121144"/>
                <a:gd name="connsiteX18" fmla="*/ 7674160 w 8386272"/>
                <a:gd name="connsiteY18" fmla="*/ 525596 h 2121144"/>
                <a:gd name="connsiteX19" fmla="*/ 7674991 w 8386272"/>
                <a:gd name="connsiteY19" fmla="*/ 631381 h 2121144"/>
                <a:gd name="connsiteX20" fmla="*/ 7675110 w 8386272"/>
                <a:gd name="connsiteY20" fmla="*/ 641947 h 2121144"/>
                <a:gd name="connsiteX21" fmla="*/ 7675347 w 8386272"/>
                <a:gd name="connsiteY21" fmla="*/ 671628 h 2121144"/>
                <a:gd name="connsiteX22" fmla="*/ 7675465 w 8386272"/>
                <a:gd name="connsiteY22" fmla="*/ 682314 h 2121144"/>
                <a:gd name="connsiteX23" fmla="*/ 7676297 w 8386272"/>
                <a:gd name="connsiteY23" fmla="*/ 788217 h 2121144"/>
                <a:gd name="connsiteX24" fmla="*/ 7625245 w 8386272"/>
                <a:gd name="connsiteY24" fmla="*/ 788454 h 2121144"/>
                <a:gd name="connsiteX25" fmla="*/ 7624770 w 8386272"/>
                <a:gd name="connsiteY25" fmla="*/ 733840 h 2121144"/>
                <a:gd name="connsiteX26" fmla="*/ 7624770 w 8386272"/>
                <a:gd name="connsiteY26" fmla="*/ 723274 h 2121144"/>
                <a:gd name="connsiteX27" fmla="*/ 7624414 w 8386272"/>
                <a:gd name="connsiteY27" fmla="*/ 693474 h 2121144"/>
                <a:gd name="connsiteX28" fmla="*/ 7624295 w 8386272"/>
                <a:gd name="connsiteY28" fmla="*/ 682907 h 2121144"/>
                <a:gd name="connsiteX29" fmla="*/ 7623583 w 8386272"/>
                <a:gd name="connsiteY29" fmla="*/ 577004 h 2121144"/>
                <a:gd name="connsiteX30" fmla="*/ 7623464 w 8386272"/>
                <a:gd name="connsiteY30" fmla="*/ 566319 h 2121144"/>
                <a:gd name="connsiteX31" fmla="*/ 7623345 w 8386272"/>
                <a:gd name="connsiteY31" fmla="*/ 536638 h 2121144"/>
                <a:gd name="connsiteX32" fmla="*/ 7623227 w 8386272"/>
                <a:gd name="connsiteY32" fmla="*/ 526071 h 2121144"/>
                <a:gd name="connsiteX33" fmla="*/ 7622396 w 8386272"/>
                <a:gd name="connsiteY33" fmla="*/ 420168 h 2121144"/>
                <a:gd name="connsiteX34" fmla="*/ 7622396 w 8386272"/>
                <a:gd name="connsiteY34" fmla="*/ 409602 h 2121144"/>
                <a:gd name="connsiteX35" fmla="*/ 7622158 w 8386272"/>
                <a:gd name="connsiteY35" fmla="*/ 388825 h 2121144"/>
                <a:gd name="connsiteX36" fmla="*/ 7622039 w 8386272"/>
                <a:gd name="connsiteY36" fmla="*/ 369235 h 2121144"/>
                <a:gd name="connsiteX37" fmla="*/ 7609573 w 8386272"/>
                <a:gd name="connsiteY37" fmla="*/ 317946 h 2121144"/>
                <a:gd name="connsiteX38" fmla="*/ 7609573 w 8386272"/>
                <a:gd name="connsiteY38" fmla="*/ 337536 h 2121144"/>
                <a:gd name="connsiteX39" fmla="*/ 7609573 w 8386272"/>
                <a:gd name="connsiteY39" fmla="*/ 337654 h 2121144"/>
                <a:gd name="connsiteX40" fmla="*/ 7609573 w 8386272"/>
                <a:gd name="connsiteY40" fmla="*/ 337536 h 2121144"/>
                <a:gd name="connsiteX41" fmla="*/ 7534064 w 8386272"/>
                <a:gd name="connsiteY41" fmla="*/ 337892 h 2121144"/>
                <a:gd name="connsiteX42" fmla="*/ 7394087 w 8386272"/>
                <a:gd name="connsiteY42" fmla="*/ 401172 h 2121144"/>
                <a:gd name="connsiteX43" fmla="*/ 7395037 w 8386272"/>
                <a:gd name="connsiteY43" fmla="*/ 526665 h 2121144"/>
                <a:gd name="connsiteX44" fmla="*/ 6930227 w 8386272"/>
                <a:gd name="connsiteY44" fmla="*/ 528446 h 2121144"/>
                <a:gd name="connsiteX45" fmla="*/ 6929278 w 8386272"/>
                <a:gd name="connsiteY45" fmla="*/ 398798 h 2121144"/>
                <a:gd name="connsiteX46" fmla="*/ 6890573 w 8386272"/>
                <a:gd name="connsiteY46" fmla="*/ 398917 h 2121144"/>
                <a:gd name="connsiteX47" fmla="*/ 6890573 w 8386272"/>
                <a:gd name="connsiteY47" fmla="*/ 398917 h 2121144"/>
                <a:gd name="connsiteX48" fmla="*/ 6929278 w 8386272"/>
                <a:gd name="connsiteY48" fmla="*/ 398798 h 2121144"/>
                <a:gd name="connsiteX49" fmla="*/ 6916812 w 8386272"/>
                <a:gd name="connsiteY49" fmla="*/ 347509 h 2121144"/>
                <a:gd name="connsiteX50" fmla="*/ 6622255 w 8386272"/>
                <a:gd name="connsiteY50" fmla="*/ 348577 h 2121144"/>
                <a:gd name="connsiteX51" fmla="*/ 6624392 w 8386272"/>
                <a:gd name="connsiteY51" fmla="*/ 644440 h 2121144"/>
                <a:gd name="connsiteX52" fmla="*/ 6355953 w 8386272"/>
                <a:gd name="connsiteY52" fmla="*/ 645509 h 2121144"/>
                <a:gd name="connsiteX53" fmla="*/ 6354648 w 8386272"/>
                <a:gd name="connsiteY53" fmla="*/ 454836 h 2121144"/>
                <a:gd name="connsiteX54" fmla="*/ 6342182 w 8386272"/>
                <a:gd name="connsiteY54" fmla="*/ 403547 h 2121144"/>
                <a:gd name="connsiteX55" fmla="*/ 5989449 w 8386272"/>
                <a:gd name="connsiteY55" fmla="*/ 404972 h 2121144"/>
                <a:gd name="connsiteX56" fmla="*/ 5988737 w 8386272"/>
                <a:gd name="connsiteY56" fmla="*/ 303818 h 2121144"/>
                <a:gd name="connsiteX57" fmla="*/ 5976270 w 8386272"/>
                <a:gd name="connsiteY57" fmla="*/ 252529 h 2121144"/>
                <a:gd name="connsiteX58" fmla="*/ 5765771 w 8386272"/>
                <a:gd name="connsiteY58" fmla="*/ 253360 h 2121144"/>
                <a:gd name="connsiteX59" fmla="*/ 5766958 w 8386272"/>
                <a:gd name="connsiteY59" fmla="*/ 423730 h 2121144"/>
                <a:gd name="connsiteX60" fmla="*/ 5542449 w 8386272"/>
                <a:gd name="connsiteY60" fmla="*/ 424561 h 2121144"/>
                <a:gd name="connsiteX61" fmla="*/ 5416837 w 8386272"/>
                <a:gd name="connsiteY61" fmla="*/ 514674 h 2121144"/>
                <a:gd name="connsiteX62" fmla="*/ 5419212 w 8386272"/>
                <a:gd name="connsiteY62" fmla="*/ 837369 h 2121144"/>
                <a:gd name="connsiteX63" fmla="*/ 5262970 w 8386272"/>
                <a:gd name="connsiteY63" fmla="*/ 837962 h 2121144"/>
                <a:gd name="connsiteX64" fmla="*/ 5262495 w 8386272"/>
                <a:gd name="connsiteY64" fmla="*/ 772782 h 2121144"/>
                <a:gd name="connsiteX65" fmla="*/ 5250029 w 8386272"/>
                <a:gd name="connsiteY65" fmla="*/ 721493 h 2121144"/>
                <a:gd name="connsiteX66" fmla="*/ 5107796 w 8386272"/>
                <a:gd name="connsiteY66" fmla="*/ 721968 h 2121144"/>
                <a:gd name="connsiteX67" fmla="*/ 5107321 w 8386272"/>
                <a:gd name="connsiteY67" fmla="*/ 658450 h 2121144"/>
                <a:gd name="connsiteX68" fmla="*/ 5107321 w 8386272"/>
                <a:gd name="connsiteY68" fmla="*/ 658450 h 2121144"/>
                <a:gd name="connsiteX69" fmla="*/ 5094855 w 8386272"/>
                <a:gd name="connsiteY69" fmla="*/ 607161 h 2121144"/>
                <a:gd name="connsiteX70" fmla="*/ 5048908 w 8386272"/>
                <a:gd name="connsiteY70" fmla="*/ 607279 h 2121144"/>
                <a:gd name="connsiteX71" fmla="*/ 5049027 w 8386272"/>
                <a:gd name="connsiteY71" fmla="*/ 632568 h 2121144"/>
                <a:gd name="connsiteX72" fmla="*/ 5049145 w 8386272"/>
                <a:gd name="connsiteY72" fmla="*/ 643134 h 2121144"/>
                <a:gd name="connsiteX73" fmla="*/ 5049145 w 8386272"/>
                <a:gd name="connsiteY73" fmla="*/ 659400 h 2121144"/>
                <a:gd name="connsiteX74" fmla="*/ 5049264 w 8386272"/>
                <a:gd name="connsiteY74" fmla="*/ 669966 h 2121144"/>
                <a:gd name="connsiteX75" fmla="*/ 5049502 w 8386272"/>
                <a:gd name="connsiteY75" fmla="*/ 695255 h 2121144"/>
                <a:gd name="connsiteX76" fmla="*/ 5049502 w 8386272"/>
                <a:gd name="connsiteY76" fmla="*/ 705821 h 2121144"/>
                <a:gd name="connsiteX77" fmla="*/ 5049620 w 8386272"/>
                <a:gd name="connsiteY77" fmla="*/ 722087 h 2121144"/>
                <a:gd name="connsiteX78" fmla="*/ 5049739 w 8386272"/>
                <a:gd name="connsiteY78" fmla="*/ 732653 h 2121144"/>
                <a:gd name="connsiteX79" fmla="*/ 5049858 w 8386272"/>
                <a:gd name="connsiteY79" fmla="*/ 757942 h 2121144"/>
                <a:gd name="connsiteX80" fmla="*/ 5049977 w 8386272"/>
                <a:gd name="connsiteY80" fmla="*/ 768508 h 2121144"/>
                <a:gd name="connsiteX81" fmla="*/ 5050095 w 8386272"/>
                <a:gd name="connsiteY81" fmla="*/ 784774 h 2121144"/>
                <a:gd name="connsiteX82" fmla="*/ 4942886 w 8386272"/>
                <a:gd name="connsiteY82" fmla="*/ 785130 h 2121144"/>
                <a:gd name="connsiteX83" fmla="*/ 4942886 w 8386272"/>
                <a:gd name="connsiteY83" fmla="*/ 784299 h 2121144"/>
                <a:gd name="connsiteX84" fmla="*/ 4942768 w 8386272"/>
                <a:gd name="connsiteY84" fmla="*/ 773732 h 2121144"/>
                <a:gd name="connsiteX85" fmla="*/ 4942768 w 8386272"/>
                <a:gd name="connsiteY85" fmla="*/ 757467 h 2121144"/>
                <a:gd name="connsiteX86" fmla="*/ 4942649 w 8386272"/>
                <a:gd name="connsiteY86" fmla="*/ 746900 h 2121144"/>
                <a:gd name="connsiteX87" fmla="*/ 4942530 w 8386272"/>
                <a:gd name="connsiteY87" fmla="*/ 721612 h 2121144"/>
                <a:gd name="connsiteX88" fmla="*/ 4942412 w 8386272"/>
                <a:gd name="connsiteY88" fmla="*/ 711045 h 2121144"/>
                <a:gd name="connsiteX89" fmla="*/ 4942293 w 8386272"/>
                <a:gd name="connsiteY89" fmla="*/ 694780 h 2121144"/>
                <a:gd name="connsiteX90" fmla="*/ 4942293 w 8386272"/>
                <a:gd name="connsiteY90" fmla="*/ 684213 h 2121144"/>
                <a:gd name="connsiteX91" fmla="*/ 4942293 w 8386272"/>
                <a:gd name="connsiteY91" fmla="*/ 684213 h 2121144"/>
                <a:gd name="connsiteX92" fmla="*/ 4942293 w 8386272"/>
                <a:gd name="connsiteY92" fmla="*/ 684213 h 2121144"/>
                <a:gd name="connsiteX93" fmla="*/ 4942055 w 8386272"/>
                <a:gd name="connsiteY93" fmla="*/ 658925 h 2121144"/>
                <a:gd name="connsiteX94" fmla="*/ 4941937 w 8386272"/>
                <a:gd name="connsiteY94" fmla="*/ 648358 h 2121144"/>
                <a:gd name="connsiteX95" fmla="*/ 4941818 w 8386272"/>
                <a:gd name="connsiteY95" fmla="*/ 621526 h 2121144"/>
                <a:gd name="connsiteX96" fmla="*/ 4929352 w 8386272"/>
                <a:gd name="connsiteY96" fmla="*/ 570237 h 2121144"/>
                <a:gd name="connsiteX97" fmla="*/ 4929471 w 8386272"/>
                <a:gd name="connsiteY97" fmla="*/ 597188 h 2121144"/>
                <a:gd name="connsiteX98" fmla="*/ 4929589 w 8386272"/>
                <a:gd name="connsiteY98" fmla="*/ 607754 h 2121144"/>
                <a:gd name="connsiteX99" fmla="*/ 4910475 w 8386272"/>
                <a:gd name="connsiteY99" fmla="*/ 607873 h 2121144"/>
                <a:gd name="connsiteX100" fmla="*/ 4910118 w 8386272"/>
                <a:gd name="connsiteY100" fmla="*/ 569881 h 2121144"/>
                <a:gd name="connsiteX101" fmla="*/ 4854674 w 8386272"/>
                <a:gd name="connsiteY101" fmla="*/ 569881 h 2121144"/>
                <a:gd name="connsiteX102" fmla="*/ 4910118 w 8386272"/>
                <a:gd name="connsiteY102" fmla="*/ 570000 h 2121144"/>
                <a:gd name="connsiteX103" fmla="*/ 4897652 w 8386272"/>
                <a:gd name="connsiteY103" fmla="*/ 518710 h 2121144"/>
                <a:gd name="connsiteX104" fmla="*/ 4813001 w 8386272"/>
                <a:gd name="connsiteY104" fmla="*/ 518592 h 2121144"/>
                <a:gd name="connsiteX105" fmla="*/ 4490662 w 8386272"/>
                <a:gd name="connsiteY105" fmla="*/ 520254 h 2121144"/>
                <a:gd name="connsiteX106" fmla="*/ 4420495 w 8386272"/>
                <a:gd name="connsiteY106" fmla="*/ 520491 h 2121144"/>
                <a:gd name="connsiteX107" fmla="*/ 4421445 w 8386272"/>
                <a:gd name="connsiteY107" fmla="*/ 641472 h 2121144"/>
                <a:gd name="connsiteX108" fmla="*/ 4351279 w 8386272"/>
                <a:gd name="connsiteY108" fmla="*/ 641710 h 2121144"/>
                <a:gd name="connsiteX109" fmla="*/ 4354247 w 8386272"/>
                <a:gd name="connsiteY109" fmla="*/ 1061285 h 2121144"/>
                <a:gd name="connsiteX110" fmla="*/ 4352585 w 8386272"/>
                <a:gd name="connsiteY110" fmla="*/ 1061285 h 2121144"/>
                <a:gd name="connsiteX111" fmla="*/ 4349260 w 8386272"/>
                <a:gd name="connsiteY111" fmla="*/ 1061403 h 2121144"/>
                <a:gd name="connsiteX112" fmla="*/ 4347836 w 8386272"/>
                <a:gd name="connsiteY112" fmla="*/ 1061522 h 2121144"/>
                <a:gd name="connsiteX113" fmla="*/ 4343324 w 8386272"/>
                <a:gd name="connsiteY113" fmla="*/ 1061759 h 2121144"/>
                <a:gd name="connsiteX114" fmla="*/ 4341781 w 8386272"/>
                <a:gd name="connsiteY114" fmla="*/ 1061878 h 2121144"/>
                <a:gd name="connsiteX115" fmla="*/ 4334538 w 8386272"/>
                <a:gd name="connsiteY115" fmla="*/ 1062472 h 2121144"/>
                <a:gd name="connsiteX116" fmla="*/ 4332520 w 8386272"/>
                <a:gd name="connsiteY116" fmla="*/ 1062709 h 2121144"/>
                <a:gd name="connsiteX117" fmla="*/ 4325515 w 8386272"/>
                <a:gd name="connsiteY117" fmla="*/ 1063422 h 2121144"/>
                <a:gd name="connsiteX118" fmla="*/ 4323853 w 8386272"/>
                <a:gd name="connsiteY118" fmla="*/ 1063659 h 2121144"/>
                <a:gd name="connsiteX119" fmla="*/ 4323141 w 8386272"/>
                <a:gd name="connsiteY119" fmla="*/ 1063778 h 2121144"/>
                <a:gd name="connsiteX120" fmla="*/ 4308419 w 8386272"/>
                <a:gd name="connsiteY120" fmla="*/ 1065677 h 2121144"/>
                <a:gd name="connsiteX121" fmla="*/ 4306519 w 8386272"/>
                <a:gd name="connsiteY121" fmla="*/ 1065915 h 2121144"/>
                <a:gd name="connsiteX122" fmla="*/ 4289542 w 8386272"/>
                <a:gd name="connsiteY122" fmla="*/ 1069002 h 2121144"/>
                <a:gd name="connsiteX123" fmla="*/ 4287880 w 8386272"/>
                <a:gd name="connsiteY123" fmla="*/ 1069358 h 2121144"/>
                <a:gd name="connsiteX124" fmla="*/ 4271970 w 8386272"/>
                <a:gd name="connsiteY124" fmla="*/ 1073038 h 2121144"/>
                <a:gd name="connsiteX125" fmla="*/ 4269240 w 8386272"/>
                <a:gd name="connsiteY125" fmla="*/ 1073751 h 2121144"/>
                <a:gd name="connsiteX126" fmla="*/ 4253093 w 8386272"/>
                <a:gd name="connsiteY126" fmla="*/ 1078500 h 2121144"/>
                <a:gd name="connsiteX127" fmla="*/ 4251550 w 8386272"/>
                <a:gd name="connsiteY127" fmla="*/ 1078975 h 2121144"/>
                <a:gd name="connsiteX128" fmla="*/ 4249057 w 8386272"/>
                <a:gd name="connsiteY128" fmla="*/ 1079806 h 2121144"/>
                <a:gd name="connsiteX129" fmla="*/ 4243120 w 8386272"/>
                <a:gd name="connsiteY129" fmla="*/ 1081824 h 2121144"/>
                <a:gd name="connsiteX130" fmla="*/ 4238253 w 8386272"/>
                <a:gd name="connsiteY130" fmla="*/ 1083605 h 2121144"/>
                <a:gd name="connsiteX131" fmla="*/ 4232316 w 8386272"/>
                <a:gd name="connsiteY131" fmla="*/ 1085979 h 2121144"/>
                <a:gd name="connsiteX132" fmla="*/ 4227567 w 8386272"/>
                <a:gd name="connsiteY132" fmla="*/ 1087998 h 2121144"/>
                <a:gd name="connsiteX133" fmla="*/ 4221512 w 8386272"/>
                <a:gd name="connsiteY133" fmla="*/ 1090728 h 2121144"/>
                <a:gd name="connsiteX134" fmla="*/ 4217001 w 8386272"/>
                <a:gd name="connsiteY134" fmla="*/ 1092866 h 2121144"/>
                <a:gd name="connsiteX135" fmla="*/ 4210708 w 8386272"/>
                <a:gd name="connsiteY135" fmla="*/ 1096190 h 2121144"/>
                <a:gd name="connsiteX136" fmla="*/ 4206672 w 8386272"/>
                <a:gd name="connsiteY136" fmla="*/ 1098327 h 2121144"/>
                <a:gd name="connsiteX137" fmla="*/ 4199311 w 8386272"/>
                <a:gd name="connsiteY137" fmla="*/ 1102838 h 2121144"/>
                <a:gd name="connsiteX138" fmla="*/ 4196699 w 8386272"/>
                <a:gd name="connsiteY138" fmla="*/ 1104501 h 2121144"/>
                <a:gd name="connsiteX139" fmla="*/ 4187319 w 8386272"/>
                <a:gd name="connsiteY139" fmla="*/ 1111268 h 2121144"/>
                <a:gd name="connsiteX140" fmla="*/ 4184826 w 8386272"/>
                <a:gd name="connsiteY140" fmla="*/ 1113286 h 2121144"/>
                <a:gd name="connsiteX141" fmla="*/ 4178415 w 8386272"/>
                <a:gd name="connsiteY141" fmla="*/ 1118748 h 2121144"/>
                <a:gd name="connsiteX142" fmla="*/ 4175209 w 8386272"/>
                <a:gd name="connsiteY142" fmla="*/ 1121834 h 2121144"/>
                <a:gd name="connsiteX143" fmla="*/ 4170104 w 8386272"/>
                <a:gd name="connsiteY143" fmla="*/ 1126940 h 2121144"/>
                <a:gd name="connsiteX144" fmla="*/ 4166898 w 8386272"/>
                <a:gd name="connsiteY144" fmla="*/ 1130501 h 2121144"/>
                <a:gd name="connsiteX145" fmla="*/ 4162506 w 8386272"/>
                <a:gd name="connsiteY145" fmla="*/ 1135844 h 2121144"/>
                <a:gd name="connsiteX146" fmla="*/ 4159538 w 8386272"/>
                <a:gd name="connsiteY146" fmla="*/ 1139881 h 2121144"/>
                <a:gd name="connsiteX147" fmla="*/ 4155738 w 8386272"/>
                <a:gd name="connsiteY147" fmla="*/ 1145461 h 2121144"/>
                <a:gd name="connsiteX148" fmla="*/ 4153126 w 8386272"/>
                <a:gd name="connsiteY148" fmla="*/ 1149854 h 2121144"/>
                <a:gd name="connsiteX149" fmla="*/ 4149921 w 8386272"/>
                <a:gd name="connsiteY149" fmla="*/ 1155909 h 2121144"/>
                <a:gd name="connsiteX150" fmla="*/ 4147665 w 8386272"/>
                <a:gd name="connsiteY150" fmla="*/ 1160658 h 2121144"/>
                <a:gd name="connsiteX151" fmla="*/ 4145053 w 8386272"/>
                <a:gd name="connsiteY151" fmla="*/ 1167306 h 2121144"/>
                <a:gd name="connsiteX152" fmla="*/ 4143272 w 8386272"/>
                <a:gd name="connsiteY152" fmla="*/ 1172411 h 2121144"/>
                <a:gd name="connsiteX153" fmla="*/ 4141254 w 8386272"/>
                <a:gd name="connsiteY153" fmla="*/ 1179654 h 2121144"/>
                <a:gd name="connsiteX154" fmla="*/ 4139948 w 8386272"/>
                <a:gd name="connsiteY154" fmla="*/ 1184996 h 2121144"/>
                <a:gd name="connsiteX155" fmla="*/ 4138642 w 8386272"/>
                <a:gd name="connsiteY155" fmla="*/ 1193070 h 2121144"/>
                <a:gd name="connsiteX156" fmla="*/ 4137929 w 8386272"/>
                <a:gd name="connsiteY156" fmla="*/ 1198531 h 2121144"/>
                <a:gd name="connsiteX157" fmla="*/ 4137454 w 8386272"/>
                <a:gd name="connsiteY157" fmla="*/ 1208029 h 2121144"/>
                <a:gd name="connsiteX158" fmla="*/ 4137217 w 8386272"/>
                <a:gd name="connsiteY158" fmla="*/ 1212897 h 2121144"/>
                <a:gd name="connsiteX159" fmla="*/ 4137929 w 8386272"/>
                <a:gd name="connsiteY159" fmla="*/ 1228212 h 2121144"/>
                <a:gd name="connsiteX160" fmla="*/ 3925649 w 8386272"/>
                <a:gd name="connsiteY160" fmla="*/ 1229043 h 2121144"/>
                <a:gd name="connsiteX161" fmla="*/ 3921375 w 8386272"/>
                <a:gd name="connsiteY161" fmla="*/ 645746 h 2121144"/>
                <a:gd name="connsiteX162" fmla="*/ 3921375 w 8386272"/>
                <a:gd name="connsiteY162" fmla="*/ 645746 h 2121144"/>
                <a:gd name="connsiteX163" fmla="*/ 3908790 w 8386272"/>
                <a:gd name="connsiteY163" fmla="*/ 594457 h 2121144"/>
                <a:gd name="connsiteX164" fmla="*/ 3881839 w 8386272"/>
                <a:gd name="connsiteY164" fmla="*/ 595407 h 2121144"/>
                <a:gd name="connsiteX165" fmla="*/ 3881483 w 8386272"/>
                <a:gd name="connsiteY165" fmla="*/ 545898 h 2121144"/>
                <a:gd name="connsiteX166" fmla="*/ 3868898 w 8386272"/>
                <a:gd name="connsiteY166" fmla="*/ 494609 h 2121144"/>
                <a:gd name="connsiteX167" fmla="*/ 3542048 w 8386272"/>
                <a:gd name="connsiteY167" fmla="*/ 495915 h 2121144"/>
                <a:gd name="connsiteX168" fmla="*/ 3542641 w 8386272"/>
                <a:gd name="connsiteY168" fmla="*/ 595763 h 2121144"/>
                <a:gd name="connsiteX169" fmla="*/ 3501918 w 8386272"/>
                <a:gd name="connsiteY169" fmla="*/ 596001 h 2121144"/>
                <a:gd name="connsiteX170" fmla="*/ 3502156 w 8386272"/>
                <a:gd name="connsiteY170" fmla="*/ 648121 h 2121144"/>
                <a:gd name="connsiteX171" fmla="*/ 3396965 w 8386272"/>
                <a:gd name="connsiteY171" fmla="*/ 648596 h 2121144"/>
                <a:gd name="connsiteX172" fmla="*/ 3398628 w 8386272"/>
                <a:gd name="connsiteY172" fmla="*/ 872630 h 2121144"/>
                <a:gd name="connsiteX173" fmla="*/ 3288807 w 8386272"/>
                <a:gd name="connsiteY173" fmla="*/ 872986 h 2121144"/>
                <a:gd name="connsiteX174" fmla="*/ 3278953 w 8386272"/>
                <a:gd name="connsiteY174" fmla="*/ 832739 h 2121144"/>
                <a:gd name="connsiteX175" fmla="*/ 3242623 w 8386272"/>
                <a:gd name="connsiteY175" fmla="*/ 832857 h 2121144"/>
                <a:gd name="connsiteX176" fmla="*/ 3242148 w 8386272"/>
                <a:gd name="connsiteY176" fmla="*/ 830127 h 2121144"/>
                <a:gd name="connsiteX177" fmla="*/ 3242385 w 8386272"/>
                <a:gd name="connsiteY177" fmla="*/ 830958 h 2121144"/>
                <a:gd name="connsiteX178" fmla="*/ 3229919 w 8386272"/>
                <a:gd name="connsiteY178" fmla="*/ 779668 h 2121144"/>
                <a:gd name="connsiteX179" fmla="*/ 3229801 w 8386272"/>
                <a:gd name="connsiteY179" fmla="*/ 779312 h 2121144"/>
                <a:gd name="connsiteX180" fmla="*/ 3228851 w 8386272"/>
                <a:gd name="connsiteY180" fmla="*/ 776463 h 2121144"/>
                <a:gd name="connsiteX181" fmla="*/ 3226239 w 8386272"/>
                <a:gd name="connsiteY181" fmla="*/ 769695 h 2121144"/>
                <a:gd name="connsiteX182" fmla="*/ 3225764 w 8386272"/>
                <a:gd name="connsiteY182" fmla="*/ 768746 h 2121144"/>
                <a:gd name="connsiteX183" fmla="*/ 3224814 w 8386272"/>
                <a:gd name="connsiteY183" fmla="*/ 766727 h 2121144"/>
                <a:gd name="connsiteX184" fmla="*/ 3220540 w 8386272"/>
                <a:gd name="connsiteY184" fmla="*/ 760079 h 2121144"/>
                <a:gd name="connsiteX185" fmla="*/ 3219590 w 8386272"/>
                <a:gd name="connsiteY185" fmla="*/ 758773 h 2121144"/>
                <a:gd name="connsiteX186" fmla="*/ 3219115 w 8386272"/>
                <a:gd name="connsiteY186" fmla="*/ 758060 h 2121144"/>
                <a:gd name="connsiteX187" fmla="*/ 3213298 w 8386272"/>
                <a:gd name="connsiteY187" fmla="*/ 752124 h 2121144"/>
                <a:gd name="connsiteX188" fmla="*/ 3212110 w 8386272"/>
                <a:gd name="connsiteY188" fmla="*/ 750937 h 2121144"/>
                <a:gd name="connsiteX189" fmla="*/ 3202969 w 8386272"/>
                <a:gd name="connsiteY189" fmla="*/ 744526 h 2121144"/>
                <a:gd name="connsiteX190" fmla="*/ 3199763 w 8386272"/>
                <a:gd name="connsiteY190" fmla="*/ 742864 h 2121144"/>
                <a:gd name="connsiteX191" fmla="*/ 3191689 w 8386272"/>
                <a:gd name="connsiteY191" fmla="*/ 738946 h 2121144"/>
                <a:gd name="connsiteX192" fmla="*/ 3186703 w 8386272"/>
                <a:gd name="connsiteY192" fmla="*/ 737165 h 2121144"/>
                <a:gd name="connsiteX193" fmla="*/ 3177918 w 8386272"/>
                <a:gd name="connsiteY193" fmla="*/ 734315 h 2121144"/>
                <a:gd name="connsiteX194" fmla="*/ 3175899 w 8386272"/>
                <a:gd name="connsiteY194" fmla="*/ 733840 h 2121144"/>
                <a:gd name="connsiteX195" fmla="*/ 3165570 w 8386272"/>
                <a:gd name="connsiteY195" fmla="*/ 731347 h 2121144"/>
                <a:gd name="connsiteX196" fmla="*/ 3027137 w 8386272"/>
                <a:gd name="connsiteY196" fmla="*/ 731941 h 2121144"/>
                <a:gd name="connsiteX197" fmla="*/ 3014670 w 8386272"/>
                <a:gd name="connsiteY197" fmla="*/ 735265 h 2121144"/>
                <a:gd name="connsiteX198" fmla="*/ 3014552 w 8386272"/>
                <a:gd name="connsiteY198" fmla="*/ 735265 h 2121144"/>
                <a:gd name="connsiteX199" fmla="*/ 3008853 w 8386272"/>
                <a:gd name="connsiteY199" fmla="*/ 737283 h 2121144"/>
                <a:gd name="connsiteX200" fmla="*/ 3007309 w 8386272"/>
                <a:gd name="connsiteY200" fmla="*/ 737996 h 2121144"/>
                <a:gd name="connsiteX201" fmla="*/ 3003273 w 8386272"/>
                <a:gd name="connsiteY201" fmla="*/ 739777 h 2121144"/>
                <a:gd name="connsiteX202" fmla="*/ 3001254 w 8386272"/>
                <a:gd name="connsiteY202" fmla="*/ 740845 h 2121144"/>
                <a:gd name="connsiteX203" fmla="*/ 2997811 w 8386272"/>
                <a:gd name="connsiteY203" fmla="*/ 742626 h 2121144"/>
                <a:gd name="connsiteX204" fmla="*/ 2995674 w 8386272"/>
                <a:gd name="connsiteY204" fmla="*/ 743813 h 2121144"/>
                <a:gd name="connsiteX205" fmla="*/ 2992587 w 8386272"/>
                <a:gd name="connsiteY205" fmla="*/ 745832 h 2121144"/>
                <a:gd name="connsiteX206" fmla="*/ 2990569 w 8386272"/>
                <a:gd name="connsiteY206" fmla="*/ 747256 h 2121144"/>
                <a:gd name="connsiteX207" fmla="*/ 2987720 w 8386272"/>
                <a:gd name="connsiteY207" fmla="*/ 749512 h 2121144"/>
                <a:gd name="connsiteX208" fmla="*/ 2985820 w 8386272"/>
                <a:gd name="connsiteY208" fmla="*/ 751056 h 2121144"/>
                <a:gd name="connsiteX209" fmla="*/ 2982971 w 8386272"/>
                <a:gd name="connsiteY209" fmla="*/ 753786 h 2121144"/>
                <a:gd name="connsiteX210" fmla="*/ 2981427 w 8386272"/>
                <a:gd name="connsiteY210" fmla="*/ 755330 h 2121144"/>
                <a:gd name="connsiteX211" fmla="*/ 2977984 w 8386272"/>
                <a:gd name="connsiteY211" fmla="*/ 759485 h 2121144"/>
                <a:gd name="connsiteX212" fmla="*/ 2977509 w 8386272"/>
                <a:gd name="connsiteY212" fmla="*/ 760079 h 2121144"/>
                <a:gd name="connsiteX213" fmla="*/ 2974304 w 8386272"/>
                <a:gd name="connsiteY213" fmla="*/ 765421 h 2121144"/>
                <a:gd name="connsiteX214" fmla="*/ 2973473 w 8386272"/>
                <a:gd name="connsiteY214" fmla="*/ 767202 h 2121144"/>
                <a:gd name="connsiteX215" fmla="*/ 2971692 w 8386272"/>
                <a:gd name="connsiteY215" fmla="*/ 771239 h 2121144"/>
                <a:gd name="connsiteX216" fmla="*/ 2970861 w 8386272"/>
                <a:gd name="connsiteY216" fmla="*/ 773613 h 2121144"/>
                <a:gd name="connsiteX217" fmla="*/ 2969674 w 8386272"/>
                <a:gd name="connsiteY217" fmla="*/ 777650 h 2121144"/>
                <a:gd name="connsiteX218" fmla="*/ 2969080 w 8386272"/>
                <a:gd name="connsiteY218" fmla="*/ 780381 h 2121144"/>
                <a:gd name="connsiteX219" fmla="*/ 2968486 w 8386272"/>
                <a:gd name="connsiteY219" fmla="*/ 784774 h 2121144"/>
                <a:gd name="connsiteX220" fmla="*/ 2968249 w 8386272"/>
                <a:gd name="connsiteY220" fmla="*/ 787860 h 2121144"/>
                <a:gd name="connsiteX221" fmla="*/ 2968130 w 8386272"/>
                <a:gd name="connsiteY221" fmla="*/ 792728 h 2121144"/>
                <a:gd name="connsiteX222" fmla="*/ 2968130 w 8386272"/>
                <a:gd name="connsiteY222" fmla="*/ 795815 h 2121144"/>
                <a:gd name="connsiteX223" fmla="*/ 2968605 w 8386272"/>
                <a:gd name="connsiteY223" fmla="*/ 801633 h 2121144"/>
                <a:gd name="connsiteX224" fmla="*/ 2968961 w 8386272"/>
                <a:gd name="connsiteY224" fmla="*/ 804482 h 2121144"/>
                <a:gd name="connsiteX225" fmla="*/ 2970742 w 8386272"/>
                <a:gd name="connsiteY225" fmla="*/ 813861 h 2121144"/>
                <a:gd name="connsiteX226" fmla="*/ 2975610 w 8386272"/>
                <a:gd name="connsiteY226" fmla="*/ 833807 h 2121144"/>
                <a:gd name="connsiteX227" fmla="*/ 2900219 w 8386272"/>
                <a:gd name="connsiteY227" fmla="*/ 834045 h 2121144"/>
                <a:gd name="connsiteX228" fmla="*/ 2900813 w 8386272"/>
                <a:gd name="connsiteY228" fmla="*/ 919289 h 2121144"/>
                <a:gd name="connsiteX229" fmla="*/ 2744571 w 8386272"/>
                <a:gd name="connsiteY229" fmla="*/ 919883 h 2121144"/>
                <a:gd name="connsiteX230" fmla="*/ 2737684 w 8386272"/>
                <a:gd name="connsiteY230" fmla="*/ 134397 h 2121144"/>
                <a:gd name="connsiteX231" fmla="*/ 2725575 w 8386272"/>
                <a:gd name="connsiteY231" fmla="*/ 83108 h 2121144"/>
                <a:gd name="connsiteX232" fmla="*/ 2700998 w 8386272"/>
                <a:gd name="connsiteY232" fmla="*/ 83226 h 2121144"/>
                <a:gd name="connsiteX233" fmla="*/ 2700761 w 8386272"/>
                <a:gd name="connsiteY233" fmla="*/ 51171 h 2121144"/>
                <a:gd name="connsiteX234" fmla="*/ 2688295 w 8386272"/>
                <a:gd name="connsiteY234" fmla="*/ 0 h 2121144"/>
                <a:gd name="connsiteX235" fmla="*/ 2214463 w 8386272"/>
                <a:gd name="connsiteY235" fmla="*/ 1900 h 2121144"/>
                <a:gd name="connsiteX236" fmla="*/ 2215056 w 8386272"/>
                <a:gd name="connsiteY236" fmla="*/ 85245 h 2121144"/>
                <a:gd name="connsiteX237" fmla="*/ 2185375 w 8386272"/>
                <a:gd name="connsiteY237" fmla="*/ 85245 h 2121144"/>
                <a:gd name="connsiteX238" fmla="*/ 2191905 w 8386272"/>
                <a:gd name="connsiteY238" fmla="*/ 818966 h 2121144"/>
                <a:gd name="connsiteX239" fmla="*/ 2035662 w 8386272"/>
                <a:gd name="connsiteY239" fmla="*/ 819560 h 2121144"/>
                <a:gd name="connsiteX240" fmla="*/ 2034119 w 8386272"/>
                <a:gd name="connsiteY240" fmla="*/ 610841 h 2121144"/>
                <a:gd name="connsiteX241" fmla="*/ 2021653 w 8386272"/>
                <a:gd name="connsiteY241" fmla="*/ 559552 h 2121144"/>
                <a:gd name="connsiteX242" fmla="*/ 1781234 w 8386272"/>
                <a:gd name="connsiteY242" fmla="*/ 560502 h 2121144"/>
                <a:gd name="connsiteX243" fmla="*/ 1780878 w 8386272"/>
                <a:gd name="connsiteY243" fmla="*/ 499952 h 2121144"/>
                <a:gd name="connsiteX244" fmla="*/ 1768412 w 8386272"/>
                <a:gd name="connsiteY244" fmla="*/ 448663 h 2121144"/>
                <a:gd name="connsiteX245" fmla="*/ 1361422 w 8386272"/>
                <a:gd name="connsiteY245" fmla="*/ 450206 h 2121144"/>
                <a:gd name="connsiteX246" fmla="*/ 1361778 w 8386272"/>
                <a:gd name="connsiteY246" fmla="*/ 491285 h 2121144"/>
                <a:gd name="connsiteX247" fmla="*/ 1211472 w 8386272"/>
                <a:gd name="connsiteY247" fmla="*/ 491879 h 2121144"/>
                <a:gd name="connsiteX248" fmla="*/ 1211353 w 8386272"/>
                <a:gd name="connsiteY248" fmla="*/ 468371 h 2121144"/>
                <a:gd name="connsiteX249" fmla="*/ 1198887 w 8386272"/>
                <a:gd name="connsiteY249" fmla="*/ 417082 h 2121144"/>
                <a:gd name="connsiteX250" fmla="*/ 1092866 w 8386272"/>
                <a:gd name="connsiteY250" fmla="*/ 418269 h 2121144"/>
                <a:gd name="connsiteX251" fmla="*/ 1092866 w 8386272"/>
                <a:gd name="connsiteY251" fmla="*/ 418269 h 2121144"/>
                <a:gd name="connsiteX252" fmla="*/ 919764 w 8386272"/>
                <a:gd name="connsiteY252" fmla="*/ 418981 h 2121144"/>
                <a:gd name="connsiteX253" fmla="*/ 919527 w 8386272"/>
                <a:gd name="connsiteY253" fmla="*/ 418150 h 2121144"/>
                <a:gd name="connsiteX254" fmla="*/ 813505 w 8386272"/>
                <a:gd name="connsiteY254" fmla="*/ 419337 h 2121144"/>
                <a:gd name="connsiteX255" fmla="*/ 772070 w 8386272"/>
                <a:gd name="connsiteY255" fmla="*/ 419575 h 2121144"/>
                <a:gd name="connsiteX256" fmla="*/ 772426 w 8386272"/>
                <a:gd name="connsiteY256" fmla="*/ 480006 h 2121144"/>
                <a:gd name="connsiteX257" fmla="*/ 653226 w 8386272"/>
                <a:gd name="connsiteY257" fmla="*/ 480481 h 2121144"/>
                <a:gd name="connsiteX258" fmla="*/ 655126 w 8386272"/>
                <a:gd name="connsiteY258" fmla="*/ 740370 h 2121144"/>
                <a:gd name="connsiteX259" fmla="*/ 643966 w 8386272"/>
                <a:gd name="connsiteY259" fmla="*/ 740370 h 2121144"/>
                <a:gd name="connsiteX260" fmla="*/ 645509 w 8386272"/>
                <a:gd name="connsiteY260" fmla="*/ 962743 h 2121144"/>
                <a:gd name="connsiteX261" fmla="*/ 635536 w 8386272"/>
                <a:gd name="connsiteY261" fmla="*/ 962743 h 2121144"/>
                <a:gd name="connsiteX262" fmla="*/ 636723 w 8386272"/>
                <a:gd name="connsiteY262" fmla="*/ 1137031 h 2121144"/>
                <a:gd name="connsiteX263" fmla="*/ 349646 w 8386272"/>
                <a:gd name="connsiteY263" fmla="*/ 1138219 h 2121144"/>
                <a:gd name="connsiteX264" fmla="*/ 348221 w 8386272"/>
                <a:gd name="connsiteY264" fmla="*/ 939116 h 2121144"/>
                <a:gd name="connsiteX265" fmla="*/ 335755 w 8386272"/>
                <a:gd name="connsiteY265" fmla="*/ 887827 h 2121144"/>
                <a:gd name="connsiteX266" fmla="*/ 43097 w 8386272"/>
                <a:gd name="connsiteY266" fmla="*/ 889014 h 2121144"/>
                <a:gd name="connsiteX267" fmla="*/ 0 w 8386272"/>
                <a:gd name="connsiteY267" fmla="*/ 889489 h 2121144"/>
                <a:gd name="connsiteX268" fmla="*/ 237 w 8386272"/>
                <a:gd name="connsiteY268" fmla="*/ 912759 h 2121144"/>
                <a:gd name="connsiteX269" fmla="*/ 831 w 8386272"/>
                <a:gd name="connsiteY269" fmla="*/ 993374 h 2121144"/>
                <a:gd name="connsiteX270" fmla="*/ 1187 w 8386272"/>
                <a:gd name="connsiteY270" fmla="*/ 1047156 h 2121144"/>
                <a:gd name="connsiteX271" fmla="*/ 1781 w 8386272"/>
                <a:gd name="connsiteY271" fmla="*/ 1127889 h 2121144"/>
                <a:gd name="connsiteX272" fmla="*/ 2137 w 8386272"/>
                <a:gd name="connsiteY272" fmla="*/ 1181672 h 2121144"/>
                <a:gd name="connsiteX273" fmla="*/ 2731 w 8386272"/>
                <a:gd name="connsiteY273" fmla="*/ 1262286 h 2121144"/>
                <a:gd name="connsiteX274" fmla="*/ 3206 w 8386272"/>
                <a:gd name="connsiteY274" fmla="*/ 1316069 h 2121144"/>
                <a:gd name="connsiteX275" fmla="*/ 3799 w 8386272"/>
                <a:gd name="connsiteY275" fmla="*/ 1396683 h 2121144"/>
                <a:gd name="connsiteX276" fmla="*/ 4274 w 8386272"/>
                <a:gd name="connsiteY276" fmla="*/ 1450347 h 2121144"/>
                <a:gd name="connsiteX277" fmla="*/ 4868 w 8386272"/>
                <a:gd name="connsiteY277" fmla="*/ 1530961 h 2121144"/>
                <a:gd name="connsiteX278" fmla="*/ 5105 w 8386272"/>
                <a:gd name="connsiteY278" fmla="*/ 1584744 h 2121144"/>
                <a:gd name="connsiteX279" fmla="*/ 5818 w 8386272"/>
                <a:gd name="connsiteY279" fmla="*/ 1665358 h 2121144"/>
                <a:gd name="connsiteX280" fmla="*/ 6055 w 8386272"/>
                <a:gd name="connsiteY280" fmla="*/ 1719141 h 2121144"/>
                <a:gd name="connsiteX281" fmla="*/ 6767 w 8386272"/>
                <a:gd name="connsiteY281" fmla="*/ 1799755 h 2121144"/>
                <a:gd name="connsiteX282" fmla="*/ 7005 w 8386272"/>
                <a:gd name="connsiteY282" fmla="*/ 1853538 h 2121144"/>
                <a:gd name="connsiteX283" fmla="*/ 7717 w 8386272"/>
                <a:gd name="connsiteY283" fmla="*/ 1934152 h 2121144"/>
                <a:gd name="connsiteX284" fmla="*/ 7955 w 8386272"/>
                <a:gd name="connsiteY284" fmla="*/ 1987935 h 2121144"/>
                <a:gd name="connsiteX285" fmla="*/ 8548 w 8386272"/>
                <a:gd name="connsiteY285" fmla="*/ 2063563 h 2121144"/>
                <a:gd name="connsiteX286" fmla="*/ 8429 w 8386272"/>
                <a:gd name="connsiteY286" fmla="*/ 2068668 h 2121144"/>
                <a:gd name="connsiteX287" fmla="*/ 8667 w 8386272"/>
                <a:gd name="connsiteY287" fmla="*/ 2069855 h 2121144"/>
                <a:gd name="connsiteX288" fmla="*/ 8429 w 8386272"/>
                <a:gd name="connsiteY288" fmla="*/ 2069855 h 2121144"/>
                <a:gd name="connsiteX289" fmla="*/ 20896 w 8386272"/>
                <a:gd name="connsiteY289" fmla="*/ 2121145 h 2121144"/>
                <a:gd name="connsiteX290" fmla="*/ 104953 w 8386272"/>
                <a:gd name="connsiteY290" fmla="*/ 2120788 h 2121144"/>
                <a:gd name="connsiteX291" fmla="*/ 104953 w 8386272"/>
                <a:gd name="connsiteY291" fmla="*/ 2120788 h 2121144"/>
                <a:gd name="connsiteX292" fmla="*/ 96880 w 8386272"/>
                <a:gd name="connsiteY292" fmla="*/ 981620 h 2121144"/>
                <a:gd name="connsiteX293" fmla="*/ 110889 w 8386272"/>
                <a:gd name="connsiteY293" fmla="*/ 981501 h 2121144"/>
                <a:gd name="connsiteX294" fmla="*/ 119081 w 8386272"/>
                <a:gd name="connsiteY294" fmla="*/ 2120788 h 2121144"/>
                <a:gd name="connsiteX295" fmla="*/ 170489 w 8386272"/>
                <a:gd name="connsiteY295" fmla="*/ 2120670 h 2121144"/>
                <a:gd name="connsiteX296" fmla="*/ 162297 w 8386272"/>
                <a:gd name="connsiteY296" fmla="*/ 981383 h 2121144"/>
                <a:gd name="connsiteX297" fmla="*/ 176307 w 8386272"/>
                <a:gd name="connsiteY297" fmla="*/ 981264 h 2121144"/>
                <a:gd name="connsiteX298" fmla="*/ 184499 w 8386272"/>
                <a:gd name="connsiteY298" fmla="*/ 2120551 h 2121144"/>
                <a:gd name="connsiteX299" fmla="*/ 235907 w 8386272"/>
                <a:gd name="connsiteY299" fmla="*/ 2120313 h 2121144"/>
                <a:gd name="connsiteX300" fmla="*/ 227715 w 8386272"/>
                <a:gd name="connsiteY300" fmla="*/ 981026 h 2121144"/>
                <a:gd name="connsiteX301" fmla="*/ 241725 w 8386272"/>
                <a:gd name="connsiteY301" fmla="*/ 980908 h 2121144"/>
                <a:gd name="connsiteX302" fmla="*/ 249798 w 8386272"/>
                <a:gd name="connsiteY302" fmla="*/ 2120195 h 2121144"/>
                <a:gd name="connsiteX303" fmla="*/ 249798 w 8386272"/>
                <a:gd name="connsiteY303" fmla="*/ 2120195 h 2121144"/>
                <a:gd name="connsiteX304" fmla="*/ 301087 w 8386272"/>
                <a:gd name="connsiteY304" fmla="*/ 2119957 h 2121144"/>
                <a:gd name="connsiteX305" fmla="*/ 293251 w 8386272"/>
                <a:gd name="connsiteY305" fmla="*/ 980908 h 2121144"/>
                <a:gd name="connsiteX306" fmla="*/ 307261 w 8386272"/>
                <a:gd name="connsiteY306" fmla="*/ 980789 h 2121144"/>
                <a:gd name="connsiteX307" fmla="*/ 315453 w 8386272"/>
                <a:gd name="connsiteY307" fmla="*/ 2120076 h 2121144"/>
                <a:gd name="connsiteX308" fmla="*/ 738708 w 8386272"/>
                <a:gd name="connsiteY308" fmla="*/ 2118414 h 2121144"/>
                <a:gd name="connsiteX309" fmla="*/ 727548 w 8386272"/>
                <a:gd name="connsiteY309" fmla="*/ 569169 h 2121144"/>
                <a:gd name="connsiteX310" fmla="*/ 811724 w 8386272"/>
                <a:gd name="connsiteY310" fmla="*/ 568812 h 2121144"/>
                <a:gd name="connsiteX311" fmla="*/ 822647 w 8386272"/>
                <a:gd name="connsiteY311" fmla="*/ 2118176 h 2121144"/>
                <a:gd name="connsiteX312" fmla="*/ 869187 w 8386272"/>
                <a:gd name="connsiteY312" fmla="*/ 2116870 h 2121144"/>
                <a:gd name="connsiteX313" fmla="*/ 869425 w 8386272"/>
                <a:gd name="connsiteY313" fmla="*/ 2116870 h 2121144"/>
                <a:gd name="connsiteX314" fmla="*/ 869425 w 8386272"/>
                <a:gd name="connsiteY314" fmla="*/ 2116870 h 2121144"/>
                <a:gd name="connsiteX315" fmla="*/ 930212 w 8386272"/>
                <a:gd name="connsiteY315" fmla="*/ 2116633 h 2121144"/>
                <a:gd name="connsiteX316" fmla="*/ 930212 w 8386272"/>
                <a:gd name="connsiteY316" fmla="*/ 2117701 h 2121144"/>
                <a:gd name="connsiteX317" fmla="*/ 974022 w 8386272"/>
                <a:gd name="connsiteY317" fmla="*/ 2117583 h 2121144"/>
                <a:gd name="connsiteX318" fmla="*/ 962861 w 8386272"/>
                <a:gd name="connsiteY318" fmla="*/ 568219 h 2121144"/>
                <a:gd name="connsiteX319" fmla="*/ 1081230 w 8386272"/>
                <a:gd name="connsiteY319" fmla="*/ 567744 h 2121144"/>
                <a:gd name="connsiteX320" fmla="*/ 1081230 w 8386272"/>
                <a:gd name="connsiteY320" fmla="*/ 567744 h 2121144"/>
                <a:gd name="connsiteX321" fmla="*/ 1092391 w 8386272"/>
                <a:gd name="connsiteY321" fmla="*/ 2117108 h 2121144"/>
                <a:gd name="connsiteX322" fmla="*/ 1140474 w 8386272"/>
                <a:gd name="connsiteY322" fmla="*/ 2115802 h 2121144"/>
                <a:gd name="connsiteX323" fmla="*/ 1140712 w 8386272"/>
                <a:gd name="connsiteY323" fmla="*/ 2115802 h 2121144"/>
                <a:gd name="connsiteX324" fmla="*/ 1201499 w 8386272"/>
                <a:gd name="connsiteY324" fmla="*/ 2115446 h 2121144"/>
                <a:gd name="connsiteX325" fmla="*/ 1201499 w 8386272"/>
                <a:gd name="connsiteY325" fmla="*/ 2116633 h 2121144"/>
                <a:gd name="connsiteX326" fmla="*/ 1243528 w 8386272"/>
                <a:gd name="connsiteY326" fmla="*/ 2116514 h 2121144"/>
                <a:gd name="connsiteX327" fmla="*/ 1243528 w 8386272"/>
                <a:gd name="connsiteY327" fmla="*/ 2116514 h 2121144"/>
                <a:gd name="connsiteX328" fmla="*/ 1243528 w 8386272"/>
                <a:gd name="connsiteY328" fmla="*/ 2116514 h 2121144"/>
                <a:gd name="connsiteX329" fmla="*/ 1232368 w 8386272"/>
                <a:gd name="connsiteY329" fmla="*/ 567150 h 2121144"/>
                <a:gd name="connsiteX330" fmla="*/ 1316544 w 8386272"/>
                <a:gd name="connsiteY330" fmla="*/ 566794 h 2121144"/>
                <a:gd name="connsiteX331" fmla="*/ 1327704 w 8386272"/>
                <a:gd name="connsiteY331" fmla="*/ 2116158 h 2121144"/>
                <a:gd name="connsiteX332" fmla="*/ 1404757 w 8386272"/>
                <a:gd name="connsiteY332" fmla="*/ 2115802 h 2121144"/>
                <a:gd name="connsiteX333" fmla="*/ 1404757 w 8386272"/>
                <a:gd name="connsiteY333" fmla="*/ 2115802 h 2121144"/>
                <a:gd name="connsiteX334" fmla="*/ 1404638 w 8386272"/>
                <a:gd name="connsiteY334" fmla="*/ 2105710 h 2121144"/>
                <a:gd name="connsiteX335" fmla="*/ 1727333 w 8386272"/>
                <a:gd name="connsiteY335" fmla="*/ 2104404 h 2121144"/>
                <a:gd name="connsiteX336" fmla="*/ 1727452 w 8386272"/>
                <a:gd name="connsiteY336" fmla="*/ 2114496 h 2121144"/>
                <a:gd name="connsiteX337" fmla="*/ 1804504 w 8386272"/>
                <a:gd name="connsiteY337" fmla="*/ 2114140 h 2121144"/>
                <a:gd name="connsiteX338" fmla="*/ 1804504 w 8386272"/>
                <a:gd name="connsiteY338" fmla="*/ 2114140 h 2121144"/>
                <a:gd name="connsiteX339" fmla="*/ 1804504 w 8386272"/>
                <a:gd name="connsiteY339" fmla="*/ 2114140 h 2121144"/>
                <a:gd name="connsiteX340" fmla="*/ 1793938 w 8386272"/>
                <a:gd name="connsiteY340" fmla="*/ 629718 h 2121144"/>
                <a:gd name="connsiteX341" fmla="*/ 1821957 w 8386272"/>
                <a:gd name="connsiteY341" fmla="*/ 629600 h 2121144"/>
                <a:gd name="connsiteX342" fmla="*/ 1832524 w 8386272"/>
                <a:gd name="connsiteY342" fmla="*/ 2114021 h 2121144"/>
                <a:gd name="connsiteX343" fmla="*/ 1895685 w 8386272"/>
                <a:gd name="connsiteY343" fmla="*/ 2113783 h 2121144"/>
                <a:gd name="connsiteX344" fmla="*/ 1885119 w 8386272"/>
                <a:gd name="connsiteY344" fmla="*/ 629481 h 2121144"/>
                <a:gd name="connsiteX345" fmla="*/ 1913138 w 8386272"/>
                <a:gd name="connsiteY345" fmla="*/ 629481 h 2121144"/>
                <a:gd name="connsiteX346" fmla="*/ 1923704 w 8386272"/>
                <a:gd name="connsiteY346" fmla="*/ 2113783 h 2121144"/>
                <a:gd name="connsiteX347" fmla="*/ 1986747 w 8386272"/>
                <a:gd name="connsiteY347" fmla="*/ 2113546 h 2121144"/>
                <a:gd name="connsiteX348" fmla="*/ 1986747 w 8386272"/>
                <a:gd name="connsiteY348" fmla="*/ 2113546 h 2121144"/>
                <a:gd name="connsiteX349" fmla="*/ 1986747 w 8386272"/>
                <a:gd name="connsiteY349" fmla="*/ 2113546 h 2121144"/>
                <a:gd name="connsiteX350" fmla="*/ 1976181 w 8386272"/>
                <a:gd name="connsiteY350" fmla="*/ 629125 h 2121144"/>
                <a:gd name="connsiteX351" fmla="*/ 2004200 w 8386272"/>
                <a:gd name="connsiteY351" fmla="*/ 629125 h 2121144"/>
                <a:gd name="connsiteX352" fmla="*/ 2014767 w 8386272"/>
                <a:gd name="connsiteY352" fmla="*/ 2113546 h 2121144"/>
                <a:gd name="connsiteX353" fmla="*/ 2253286 w 8386272"/>
                <a:gd name="connsiteY353" fmla="*/ 2112596 h 2121144"/>
                <a:gd name="connsiteX354" fmla="*/ 2253286 w 8386272"/>
                <a:gd name="connsiteY354" fmla="*/ 2112596 h 2121144"/>
                <a:gd name="connsiteX355" fmla="*/ 2253286 w 8386272"/>
                <a:gd name="connsiteY355" fmla="*/ 2112596 h 2121144"/>
                <a:gd name="connsiteX356" fmla="*/ 2237970 w 8386272"/>
                <a:gd name="connsiteY356" fmla="*/ 154461 h 2121144"/>
                <a:gd name="connsiteX357" fmla="*/ 2251980 w 8386272"/>
                <a:gd name="connsiteY357" fmla="*/ 154343 h 2121144"/>
                <a:gd name="connsiteX358" fmla="*/ 2267295 w 8386272"/>
                <a:gd name="connsiteY358" fmla="*/ 2112596 h 2121144"/>
                <a:gd name="connsiteX359" fmla="*/ 2484681 w 8386272"/>
                <a:gd name="connsiteY359" fmla="*/ 2111765 h 2121144"/>
                <a:gd name="connsiteX360" fmla="*/ 2469366 w 8386272"/>
                <a:gd name="connsiteY360" fmla="*/ 153512 h 2121144"/>
                <a:gd name="connsiteX361" fmla="*/ 2497385 w 8386272"/>
                <a:gd name="connsiteY361" fmla="*/ 153512 h 2121144"/>
                <a:gd name="connsiteX362" fmla="*/ 2512700 w 8386272"/>
                <a:gd name="connsiteY362" fmla="*/ 2111646 h 2121144"/>
                <a:gd name="connsiteX363" fmla="*/ 2702067 w 8386272"/>
                <a:gd name="connsiteY363" fmla="*/ 2110934 h 2121144"/>
                <a:gd name="connsiteX364" fmla="*/ 2686751 w 8386272"/>
                <a:gd name="connsiteY364" fmla="*/ 152799 h 2121144"/>
                <a:gd name="connsiteX365" fmla="*/ 2700761 w 8386272"/>
                <a:gd name="connsiteY365" fmla="*/ 152681 h 2121144"/>
                <a:gd name="connsiteX366" fmla="*/ 2703254 w 8386272"/>
                <a:gd name="connsiteY366" fmla="*/ 479056 h 2121144"/>
                <a:gd name="connsiteX367" fmla="*/ 2715958 w 8386272"/>
                <a:gd name="connsiteY367" fmla="*/ 2110815 h 2121144"/>
                <a:gd name="connsiteX368" fmla="*/ 2800134 w 8386272"/>
                <a:gd name="connsiteY368" fmla="*/ 2110459 h 2121144"/>
                <a:gd name="connsiteX369" fmla="*/ 2792179 w 8386272"/>
                <a:gd name="connsiteY369" fmla="*/ 984588 h 2121144"/>
                <a:gd name="connsiteX370" fmla="*/ 2855222 w 8386272"/>
                <a:gd name="connsiteY370" fmla="*/ 984232 h 2121144"/>
                <a:gd name="connsiteX371" fmla="*/ 2863177 w 8386272"/>
                <a:gd name="connsiteY371" fmla="*/ 2110103 h 2121144"/>
                <a:gd name="connsiteX372" fmla="*/ 2933344 w 8386272"/>
                <a:gd name="connsiteY372" fmla="*/ 2109866 h 2121144"/>
                <a:gd name="connsiteX373" fmla="*/ 2933344 w 8386272"/>
                <a:gd name="connsiteY373" fmla="*/ 2095144 h 2121144"/>
                <a:gd name="connsiteX374" fmla="*/ 2905325 w 8386272"/>
                <a:gd name="connsiteY374" fmla="*/ 2095262 h 2121144"/>
                <a:gd name="connsiteX375" fmla="*/ 2905206 w 8386272"/>
                <a:gd name="connsiteY375" fmla="*/ 2086358 h 2121144"/>
                <a:gd name="connsiteX376" fmla="*/ 2933225 w 8386272"/>
                <a:gd name="connsiteY376" fmla="*/ 2086239 h 2121144"/>
                <a:gd name="connsiteX377" fmla="*/ 2932987 w 8386272"/>
                <a:gd name="connsiteY377" fmla="*/ 2062376 h 2121144"/>
                <a:gd name="connsiteX378" fmla="*/ 2905087 w 8386272"/>
                <a:gd name="connsiteY378" fmla="*/ 2062494 h 2121144"/>
                <a:gd name="connsiteX379" fmla="*/ 2904968 w 8386272"/>
                <a:gd name="connsiteY379" fmla="*/ 2053471 h 2121144"/>
                <a:gd name="connsiteX380" fmla="*/ 2932987 w 8386272"/>
                <a:gd name="connsiteY380" fmla="*/ 2053352 h 2121144"/>
                <a:gd name="connsiteX381" fmla="*/ 2932750 w 8386272"/>
                <a:gd name="connsiteY381" fmla="*/ 2029489 h 2121144"/>
                <a:gd name="connsiteX382" fmla="*/ 2904731 w 8386272"/>
                <a:gd name="connsiteY382" fmla="*/ 2029489 h 2121144"/>
                <a:gd name="connsiteX383" fmla="*/ 2904612 w 8386272"/>
                <a:gd name="connsiteY383" fmla="*/ 2029489 h 2121144"/>
                <a:gd name="connsiteX384" fmla="*/ 2904493 w 8386272"/>
                <a:gd name="connsiteY384" fmla="*/ 2020584 h 2121144"/>
                <a:gd name="connsiteX385" fmla="*/ 2932513 w 8386272"/>
                <a:gd name="connsiteY385" fmla="*/ 2020465 h 2121144"/>
                <a:gd name="connsiteX386" fmla="*/ 2932513 w 8386272"/>
                <a:gd name="connsiteY386" fmla="*/ 2009186 h 2121144"/>
                <a:gd name="connsiteX387" fmla="*/ 2946403 w 8386272"/>
                <a:gd name="connsiteY387" fmla="*/ 2009068 h 2121144"/>
                <a:gd name="connsiteX388" fmla="*/ 2946522 w 8386272"/>
                <a:gd name="connsiteY388" fmla="*/ 2020347 h 2121144"/>
                <a:gd name="connsiteX389" fmla="*/ 2946522 w 8386272"/>
                <a:gd name="connsiteY389" fmla="*/ 2020347 h 2121144"/>
                <a:gd name="connsiteX390" fmla="*/ 2946522 w 8386272"/>
                <a:gd name="connsiteY390" fmla="*/ 2020347 h 2121144"/>
                <a:gd name="connsiteX391" fmla="*/ 2988551 w 8386272"/>
                <a:gd name="connsiteY391" fmla="*/ 2020228 h 2121144"/>
                <a:gd name="connsiteX392" fmla="*/ 2988551 w 8386272"/>
                <a:gd name="connsiteY392" fmla="*/ 2008949 h 2121144"/>
                <a:gd name="connsiteX393" fmla="*/ 3002560 w 8386272"/>
                <a:gd name="connsiteY393" fmla="*/ 2008830 h 2121144"/>
                <a:gd name="connsiteX394" fmla="*/ 3002560 w 8386272"/>
                <a:gd name="connsiteY394" fmla="*/ 2020109 h 2121144"/>
                <a:gd name="connsiteX395" fmla="*/ 3044589 w 8386272"/>
                <a:gd name="connsiteY395" fmla="*/ 2019991 h 2121144"/>
                <a:gd name="connsiteX396" fmla="*/ 3044470 w 8386272"/>
                <a:gd name="connsiteY396" fmla="*/ 2008712 h 2121144"/>
                <a:gd name="connsiteX397" fmla="*/ 3058599 w 8386272"/>
                <a:gd name="connsiteY397" fmla="*/ 2008593 h 2121144"/>
                <a:gd name="connsiteX398" fmla="*/ 3058599 w 8386272"/>
                <a:gd name="connsiteY398" fmla="*/ 2019872 h 2121144"/>
                <a:gd name="connsiteX399" fmla="*/ 3100746 w 8386272"/>
                <a:gd name="connsiteY399" fmla="*/ 2019753 h 2121144"/>
                <a:gd name="connsiteX400" fmla="*/ 3100746 w 8386272"/>
                <a:gd name="connsiteY400" fmla="*/ 2019753 h 2121144"/>
                <a:gd name="connsiteX401" fmla="*/ 3100627 w 8386272"/>
                <a:gd name="connsiteY401" fmla="*/ 2008356 h 2121144"/>
                <a:gd name="connsiteX402" fmla="*/ 3100627 w 8386272"/>
                <a:gd name="connsiteY402" fmla="*/ 2008356 h 2121144"/>
                <a:gd name="connsiteX403" fmla="*/ 3114637 w 8386272"/>
                <a:gd name="connsiteY403" fmla="*/ 2008356 h 2121144"/>
                <a:gd name="connsiteX404" fmla="*/ 3114756 w 8386272"/>
                <a:gd name="connsiteY404" fmla="*/ 2019634 h 2121144"/>
                <a:gd name="connsiteX405" fmla="*/ 3114756 w 8386272"/>
                <a:gd name="connsiteY405" fmla="*/ 2019634 h 2121144"/>
                <a:gd name="connsiteX406" fmla="*/ 3114756 w 8386272"/>
                <a:gd name="connsiteY406" fmla="*/ 2019634 h 2121144"/>
                <a:gd name="connsiteX407" fmla="*/ 3114993 w 8386272"/>
                <a:gd name="connsiteY407" fmla="*/ 2019634 h 2121144"/>
                <a:gd name="connsiteX408" fmla="*/ 3156903 w 8386272"/>
                <a:gd name="connsiteY408" fmla="*/ 2019516 h 2121144"/>
                <a:gd name="connsiteX409" fmla="*/ 3156785 w 8386272"/>
                <a:gd name="connsiteY409" fmla="*/ 2008118 h 2121144"/>
                <a:gd name="connsiteX410" fmla="*/ 3170794 w 8386272"/>
                <a:gd name="connsiteY410" fmla="*/ 2007999 h 2121144"/>
                <a:gd name="connsiteX411" fmla="*/ 3170913 w 8386272"/>
                <a:gd name="connsiteY411" fmla="*/ 2019397 h 2121144"/>
                <a:gd name="connsiteX412" fmla="*/ 3213060 w 8386272"/>
                <a:gd name="connsiteY412" fmla="*/ 2019160 h 2121144"/>
                <a:gd name="connsiteX413" fmla="*/ 3212941 w 8386272"/>
                <a:gd name="connsiteY413" fmla="*/ 2007881 h 2121144"/>
                <a:gd name="connsiteX414" fmla="*/ 3226951 w 8386272"/>
                <a:gd name="connsiteY414" fmla="*/ 2007762 h 2121144"/>
                <a:gd name="connsiteX415" fmla="*/ 3227070 w 8386272"/>
                <a:gd name="connsiteY415" fmla="*/ 2019160 h 2121144"/>
                <a:gd name="connsiteX416" fmla="*/ 3269217 w 8386272"/>
                <a:gd name="connsiteY416" fmla="*/ 2018922 h 2121144"/>
                <a:gd name="connsiteX417" fmla="*/ 3269099 w 8386272"/>
                <a:gd name="connsiteY417" fmla="*/ 2007643 h 2121144"/>
                <a:gd name="connsiteX418" fmla="*/ 3283108 w 8386272"/>
                <a:gd name="connsiteY418" fmla="*/ 2007524 h 2121144"/>
                <a:gd name="connsiteX419" fmla="*/ 3283227 w 8386272"/>
                <a:gd name="connsiteY419" fmla="*/ 2018803 h 2121144"/>
                <a:gd name="connsiteX420" fmla="*/ 3306616 w 8386272"/>
                <a:gd name="connsiteY420" fmla="*/ 2018803 h 2121144"/>
                <a:gd name="connsiteX421" fmla="*/ 3306734 w 8386272"/>
                <a:gd name="connsiteY421" fmla="*/ 2027708 h 2121144"/>
                <a:gd name="connsiteX422" fmla="*/ 3306734 w 8386272"/>
                <a:gd name="connsiteY422" fmla="*/ 2027708 h 2121144"/>
                <a:gd name="connsiteX423" fmla="*/ 3283345 w 8386272"/>
                <a:gd name="connsiteY423" fmla="*/ 2027826 h 2121144"/>
                <a:gd name="connsiteX424" fmla="*/ 3283464 w 8386272"/>
                <a:gd name="connsiteY424" fmla="*/ 2051690 h 2121144"/>
                <a:gd name="connsiteX425" fmla="*/ 3306853 w 8386272"/>
                <a:gd name="connsiteY425" fmla="*/ 2051690 h 2121144"/>
                <a:gd name="connsiteX426" fmla="*/ 3306972 w 8386272"/>
                <a:gd name="connsiteY426" fmla="*/ 2060713 h 2121144"/>
                <a:gd name="connsiteX427" fmla="*/ 3283583 w 8386272"/>
                <a:gd name="connsiteY427" fmla="*/ 2060713 h 2121144"/>
                <a:gd name="connsiteX428" fmla="*/ 3283583 w 8386272"/>
                <a:gd name="connsiteY428" fmla="*/ 2060713 h 2121144"/>
                <a:gd name="connsiteX429" fmla="*/ 3283702 w 8386272"/>
                <a:gd name="connsiteY429" fmla="*/ 2084577 h 2121144"/>
                <a:gd name="connsiteX430" fmla="*/ 3283702 w 8386272"/>
                <a:gd name="connsiteY430" fmla="*/ 2084577 h 2121144"/>
                <a:gd name="connsiteX431" fmla="*/ 3283702 w 8386272"/>
                <a:gd name="connsiteY431" fmla="*/ 2084577 h 2121144"/>
                <a:gd name="connsiteX432" fmla="*/ 3307090 w 8386272"/>
                <a:gd name="connsiteY432" fmla="*/ 2084577 h 2121144"/>
                <a:gd name="connsiteX433" fmla="*/ 3307209 w 8386272"/>
                <a:gd name="connsiteY433" fmla="*/ 2093481 h 2121144"/>
                <a:gd name="connsiteX434" fmla="*/ 3283820 w 8386272"/>
                <a:gd name="connsiteY434" fmla="*/ 2093481 h 2121144"/>
                <a:gd name="connsiteX435" fmla="*/ 3283820 w 8386272"/>
                <a:gd name="connsiteY435" fmla="*/ 2093481 h 2121144"/>
                <a:gd name="connsiteX436" fmla="*/ 3283939 w 8386272"/>
                <a:gd name="connsiteY436" fmla="*/ 2108322 h 2121144"/>
                <a:gd name="connsiteX437" fmla="*/ 3283939 w 8386272"/>
                <a:gd name="connsiteY437" fmla="*/ 2108322 h 2121144"/>
                <a:gd name="connsiteX438" fmla="*/ 3332973 w 8386272"/>
                <a:gd name="connsiteY438" fmla="*/ 2108085 h 2121144"/>
                <a:gd name="connsiteX439" fmla="*/ 3324662 w 8386272"/>
                <a:gd name="connsiteY439" fmla="*/ 932943 h 2121144"/>
                <a:gd name="connsiteX440" fmla="*/ 3387824 w 8386272"/>
                <a:gd name="connsiteY440" fmla="*/ 932705 h 2121144"/>
                <a:gd name="connsiteX441" fmla="*/ 3396134 w 8386272"/>
                <a:gd name="connsiteY441" fmla="*/ 2107847 h 2121144"/>
                <a:gd name="connsiteX442" fmla="*/ 3550359 w 8386272"/>
                <a:gd name="connsiteY442" fmla="*/ 2107254 h 2121144"/>
                <a:gd name="connsiteX443" fmla="*/ 3544778 w 8386272"/>
                <a:gd name="connsiteY443" fmla="*/ 1304790 h 2121144"/>
                <a:gd name="connsiteX444" fmla="*/ 3565793 w 8386272"/>
                <a:gd name="connsiteY444" fmla="*/ 1304671 h 2121144"/>
                <a:gd name="connsiteX445" fmla="*/ 3571610 w 8386272"/>
                <a:gd name="connsiteY445" fmla="*/ 2107254 h 2121144"/>
                <a:gd name="connsiteX446" fmla="*/ 3688317 w 8386272"/>
                <a:gd name="connsiteY446" fmla="*/ 2106779 h 2121144"/>
                <a:gd name="connsiteX447" fmla="*/ 3688436 w 8386272"/>
                <a:gd name="connsiteY447" fmla="*/ 2107135 h 2121144"/>
                <a:gd name="connsiteX448" fmla="*/ 3743287 w 8386272"/>
                <a:gd name="connsiteY448" fmla="*/ 2106541 h 2121144"/>
                <a:gd name="connsiteX449" fmla="*/ 3880296 w 8386272"/>
                <a:gd name="connsiteY449" fmla="*/ 2105948 h 2121144"/>
                <a:gd name="connsiteX450" fmla="*/ 3880296 w 8386272"/>
                <a:gd name="connsiteY450" fmla="*/ 2105948 h 2121144"/>
                <a:gd name="connsiteX451" fmla="*/ 3880296 w 8386272"/>
                <a:gd name="connsiteY451" fmla="*/ 2105948 h 2121144"/>
                <a:gd name="connsiteX452" fmla="*/ 3874478 w 8386272"/>
                <a:gd name="connsiteY452" fmla="*/ 1303484 h 2121144"/>
                <a:gd name="connsiteX453" fmla="*/ 3895255 w 8386272"/>
                <a:gd name="connsiteY453" fmla="*/ 1303365 h 2121144"/>
                <a:gd name="connsiteX454" fmla="*/ 3895374 w 8386272"/>
                <a:gd name="connsiteY454" fmla="*/ 1303365 h 2121144"/>
                <a:gd name="connsiteX455" fmla="*/ 3895374 w 8386272"/>
                <a:gd name="connsiteY455" fmla="*/ 1303365 h 2121144"/>
                <a:gd name="connsiteX456" fmla="*/ 3901191 w 8386272"/>
                <a:gd name="connsiteY456" fmla="*/ 2105948 h 2121144"/>
                <a:gd name="connsiteX457" fmla="*/ 4239083 w 8386272"/>
                <a:gd name="connsiteY457" fmla="*/ 2104642 h 2121144"/>
                <a:gd name="connsiteX458" fmla="*/ 4239083 w 8386272"/>
                <a:gd name="connsiteY458" fmla="*/ 2104642 h 2121144"/>
                <a:gd name="connsiteX459" fmla="*/ 4239083 w 8386272"/>
                <a:gd name="connsiteY459" fmla="*/ 2104642 h 2121144"/>
                <a:gd name="connsiteX460" fmla="*/ 4238846 w 8386272"/>
                <a:gd name="connsiteY460" fmla="*/ 2081846 h 2121144"/>
                <a:gd name="connsiteX461" fmla="*/ 4238846 w 8386272"/>
                <a:gd name="connsiteY461" fmla="*/ 2077691 h 2121144"/>
                <a:gd name="connsiteX462" fmla="*/ 4239202 w 8386272"/>
                <a:gd name="connsiteY462" fmla="*/ 2076860 h 2121144"/>
                <a:gd name="connsiteX463" fmla="*/ 4262472 w 8386272"/>
                <a:gd name="connsiteY463" fmla="*/ 2056439 h 2121144"/>
                <a:gd name="connsiteX464" fmla="*/ 4285268 w 8386272"/>
                <a:gd name="connsiteY464" fmla="*/ 2077572 h 2121144"/>
                <a:gd name="connsiteX465" fmla="*/ 4285743 w 8386272"/>
                <a:gd name="connsiteY465" fmla="*/ 2104523 h 2121144"/>
                <a:gd name="connsiteX466" fmla="*/ 4318154 w 8386272"/>
                <a:gd name="connsiteY466" fmla="*/ 2104404 h 2121144"/>
                <a:gd name="connsiteX467" fmla="*/ 4318154 w 8386272"/>
                <a:gd name="connsiteY467" fmla="*/ 2104404 h 2121144"/>
                <a:gd name="connsiteX468" fmla="*/ 4318154 w 8386272"/>
                <a:gd name="connsiteY468" fmla="*/ 2104404 h 2121144"/>
                <a:gd name="connsiteX469" fmla="*/ 4318036 w 8386272"/>
                <a:gd name="connsiteY469" fmla="*/ 2077453 h 2121144"/>
                <a:gd name="connsiteX470" fmla="*/ 4318392 w 8386272"/>
                <a:gd name="connsiteY470" fmla="*/ 2076623 h 2121144"/>
                <a:gd name="connsiteX471" fmla="*/ 4342849 w 8386272"/>
                <a:gd name="connsiteY471" fmla="*/ 2056320 h 2121144"/>
                <a:gd name="connsiteX472" fmla="*/ 4342968 w 8386272"/>
                <a:gd name="connsiteY472" fmla="*/ 2056320 h 2121144"/>
                <a:gd name="connsiteX473" fmla="*/ 4346055 w 8386272"/>
                <a:gd name="connsiteY473" fmla="*/ 2057270 h 2121144"/>
                <a:gd name="connsiteX474" fmla="*/ 4364457 w 8386272"/>
                <a:gd name="connsiteY474" fmla="*/ 2077216 h 2121144"/>
                <a:gd name="connsiteX475" fmla="*/ 4364814 w 8386272"/>
                <a:gd name="connsiteY475" fmla="*/ 2104167 h 2121144"/>
                <a:gd name="connsiteX476" fmla="*/ 4364814 w 8386272"/>
                <a:gd name="connsiteY476" fmla="*/ 2104167 h 2121144"/>
                <a:gd name="connsiteX477" fmla="*/ 4427263 w 8386272"/>
                <a:gd name="connsiteY477" fmla="*/ 2103929 h 2121144"/>
                <a:gd name="connsiteX478" fmla="*/ 4427263 w 8386272"/>
                <a:gd name="connsiteY478" fmla="*/ 2103929 h 2121144"/>
                <a:gd name="connsiteX479" fmla="*/ 4427263 w 8386272"/>
                <a:gd name="connsiteY479" fmla="*/ 2103929 h 2121144"/>
                <a:gd name="connsiteX480" fmla="*/ 4417290 w 8386272"/>
                <a:gd name="connsiteY480" fmla="*/ 719831 h 2121144"/>
                <a:gd name="connsiteX481" fmla="*/ 4438423 w 8386272"/>
                <a:gd name="connsiteY481" fmla="*/ 719712 h 2121144"/>
                <a:gd name="connsiteX482" fmla="*/ 4448277 w 8386272"/>
                <a:gd name="connsiteY482" fmla="*/ 2103929 h 2121144"/>
                <a:gd name="connsiteX483" fmla="*/ 4572345 w 8386272"/>
                <a:gd name="connsiteY483" fmla="*/ 2103336 h 2121144"/>
                <a:gd name="connsiteX484" fmla="*/ 4561660 w 8386272"/>
                <a:gd name="connsiteY484" fmla="*/ 604193 h 2121144"/>
                <a:gd name="connsiteX485" fmla="*/ 4608438 w 8386272"/>
                <a:gd name="connsiteY485" fmla="*/ 604074 h 2121144"/>
                <a:gd name="connsiteX486" fmla="*/ 4619123 w 8386272"/>
                <a:gd name="connsiteY486" fmla="*/ 2103217 h 2121144"/>
                <a:gd name="connsiteX487" fmla="*/ 4740579 w 8386272"/>
                <a:gd name="connsiteY487" fmla="*/ 2102742 h 2121144"/>
                <a:gd name="connsiteX488" fmla="*/ 4740579 w 8386272"/>
                <a:gd name="connsiteY488" fmla="*/ 2102742 h 2121144"/>
                <a:gd name="connsiteX489" fmla="*/ 4740579 w 8386272"/>
                <a:gd name="connsiteY489" fmla="*/ 2102742 h 2121144"/>
                <a:gd name="connsiteX490" fmla="*/ 4730012 w 8386272"/>
                <a:gd name="connsiteY490" fmla="*/ 603480 h 2121144"/>
                <a:gd name="connsiteX491" fmla="*/ 4776553 w 8386272"/>
                <a:gd name="connsiteY491" fmla="*/ 603361 h 2121144"/>
                <a:gd name="connsiteX492" fmla="*/ 4776790 w 8386272"/>
                <a:gd name="connsiteY492" fmla="*/ 603361 h 2121144"/>
                <a:gd name="connsiteX493" fmla="*/ 4787357 w 8386272"/>
                <a:gd name="connsiteY493" fmla="*/ 2102505 h 2121144"/>
                <a:gd name="connsiteX494" fmla="*/ 5149825 w 8386272"/>
                <a:gd name="connsiteY494" fmla="*/ 2101199 h 2121144"/>
                <a:gd name="connsiteX495" fmla="*/ 5140564 w 8386272"/>
                <a:gd name="connsiteY495" fmla="*/ 787029 h 2121144"/>
                <a:gd name="connsiteX496" fmla="*/ 5140564 w 8386272"/>
                <a:gd name="connsiteY496" fmla="*/ 787029 h 2121144"/>
                <a:gd name="connsiteX497" fmla="*/ 5161578 w 8386272"/>
                <a:gd name="connsiteY497" fmla="*/ 787029 h 2121144"/>
                <a:gd name="connsiteX498" fmla="*/ 5170958 w 8386272"/>
                <a:gd name="connsiteY498" fmla="*/ 2101080 h 2121144"/>
                <a:gd name="connsiteX499" fmla="*/ 5227114 w 8386272"/>
                <a:gd name="connsiteY499" fmla="*/ 2100842 h 2121144"/>
                <a:gd name="connsiteX500" fmla="*/ 5227114 w 8386272"/>
                <a:gd name="connsiteY500" fmla="*/ 2100842 h 2121144"/>
                <a:gd name="connsiteX501" fmla="*/ 5227114 w 8386272"/>
                <a:gd name="connsiteY501" fmla="*/ 2100842 h 2121144"/>
                <a:gd name="connsiteX502" fmla="*/ 5217735 w 8386272"/>
                <a:gd name="connsiteY502" fmla="*/ 786673 h 2121144"/>
                <a:gd name="connsiteX503" fmla="*/ 5217735 w 8386272"/>
                <a:gd name="connsiteY503" fmla="*/ 786673 h 2121144"/>
                <a:gd name="connsiteX504" fmla="*/ 5238631 w 8386272"/>
                <a:gd name="connsiteY504" fmla="*/ 786673 h 2121144"/>
                <a:gd name="connsiteX505" fmla="*/ 5238631 w 8386272"/>
                <a:gd name="connsiteY505" fmla="*/ 786673 h 2121144"/>
                <a:gd name="connsiteX506" fmla="*/ 5248010 w 8386272"/>
                <a:gd name="connsiteY506" fmla="*/ 2100724 h 2121144"/>
                <a:gd name="connsiteX507" fmla="*/ 5485936 w 8386272"/>
                <a:gd name="connsiteY507" fmla="*/ 2099893 h 2121144"/>
                <a:gd name="connsiteX508" fmla="*/ 5485936 w 8386272"/>
                <a:gd name="connsiteY508" fmla="*/ 2099893 h 2121144"/>
                <a:gd name="connsiteX509" fmla="*/ 5476912 w 8386272"/>
                <a:gd name="connsiteY509" fmla="*/ 812080 h 2121144"/>
                <a:gd name="connsiteX510" fmla="*/ 5475250 w 8386272"/>
                <a:gd name="connsiteY510" fmla="*/ 597425 h 2121144"/>
                <a:gd name="connsiteX511" fmla="*/ 5476912 w 8386272"/>
                <a:gd name="connsiteY511" fmla="*/ 596357 h 2121144"/>
                <a:gd name="connsiteX512" fmla="*/ 5533188 w 8386272"/>
                <a:gd name="connsiteY512" fmla="*/ 561214 h 2121144"/>
                <a:gd name="connsiteX513" fmla="*/ 5533188 w 8386272"/>
                <a:gd name="connsiteY513" fmla="*/ 561214 h 2121144"/>
                <a:gd name="connsiteX514" fmla="*/ 5544230 w 8386272"/>
                <a:gd name="connsiteY514" fmla="*/ 2099418 h 2121144"/>
                <a:gd name="connsiteX515" fmla="*/ 5831426 w 8386272"/>
                <a:gd name="connsiteY515" fmla="*/ 2098349 h 2121144"/>
                <a:gd name="connsiteX516" fmla="*/ 5831426 w 8386272"/>
                <a:gd name="connsiteY516" fmla="*/ 2098349 h 2121144"/>
                <a:gd name="connsiteX517" fmla="*/ 5818841 w 8386272"/>
                <a:gd name="connsiteY517" fmla="*/ 327207 h 2121144"/>
                <a:gd name="connsiteX518" fmla="*/ 5818841 w 8386272"/>
                <a:gd name="connsiteY518" fmla="*/ 327207 h 2121144"/>
                <a:gd name="connsiteX519" fmla="*/ 5853865 w 8386272"/>
                <a:gd name="connsiteY519" fmla="*/ 327088 h 2121144"/>
                <a:gd name="connsiteX520" fmla="*/ 5866569 w 8386272"/>
                <a:gd name="connsiteY520" fmla="*/ 2098230 h 2121144"/>
                <a:gd name="connsiteX521" fmla="*/ 5929612 w 8386272"/>
                <a:gd name="connsiteY521" fmla="*/ 2097993 h 2121144"/>
                <a:gd name="connsiteX522" fmla="*/ 5929612 w 8386272"/>
                <a:gd name="connsiteY522" fmla="*/ 2097993 h 2121144"/>
                <a:gd name="connsiteX523" fmla="*/ 5929612 w 8386272"/>
                <a:gd name="connsiteY523" fmla="*/ 2097993 h 2121144"/>
                <a:gd name="connsiteX524" fmla="*/ 5916908 w 8386272"/>
                <a:gd name="connsiteY524" fmla="*/ 326850 h 2121144"/>
                <a:gd name="connsiteX525" fmla="*/ 5917264 w 8386272"/>
                <a:gd name="connsiteY525" fmla="*/ 326850 h 2121144"/>
                <a:gd name="connsiteX526" fmla="*/ 5952169 w 8386272"/>
                <a:gd name="connsiteY526" fmla="*/ 326613 h 2121144"/>
                <a:gd name="connsiteX527" fmla="*/ 5964754 w 8386272"/>
                <a:gd name="connsiteY527" fmla="*/ 2097874 h 2121144"/>
                <a:gd name="connsiteX528" fmla="*/ 6210397 w 8386272"/>
                <a:gd name="connsiteY528" fmla="*/ 2096806 h 2121144"/>
                <a:gd name="connsiteX529" fmla="*/ 6210397 w 8386272"/>
                <a:gd name="connsiteY529" fmla="*/ 2096806 h 2121144"/>
                <a:gd name="connsiteX530" fmla="*/ 6210397 w 8386272"/>
                <a:gd name="connsiteY530" fmla="*/ 2096806 h 2121144"/>
                <a:gd name="connsiteX531" fmla="*/ 6198880 w 8386272"/>
                <a:gd name="connsiteY531" fmla="*/ 482499 h 2121144"/>
                <a:gd name="connsiteX532" fmla="*/ 6310957 w 8386272"/>
                <a:gd name="connsiteY532" fmla="*/ 482024 h 2121144"/>
                <a:gd name="connsiteX533" fmla="*/ 6322474 w 8386272"/>
                <a:gd name="connsiteY533" fmla="*/ 2096450 h 2121144"/>
                <a:gd name="connsiteX534" fmla="*/ 6374593 w 8386272"/>
                <a:gd name="connsiteY534" fmla="*/ 2096212 h 2121144"/>
                <a:gd name="connsiteX535" fmla="*/ 6374593 w 8386272"/>
                <a:gd name="connsiteY535" fmla="*/ 2096212 h 2121144"/>
                <a:gd name="connsiteX536" fmla="*/ 6374593 w 8386272"/>
                <a:gd name="connsiteY536" fmla="*/ 2095144 h 2121144"/>
                <a:gd name="connsiteX537" fmla="*/ 6374000 w 8386272"/>
                <a:gd name="connsiteY537" fmla="*/ 717931 h 2121144"/>
                <a:gd name="connsiteX538" fmla="*/ 6383973 w 8386272"/>
                <a:gd name="connsiteY538" fmla="*/ 2096212 h 2121144"/>
                <a:gd name="connsiteX539" fmla="*/ 6383973 w 8386272"/>
                <a:gd name="connsiteY539" fmla="*/ 2096212 h 2121144"/>
                <a:gd name="connsiteX540" fmla="*/ 6500798 w 8386272"/>
                <a:gd name="connsiteY540" fmla="*/ 2095737 h 2121144"/>
                <a:gd name="connsiteX541" fmla="*/ 6500324 w 8386272"/>
                <a:gd name="connsiteY541" fmla="*/ 717456 h 2121144"/>
                <a:gd name="connsiteX542" fmla="*/ 6510178 w 8386272"/>
                <a:gd name="connsiteY542" fmla="*/ 2095737 h 2121144"/>
                <a:gd name="connsiteX543" fmla="*/ 6627003 w 8386272"/>
                <a:gd name="connsiteY543" fmla="*/ 2095262 h 2121144"/>
                <a:gd name="connsiteX544" fmla="*/ 6627003 w 8386272"/>
                <a:gd name="connsiteY544" fmla="*/ 2095262 h 2121144"/>
                <a:gd name="connsiteX545" fmla="*/ 6617268 w 8386272"/>
                <a:gd name="connsiteY545" fmla="*/ 716981 h 2121144"/>
                <a:gd name="connsiteX546" fmla="*/ 6626647 w 8386272"/>
                <a:gd name="connsiteY546" fmla="*/ 716981 h 2121144"/>
                <a:gd name="connsiteX547" fmla="*/ 6636501 w 8386272"/>
                <a:gd name="connsiteY547" fmla="*/ 2095262 h 2121144"/>
                <a:gd name="connsiteX548" fmla="*/ 6977243 w 8386272"/>
                <a:gd name="connsiteY548" fmla="*/ 2093956 h 2121144"/>
                <a:gd name="connsiteX549" fmla="*/ 6966558 w 8386272"/>
                <a:gd name="connsiteY549" fmla="*/ 612622 h 2121144"/>
                <a:gd name="connsiteX550" fmla="*/ 6966558 w 8386272"/>
                <a:gd name="connsiteY550" fmla="*/ 612622 h 2121144"/>
                <a:gd name="connsiteX551" fmla="*/ 6994577 w 8386272"/>
                <a:gd name="connsiteY551" fmla="*/ 612503 h 2121144"/>
                <a:gd name="connsiteX552" fmla="*/ 7005143 w 8386272"/>
                <a:gd name="connsiteY552" fmla="*/ 2093838 h 2121144"/>
                <a:gd name="connsiteX553" fmla="*/ 7369986 w 8386272"/>
                <a:gd name="connsiteY553" fmla="*/ 2092413 h 2121144"/>
                <a:gd name="connsiteX554" fmla="*/ 7369986 w 8386272"/>
                <a:gd name="connsiteY554" fmla="*/ 2092413 h 2121144"/>
                <a:gd name="connsiteX555" fmla="*/ 7359419 w 8386272"/>
                <a:gd name="connsiteY555" fmla="*/ 611197 h 2121144"/>
                <a:gd name="connsiteX556" fmla="*/ 7359419 w 8386272"/>
                <a:gd name="connsiteY556" fmla="*/ 611197 h 2121144"/>
                <a:gd name="connsiteX557" fmla="*/ 7387082 w 8386272"/>
                <a:gd name="connsiteY557" fmla="*/ 611079 h 2121144"/>
                <a:gd name="connsiteX558" fmla="*/ 7387557 w 8386272"/>
                <a:gd name="connsiteY558" fmla="*/ 611079 h 2121144"/>
                <a:gd name="connsiteX559" fmla="*/ 7387557 w 8386272"/>
                <a:gd name="connsiteY559" fmla="*/ 611079 h 2121144"/>
                <a:gd name="connsiteX560" fmla="*/ 7398124 w 8386272"/>
                <a:gd name="connsiteY560" fmla="*/ 2092413 h 2121144"/>
                <a:gd name="connsiteX561" fmla="*/ 7468528 w 8386272"/>
                <a:gd name="connsiteY561" fmla="*/ 2092175 h 2121144"/>
                <a:gd name="connsiteX562" fmla="*/ 7569800 w 8386272"/>
                <a:gd name="connsiteY562" fmla="*/ 2049316 h 2121144"/>
                <a:gd name="connsiteX563" fmla="*/ 7579773 w 8386272"/>
                <a:gd name="connsiteY563" fmla="*/ 2058814 h 2121144"/>
                <a:gd name="connsiteX564" fmla="*/ 7501296 w 8386272"/>
                <a:gd name="connsiteY564" fmla="*/ 2092057 h 2121144"/>
                <a:gd name="connsiteX565" fmla="*/ 7634268 w 8386272"/>
                <a:gd name="connsiteY565" fmla="*/ 2091582 h 2121144"/>
                <a:gd name="connsiteX566" fmla="*/ 7633437 w 8386272"/>
                <a:gd name="connsiteY566" fmla="*/ 1978437 h 2121144"/>
                <a:gd name="connsiteX567" fmla="*/ 7696480 w 8386272"/>
                <a:gd name="connsiteY567" fmla="*/ 1978199 h 2121144"/>
                <a:gd name="connsiteX568" fmla="*/ 7697430 w 8386272"/>
                <a:gd name="connsiteY568" fmla="*/ 2091344 h 2121144"/>
                <a:gd name="connsiteX569" fmla="*/ 7790985 w 8386272"/>
                <a:gd name="connsiteY569" fmla="*/ 2090988 h 2121144"/>
                <a:gd name="connsiteX570" fmla="*/ 7777688 w 8386272"/>
                <a:gd name="connsiteY570" fmla="*/ 227359 h 2121144"/>
                <a:gd name="connsiteX571" fmla="*/ 7777688 w 8386272"/>
                <a:gd name="connsiteY571" fmla="*/ 227359 h 2121144"/>
                <a:gd name="connsiteX572" fmla="*/ 7815086 w 8386272"/>
                <a:gd name="connsiteY572" fmla="*/ 227240 h 2121144"/>
                <a:gd name="connsiteX573" fmla="*/ 7828384 w 8386272"/>
                <a:gd name="connsiteY573" fmla="*/ 2090869 h 2121144"/>
                <a:gd name="connsiteX574" fmla="*/ 7856403 w 8386272"/>
                <a:gd name="connsiteY574" fmla="*/ 2090751 h 2121144"/>
                <a:gd name="connsiteX575" fmla="*/ 7856403 w 8386272"/>
                <a:gd name="connsiteY575" fmla="*/ 2090632 h 2121144"/>
                <a:gd name="connsiteX576" fmla="*/ 7856403 w 8386272"/>
                <a:gd name="connsiteY576" fmla="*/ 2090632 h 2121144"/>
                <a:gd name="connsiteX577" fmla="*/ 7843105 w 8386272"/>
                <a:gd name="connsiteY577" fmla="*/ 227003 h 2121144"/>
                <a:gd name="connsiteX578" fmla="*/ 7880504 w 8386272"/>
                <a:gd name="connsiteY578" fmla="*/ 226884 h 2121144"/>
                <a:gd name="connsiteX579" fmla="*/ 7893801 w 8386272"/>
                <a:gd name="connsiteY579" fmla="*/ 2090513 h 2121144"/>
                <a:gd name="connsiteX580" fmla="*/ 7921820 w 8386272"/>
                <a:gd name="connsiteY580" fmla="*/ 2090395 h 2121144"/>
                <a:gd name="connsiteX581" fmla="*/ 7921820 w 8386272"/>
                <a:gd name="connsiteY581" fmla="*/ 2090395 h 2121144"/>
                <a:gd name="connsiteX582" fmla="*/ 7908523 w 8386272"/>
                <a:gd name="connsiteY582" fmla="*/ 226765 h 2121144"/>
                <a:gd name="connsiteX583" fmla="*/ 7945922 w 8386272"/>
                <a:gd name="connsiteY583" fmla="*/ 226646 h 2121144"/>
                <a:gd name="connsiteX584" fmla="*/ 7945922 w 8386272"/>
                <a:gd name="connsiteY584" fmla="*/ 226646 h 2121144"/>
                <a:gd name="connsiteX585" fmla="*/ 7959219 w 8386272"/>
                <a:gd name="connsiteY585" fmla="*/ 2090276 h 2121144"/>
                <a:gd name="connsiteX586" fmla="*/ 7987238 w 8386272"/>
                <a:gd name="connsiteY586" fmla="*/ 2090157 h 2121144"/>
                <a:gd name="connsiteX587" fmla="*/ 7973941 w 8386272"/>
                <a:gd name="connsiteY587" fmla="*/ 226528 h 2121144"/>
                <a:gd name="connsiteX588" fmla="*/ 8011340 w 8386272"/>
                <a:gd name="connsiteY588" fmla="*/ 226409 h 2121144"/>
                <a:gd name="connsiteX589" fmla="*/ 8024637 w 8386272"/>
                <a:gd name="connsiteY589" fmla="*/ 2090038 h 2121144"/>
                <a:gd name="connsiteX590" fmla="*/ 8052656 w 8386272"/>
                <a:gd name="connsiteY590" fmla="*/ 2089920 h 2121144"/>
                <a:gd name="connsiteX591" fmla="*/ 8039477 w 8386272"/>
                <a:gd name="connsiteY591" fmla="*/ 226290 h 2121144"/>
                <a:gd name="connsiteX592" fmla="*/ 8039477 w 8386272"/>
                <a:gd name="connsiteY592" fmla="*/ 226290 h 2121144"/>
                <a:gd name="connsiteX593" fmla="*/ 8076875 w 8386272"/>
                <a:gd name="connsiteY593" fmla="*/ 226171 h 2121144"/>
                <a:gd name="connsiteX594" fmla="*/ 8090173 w 8386272"/>
                <a:gd name="connsiteY594" fmla="*/ 2089801 h 2121144"/>
                <a:gd name="connsiteX595" fmla="*/ 8118192 w 8386272"/>
                <a:gd name="connsiteY595" fmla="*/ 2089682 h 2121144"/>
                <a:gd name="connsiteX596" fmla="*/ 8118192 w 8386272"/>
                <a:gd name="connsiteY596" fmla="*/ 2089682 h 2121144"/>
                <a:gd name="connsiteX597" fmla="*/ 8104894 w 8386272"/>
                <a:gd name="connsiteY597" fmla="*/ 226053 h 2121144"/>
                <a:gd name="connsiteX598" fmla="*/ 8142293 w 8386272"/>
                <a:gd name="connsiteY598" fmla="*/ 225934 h 2121144"/>
                <a:gd name="connsiteX599" fmla="*/ 8155590 w 8386272"/>
                <a:gd name="connsiteY599" fmla="*/ 2089564 h 2121144"/>
                <a:gd name="connsiteX600" fmla="*/ 8183609 w 8386272"/>
                <a:gd name="connsiteY600" fmla="*/ 2089445 h 2121144"/>
                <a:gd name="connsiteX601" fmla="*/ 8170312 w 8386272"/>
                <a:gd name="connsiteY601" fmla="*/ 225815 h 2121144"/>
                <a:gd name="connsiteX602" fmla="*/ 8207711 w 8386272"/>
                <a:gd name="connsiteY602" fmla="*/ 225697 h 2121144"/>
                <a:gd name="connsiteX603" fmla="*/ 8221008 w 8386272"/>
                <a:gd name="connsiteY603" fmla="*/ 2089326 h 2121144"/>
                <a:gd name="connsiteX604" fmla="*/ 8249027 w 8386272"/>
                <a:gd name="connsiteY604" fmla="*/ 2089207 h 2121144"/>
                <a:gd name="connsiteX605" fmla="*/ 8235967 w 8386272"/>
                <a:gd name="connsiteY605" fmla="*/ 225222 h 2121144"/>
                <a:gd name="connsiteX606" fmla="*/ 8235967 w 8386272"/>
                <a:gd name="connsiteY606" fmla="*/ 225222 h 2121144"/>
                <a:gd name="connsiteX607" fmla="*/ 8273010 w 8386272"/>
                <a:gd name="connsiteY607" fmla="*/ 225103 h 2121144"/>
                <a:gd name="connsiteX608" fmla="*/ 8273365 w 8386272"/>
                <a:gd name="connsiteY608" fmla="*/ 225103 h 2121144"/>
                <a:gd name="connsiteX609" fmla="*/ 8273365 w 8386272"/>
                <a:gd name="connsiteY609" fmla="*/ 225103 h 2121144"/>
                <a:gd name="connsiteX610" fmla="*/ 8286544 w 8386272"/>
                <a:gd name="connsiteY610" fmla="*/ 2088732 h 2121144"/>
                <a:gd name="connsiteX611" fmla="*/ 8286544 w 8386272"/>
                <a:gd name="connsiteY611" fmla="*/ 2088732 h 2121144"/>
                <a:gd name="connsiteX612" fmla="*/ 8314682 w 8386272"/>
                <a:gd name="connsiteY612" fmla="*/ 2088614 h 2121144"/>
                <a:gd name="connsiteX613" fmla="*/ 8301385 w 8386272"/>
                <a:gd name="connsiteY613" fmla="*/ 224984 h 2121144"/>
                <a:gd name="connsiteX614" fmla="*/ 8338783 w 8386272"/>
                <a:gd name="connsiteY614" fmla="*/ 224866 h 2121144"/>
                <a:gd name="connsiteX615" fmla="*/ 8352080 w 8386272"/>
                <a:gd name="connsiteY615" fmla="*/ 2088495 h 2121144"/>
                <a:gd name="connsiteX616" fmla="*/ 8386273 w 8386272"/>
                <a:gd name="connsiteY616" fmla="*/ 2088258 h 2121144"/>
                <a:gd name="connsiteX617" fmla="*/ 8372620 w 8386272"/>
                <a:gd name="connsiteY617" fmla="*/ 170846 h 2121144"/>
                <a:gd name="connsiteX618" fmla="*/ 37042 w 8386272"/>
                <a:gd name="connsiteY618" fmla="*/ 2120076 h 2121144"/>
                <a:gd name="connsiteX619" fmla="*/ 20896 w 8386272"/>
                <a:gd name="connsiteY619" fmla="*/ 2120076 h 2121144"/>
                <a:gd name="connsiteX620" fmla="*/ 21014 w 8386272"/>
                <a:gd name="connsiteY620" fmla="*/ 2114971 h 2121144"/>
                <a:gd name="connsiteX621" fmla="*/ 37161 w 8386272"/>
                <a:gd name="connsiteY621" fmla="*/ 2114852 h 2121144"/>
                <a:gd name="connsiteX622" fmla="*/ 64112 w 8386272"/>
                <a:gd name="connsiteY622" fmla="*/ 2114852 h 2121144"/>
                <a:gd name="connsiteX623" fmla="*/ 37042 w 8386272"/>
                <a:gd name="connsiteY623" fmla="*/ 2120076 h 2121144"/>
                <a:gd name="connsiteX624" fmla="*/ 367811 w 8386272"/>
                <a:gd name="connsiteY624" fmla="*/ 1258368 h 2121144"/>
                <a:gd name="connsiteX625" fmla="*/ 367573 w 8386272"/>
                <a:gd name="connsiteY625" fmla="*/ 1236167 h 2121144"/>
                <a:gd name="connsiteX626" fmla="*/ 367573 w 8386272"/>
                <a:gd name="connsiteY626" fmla="*/ 1236048 h 2121144"/>
                <a:gd name="connsiteX627" fmla="*/ 367573 w 8386272"/>
                <a:gd name="connsiteY627" fmla="*/ 1236048 h 2121144"/>
                <a:gd name="connsiteX628" fmla="*/ 618558 w 8386272"/>
                <a:gd name="connsiteY628" fmla="*/ 1234980 h 2121144"/>
                <a:gd name="connsiteX629" fmla="*/ 620220 w 8386272"/>
                <a:gd name="connsiteY629" fmla="*/ 1234980 h 2121144"/>
                <a:gd name="connsiteX630" fmla="*/ 620220 w 8386272"/>
                <a:gd name="connsiteY630" fmla="*/ 1234980 h 2121144"/>
                <a:gd name="connsiteX631" fmla="*/ 620339 w 8386272"/>
                <a:gd name="connsiteY631" fmla="*/ 1257419 h 2121144"/>
                <a:gd name="connsiteX632" fmla="*/ 367811 w 8386272"/>
                <a:gd name="connsiteY632" fmla="*/ 1258368 h 2121144"/>
                <a:gd name="connsiteX633" fmla="*/ 367811 w 8386272"/>
                <a:gd name="connsiteY633" fmla="*/ 1258368 h 2121144"/>
                <a:gd name="connsiteX634" fmla="*/ 368048 w 8386272"/>
                <a:gd name="connsiteY634" fmla="*/ 1296479 h 2121144"/>
                <a:gd name="connsiteX635" fmla="*/ 368048 w 8386272"/>
                <a:gd name="connsiteY635" fmla="*/ 1296479 h 2121144"/>
                <a:gd name="connsiteX636" fmla="*/ 620577 w 8386272"/>
                <a:gd name="connsiteY636" fmla="*/ 1295411 h 2121144"/>
                <a:gd name="connsiteX637" fmla="*/ 620695 w 8386272"/>
                <a:gd name="connsiteY637" fmla="*/ 1317850 h 2121144"/>
                <a:gd name="connsiteX638" fmla="*/ 620695 w 8386272"/>
                <a:gd name="connsiteY638" fmla="*/ 1317850 h 2121144"/>
                <a:gd name="connsiteX639" fmla="*/ 368048 w 8386272"/>
                <a:gd name="connsiteY639" fmla="*/ 1318918 h 2121144"/>
                <a:gd name="connsiteX640" fmla="*/ 368048 w 8386272"/>
                <a:gd name="connsiteY640" fmla="*/ 1296479 h 2121144"/>
                <a:gd name="connsiteX641" fmla="*/ 368404 w 8386272"/>
                <a:gd name="connsiteY641" fmla="*/ 1357029 h 2121144"/>
                <a:gd name="connsiteX642" fmla="*/ 620933 w 8386272"/>
                <a:gd name="connsiteY642" fmla="*/ 1356079 h 2121144"/>
                <a:gd name="connsiteX643" fmla="*/ 621170 w 8386272"/>
                <a:gd name="connsiteY643" fmla="*/ 1378400 h 2121144"/>
                <a:gd name="connsiteX644" fmla="*/ 368642 w 8386272"/>
                <a:gd name="connsiteY644" fmla="*/ 1379349 h 2121144"/>
                <a:gd name="connsiteX645" fmla="*/ 368404 w 8386272"/>
                <a:gd name="connsiteY645" fmla="*/ 1357029 h 2121144"/>
                <a:gd name="connsiteX646" fmla="*/ 368879 w 8386272"/>
                <a:gd name="connsiteY646" fmla="*/ 1417460 h 2121144"/>
                <a:gd name="connsiteX647" fmla="*/ 621408 w 8386272"/>
                <a:gd name="connsiteY647" fmla="*/ 1416510 h 2121144"/>
                <a:gd name="connsiteX648" fmla="*/ 621526 w 8386272"/>
                <a:gd name="connsiteY648" fmla="*/ 1438831 h 2121144"/>
                <a:gd name="connsiteX649" fmla="*/ 369117 w 8386272"/>
                <a:gd name="connsiteY649" fmla="*/ 1439780 h 2121144"/>
                <a:gd name="connsiteX650" fmla="*/ 368879 w 8386272"/>
                <a:gd name="connsiteY650" fmla="*/ 1417460 h 2121144"/>
                <a:gd name="connsiteX651" fmla="*/ 369354 w 8386272"/>
                <a:gd name="connsiteY651" fmla="*/ 1477891 h 2121144"/>
                <a:gd name="connsiteX652" fmla="*/ 621764 w 8386272"/>
                <a:gd name="connsiteY652" fmla="*/ 1476942 h 2121144"/>
                <a:gd name="connsiteX653" fmla="*/ 622001 w 8386272"/>
                <a:gd name="connsiteY653" fmla="*/ 1499262 h 2121144"/>
                <a:gd name="connsiteX654" fmla="*/ 369473 w 8386272"/>
                <a:gd name="connsiteY654" fmla="*/ 1500330 h 2121144"/>
                <a:gd name="connsiteX655" fmla="*/ 369354 w 8386272"/>
                <a:gd name="connsiteY655" fmla="*/ 1477891 h 2121144"/>
                <a:gd name="connsiteX656" fmla="*/ 369710 w 8386272"/>
                <a:gd name="connsiteY656" fmla="*/ 1538441 h 2121144"/>
                <a:gd name="connsiteX657" fmla="*/ 622239 w 8386272"/>
                <a:gd name="connsiteY657" fmla="*/ 1537491 h 2121144"/>
                <a:gd name="connsiteX658" fmla="*/ 622357 w 8386272"/>
                <a:gd name="connsiteY658" fmla="*/ 1559812 h 2121144"/>
                <a:gd name="connsiteX659" fmla="*/ 369948 w 8386272"/>
                <a:gd name="connsiteY659" fmla="*/ 1560880 h 2121144"/>
                <a:gd name="connsiteX660" fmla="*/ 369710 w 8386272"/>
                <a:gd name="connsiteY660" fmla="*/ 1538441 h 2121144"/>
                <a:gd name="connsiteX661" fmla="*/ 370185 w 8386272"/>
                <a:gd name="connsiteY661" fmla="*/ 1598872 h 2121144"/>
                <a:gd name="connsiteX662" fmla="*/ 622714 w 8386272"/>
                <a:gd name="connsiteY662" fmla="*/ 1597922 h 2121144"/>
                <a:gd name="connsiteX663" fmla="*/ 622832 w 8386272"/>
                <a:gd name="connsiteY663" fmla="*/ 1620243 h 2121144"/>
                <a:gd name="connsiteX664" fmla="*/ 370304 w 8386272"/>
                <a:gd name="connsiteY664" fmla="*/ 1621311 h 2121144"/>
                <a:gd name="connsiteX665" fmla="*/ 370185 w 8386272"/>
                <a:gd name="connsiteY665" fmla="*/ 1598872 h 2121144"/>
                <a:gd name="connsiteX666" fmla="*/ 370541 w 8386272"/>
                <a:gd name="connsiteY666" fmla="*/ 1659541 h 2121144"/>
                <a:gd name="connsiteX667" fmla="*/ 623189 w 8386272"/>
                <a:gd name="connsiteY667" fmla="*/ 1658472 h 2121144"/>
                <a:gd name="connsiteX668" fmla="*/ 623426 w 8386272"/>
                <a:gd name="connsiteY668" fmla="*/ 1680911 h 2121144"/>
                <a:gd name="connsiteX669" fmla="*/ 370898 w 8386272"/>
                <a:gd name="connsiteY669" fmla="*/ 1681861 h 2121144"/>
                <a:gd name="connsiteX670" fmla="*/ 370541 w 8386272"/>
                <a:gd name="connsiteY670" fmla="*/ 1659541 h 2121144"/>
                <a:gd name="connsiteX671" fmla="*/ 371016 w 8386272"/>
                <a:gd name="connsiteY671" fmla="*/ 1719972 h 2121144"/>
                <a:gd name="connsiteX672" fmla="*/ 623545 w 8386272"/>
                <a:gd name="connsiteY672" fmla="*/ 1718903 h 2121144"/>
                <a:gd name="connsiteX673" fmla="*/ 623663 w 8386272"/>
                <a:gd name="connsiteY673" fmla="*/ 1741342 h 2121144"/>
                <a:gd name="connsiteX674" fmla="*/ 371254 w 8386272"/>
                <a:gd name="connsiteY674" fmla="*/ 1742292 h 2121144"/>
                <a:gd name="connsiteX675" fmla="*/ 371016 w 8386272"/>
                <a:gd name="connsiteY675" fmla="*/ 1719972 h 2121144"/>
                <a:gd name="connsiteX676" fmla="*/ 371491 w 8386272"/>
                <a:gd name="connsiteY676" fmla="*/ 1780403 h 2121144"/>
                <a:gd name="connsiteX677" fmla="*/ 624020 w 8386272"/>
                <a:gd name="connsiteY677" fmla="*/ 1779335 h 2121144"/>
                <a:gd name="connsiteX678" fmla="*/ 624138 w 8386272"/>
                <a:gd name="connsiteY678" fmla="*/ 1801774 h 2121144"/>
                <a:gd name="connsiteX679" fmla="*/ 371610 w 8386272"/>
                <a:gd name="connsiteY679" fmla="*/ 1802723 h 2121144"/>
                <a:gd name="connsiteX680" fmla="*/ 371491 w 8386272"/>
                <a:gd name="connsiteY680" fmla="*/ 1780403 h 2121144"/>
                <a:gd name="connsiteX681" fmla="*/ 371847 w 8386272"/>
                <a:gd name="connsiteY681" fmla="*/ 1840953 h 2121144"/>
                <a:gd name="connsiteX682" fmla="*/ 624376 w 8386272"/>
                <a:gd name="connsiteY682" fmla="*/ 1840003 h 2121144"/>
                <a:gd name="connsiteX683" fmla="*/ 624613 w 8386272"/>
                <a:gd name="connsiteY683" fmla="*/ 1862323 h 2121144"/>
                <a:gd name="connsiteX684" fmla="*/ 372085 w 8386272"/>
                <a:gd name="connsiteY684" fmla="*/ 1863273 h 2121144"/>
                <a:gd name="connsiteX685" fmla="*/ 371847 w 8386272"/>
                <a:gd name="connsiteY685" fmla="*/ 1840953 h 2121144"/>
                <a:gd name="connsiteX686" fmla="*/ 372441 w 8386272"/>
                <a:gd name="connsiteY686" fmla="*/ 1923823 h 2121144"/>
                <a:gd name="connsiteX687" fmla="*/ 372322 w 8386272"/>
                <a:gd name="connsiteY687" fmla="*/ 1901384 h 2121144"/>
                <a:gd name="connsiteX688" fmla="*/ 624851 w 8386272"/>
                <a:gd name="connsiteY688" fmla="*/ 1900434 h 2121144"/>
                <a:gd name="connsiteX689" fmla="*/ 624851 w 8386272"/>
                <a:gd name="connsiteY689" fmla="*/ 1900434 h 2121144"/>
                <a:gd name="connsiteX690" fmla="*/ 624969 w 8386272"/>
                <a:gd name="connsiteY690" fmla="*/ 1922755 h 2121144"/>
                <a:gd name="connsiteX691" fmla="*/ 372441 w 8386272"/>
                <a:gd name="connsiteY691" fmla="*/ 1923823 h 2121144"/>
                <a:gd name="connsiteX692" fmla="*/ 372441 w 8386272"/>
                <a:gd name="connsiteY692" fmla="*/ 1923823 h 2121144"/>
                <a:gd name="connsiteX693" fmla="*/ 372797 w 8386272"/>
                <a:gd name="connsiteY693" fmla="*/ 1961934 h 2121144"/>
                <a:gd name="connsiteX694" fmla="*/ 625207 w 8386272"/>
                <a:gd name="connsiteY694" fmla="*/ 1960984 h 2121144"/>
                <a:gd name="connsiteX695" fmla="*/ 625444 w 8386272"/>
                <a:gd name="connsiteY695" fmla="*/ 1983304 h 2121144"/>
                <a:gd name="connsiteX696" fmla="*/ 372916 w 8386272"/>
                <a:gd name="connsiteY696" fmla="*/ 1984373 h 2121144"/>
                <a:gd name="connsiteX697" fmla="*/ 372797 w 8386272"/>
                <a:gd name="connsiteY697" fmla="*/ 1961934 h 2121144"/>
                <a:gd name="connsiteX698" fmla="*/ 373153 w 8386272"/>
                <a:gd name="connsiteY698" fmla="*/ 2022365 h 2121144"/>
                <a:gd name="connsiteX699" fmla="*/ 625682 w 8386272"/>
                <a:gd name="connsiteY699" fmla="*/ 2021415 h 2121144"/>
                <a:gd name="connsiteX700" fmla="*/ 625801 w 8386272"/>
                <a:gd name="connsiteY700" fmla="*/ 2043854 h 2121144"/>
                <a:gd name="connsiteX701" fmla="*/ 373391 w 8386272"/>
                <a:gd name="connsiteY701" fmla="*/ 2044804 h 2121144"/>
                <a:gd name="connsiteX702" fmla="*/ 373153 w 8386272"/>
                <a:gd name="connsiteY702" fmla="*/ 2022365 h 2121144"/>
                <a:gd name="connsiteX703" fmla="*/ 373747 w 8386272"/>
                <a:gd name="connsiteY703" fmla="*/ 2105354 h 2121144"/>
                <a:gd name="connsiteX704" fmla="*/ 373628 w 8386272"/>
                <a:gd name="connsiteY704" fmla="*/ 2083034 h 2121144"/>
                <a:gd name="connsiteX705" fmla="*/ 626157 w 8386272"/>
                <a:gd name="connsiteY705" fmla="*/ 2081965 h 2121144"/>
                <a:gd name="connsiteX706" fmla="*/ 626275 w 8386272"/>
                <a:gd name="connsiteY706" fmla="*/ 2104404 h 2121144"/>
                <a:gd name="connsiteX707" fmla="*/ 373747 w 8386272"/>
                <a:gd name="connsiteY707" fmla="*/ 2105354 h 2121144"/>
                <a:gd name="connsiteX708" fmla="*/ 861708 w 8386272"/>
                <a:gd name="connsiteY708" fmla="*/ 1009995 h 2121144"/>
                <a:gd name="connsiteX709" fmla="*/ 922495 w 8386272"/>
                <a:gd name="connsiteY709" fmla="*/ 1009758 h 2121144"/>
                <a:gd name="connsiteX710" fmla="*/ 922851 w 8386272"/>
                <a:gd name="connsiteY710" fmla="*/ 1054517 h 2121144"/>
                <a:gd name="connsiteX711" fmla="*/ 862064 w 8386272"/>
                <a:gd name="connsiteY711" fmla="*/ 1054755 h 2121144"/>
                <a:gd name="connsiteX712" fmla="*/ 861708 w 8386272"/>
                <a:gd name="connsiteY712" fmla="*/ 1009995 h 2121144"/>
                <a:gd name="connsiteX713" fmla="*/ 862301 w 8386272"/>
                <a:gd name="connsiteY713" fmla="*/ 1095121 h 2121144"/>
                <a:gd name="connsiteX714" fmla="*/ 923088 w 8386272"/>
                <a:gd name="connsiteY714" fmla="*/ 1094765 h 2121144"/>
                <a:gd name="connsiteX715" fmla="*/ 923445 w 8386272"/>
                <a:gd name="connsiteY715" fmla="*/ 1139525 h 2121144"/>
                <a:gd name="connsiteX716" fmla="*/ 862657 w 8386272"/>
                <a:gd name="connsiteY716" fmla="*/ 1139881 h 2121144"/>
                <a:gd name="connsiteX717" fmla="*/ 862301 w 8386272"/>
                <a:gd name="connsiteY717" fmla="*/ 1095121 h 2121144"/>
                <a:gd name="connsiteX718" fmla="*/ 862895 w 8386272"/>
                <a:gd name="connsiteY718" fmla="*/ 1180247 h 2121144"/>
                <a:gd name="connsiteX719" fmla="*/ 923682 w 8386272"/>
                <a:gd name="connsiteY719" fmla="*/ 1180010 h 2121144"/>
                <a:gd name="connsiteX720" fmla="*/ 924038 w 8386272"/>
                <a:gd name="connsiteY720" fmla="*/ 1224888 h 2121144"/>
                <a:gd name="connsiteX721" fmla="*/ 863251 w 8386272"/>
                <a:gd name="connsiteY721" fmla="*/ 1225125 h 2121144"/>
                <a:gd name="connsiteX722" fmla="*/ 862895 w 8386272"/>
                <a:gd name="connsiteY722" fmla="*/ 1180247 h 2121144"/>
                <a:gd name="connsiteX723" fmla="*/ 863488 w 8386272"/>
                <a:gd name="connsiteY723" fmla="*/ 1265373 h 2121144"/>
                <a:gd name="connsiteX724" fmla="*/ 924276 w 8386272"/>
                <a:gd name="connsiteY724" fmla="*/ 1265136 h 2121144"/>
                <a:gd name="connsiteX725" fmla="*/ 924632 w 8386272"/>
                <a:gd name="connsiteY725" fmla="*/ 1309895 h 2121144"/>
                <a:gd name="connsiteX726" fmla="*/ 863845 w 8386272"/>
                <a:gd name="connsiteY726" fmla="*/ 1310133 h 2121144"/>
                <a:gd name="connsiteX727" fmla="*/ 863488 w 8386272"/>
                <a:gd name="connsiteY727" fmla="*/ 1265373 h 2121144"/>
                <a:gd name="connsiteX728" fmla="*/ 864082 w 8386272"/>
                <a:gd name="connsiteY728" fmla="*/ 1350618 h 2121144"/>
                <a:gd name="connsiteX729" fmla="*/ 924869 w 8386272"/>
                <a:gd name="connsiteY729" fmla="*/ 1350262 h 2121144"/>
                <a:gd name="connsiteX730" fmla="*/ 925226 w 8386272"/>
                <a:gd name="connsiteY730" fmla="*/ 1395021 h 2121144"/>
                <a:gd name="connsiteX731" fmla="*/ 864438 w 8386272"/>
                <a:gd name="connsiteY731" fmla="*/ 1395259 h 2121144"/>
                <a:gd name="connsiteX732" fmla="*/ 864082 w 8386272"/>
                <a:gd name="connsiteY732" fmla="*/ 1350618 h 2121144"/>
                <a:gd name="connsiteX733" fmla="*/ 864676 w 8386272"/>
                <a:gd name="connsiteY733" fmla="*/ 1435625 h 2121144"/>
                <a:gd name="connsiteX734" fmla="*/ 925463 w 8386272"/>
                <a:gd name="connsiteY734" fmla="*/ 1435388 h 2121144"/>
                <a:gd name="connsiteX735" fmla="*/ 925819 w 8386272"/>
                <a:gd name="connsiteY735" fmla="*/ 1480147 h 2121144"/>
                <a:gd name="connsiteX736" fmla="*/ 865032 w 8386272"/>
                <a:gd name="connsiteY736" fmla="*/ 1480385 h 2121144"/>
                <a:gd name="connsiteX737" fmla="*/ 864676 w 8386272"/>
                <a:gd name="connsiteY737" fmla="*/ 1435625 h 2121144"/>
                <a:gd name="connsiteX738" fmla="*/ 865269 w 8386272"/>
                <a:gd name="connsiteY738" fmla="*/ 1520751 h 2121144"/>
                <a:gd name="connsiteX739" fmla="*/ 926057 w 8386272"/>
                <a:gd name="connsiteY739" fmla="*/ 1520514 h 2121144"/>
                <a:gd name="connsiteX740" fmla="*/ 926413 w 8386272"/>
                <a:gd name="connsiteY740" fmla="*/ 1565273 h 2121144"/>
                <a:gd name="connsiteX741" fmla="*/ 865625 w 8386272"/>
                <a:gd name="connsiteY741" fmla="*/ 1565510 h 2121144"/>
                <a:gd name="connsiteX742" fmla="*/ 865269 w 8386272"/>
                <a:gd name="connsiteY742" fmla="*/ 1520751 h 2121144"/>
                <a:gd name="connsiteX743" fmla="*/ 865863 w 8386272"/>
                <a:gd name="connsiteY743" fmla="*/ 1605996 h 2121144"/>
                <a:gd name="connsiteX744" fmla="*/ 926650 w 8386272"/>
                <a:gd name="connsiteY744" fmla="*/ 1605640 h 2121144"/>
                <a:gd name="connsiteX745" fmla="*/ 927006 w 8386272"/>
                <a:gd name="connsiteY745" fmla="*/ 1650399 h 2121144"/>
                <a:gd name="connsiteX746" fmla="*/ 927006 w 8386272"/>
                <a:gd name="connsiteY746" fmla="*/ 1650399 h 2121144"/>
                <a:gd name="connsiteX747" fmla="*/ 866219 w 8386272"/>
                <a:gd name="connsiteY747" fmla="*/ 1650755 h 2121144"/>
                <a:gd name="connsiteX748" fmla="*/ 865863 w 8386272"/>
                <a:gd name="connsiteY748" fmla="*/ 1605996 h 2121144"/>
                <a:gd name="connsiteX749" fmla="*/ 866575 w 8386272"/>
                <a:gd name="connsiteY749" fmla="*/ 1691122 h 2121144"/>
                <a:gd name="connsiteX750" fmla="*/ 927363 w 8386272"/>
                <a:gd name="connsiteY750" fmla="*/ 1690884 h 2121144"/>
                <a:gd name="connsiteX751" fmla="*/ 927719 w 8386272"/>
                <a:gd name="connsiteY751" fmla="*/ 1735644 h 2121144"/>
                <a:gd name="connsiteX752" fmla="*/ 866931 w 8386272"/>
                <a:gd name="connsiteY752" fmla="*/ 1735881 h 2121144"/>
                <a:gd name="connsiteX753" fmla="*/ 866931 w 8386272"/>
                <a:gd name="connsiteY753" fmla="*/ 1735881 h 2121144"/>
                <a:gd name="connsiteX754" fmla="*/ 866575 w 8386272"/>
                <a:gd name="connsiteY754" fmla="*/ 1691122 h 2121144"/>
                <a:gd name="connsiteX755" fmla="*/ 867169 w 8386272"/>
                <a:gd name="connsiteY755" fmla="*/ 1776248 h 2121144"/>
                <a:gd name="connsiteX756" fmla="*/ 927956 w 8386272"/>
                <a:gd name="connsiteY756" fmla="*/ 1776010 h 2121144"/>
                <a:gd name="connsiteX757" fmla="*/ 928312 w 8386272"/>
                <a:gd name="connsiteY757" fmla="*/ 1820770 h 2121144"/>
                <a:gd name="connsiteX758" fmla="*/ 867525 w 8386272"/>
                <a:gd name="connsiteY758" fmla="*/ 1821007 h 2121144"/>
                <a:gd name="connsiteX759" fmla="*/ 867169 w 8386272"/>
                <a:gd name="connsiteY759" fmla="*/ 1776248 h 2121144"/>
                <a:gd name="connsiteX760" fmla="*/ 867762 w 8386272"/>
                <a:gd name="connsiteY760" fmla="*/ 1861374 h 2121144"/>
                <a:gd name="connsiteX761" fmla="*/ 928550 w 8386272"/>
                <a:gd name="connsiteY761" fmla="*/ 1861136 h 2121144"/>
                <a:gd name="connsiteX762" fmla="*/ 928906 w 8386272"/>
                <a:gd name="connsiteY762" fmla="*/ 1905896 h 2121144"/>
                <a:gd name="connsiteX763" fmla="*/ 868119 w 8386272"/>
                <a:gd name="connsiteY763" fmla="*/ 1906252 h 2121144"/>
                <a:gd name="connsiteX764" fmla="*/ 867762 w 8386272"/>
                <a:gd name="connsiteY764" fmla="*/ 1861374 h 2121144"/>
                <a:gd name="connsiteX765" fmla="*/ 868356 w 8386272"/>
                <a:gd name="connsiteY765" fmla="*/ 1946500 h 2121144"/>
                <a:gd name="connsiteX766" fmla="*/ 929143 w 8386272"/>
                <a:gd name="connsiteY766" fmla="*/ 1946262 h 2121144"/>
                <a:gd name="connsiteX767" fmla="*/ 929500 w 8386272"/>
                <a:gd name="connsiteY767" fmla="*/ 1991140 h 2121144"/>
                <a:gd name="connsiteX768" fmla="*/ 868712 w 8386272"/>
                <a:gd name="connsiteY768" fmla="*/ 1991378 h 2121144"/>
                <a:gd name="connsiteX769" fmla="*/ 868356 w 8386272"/>
                <a:gd name="connsiteY769" fmla="*/ 1946500 h 2121144"/>
                <a:gd name="connsiteX770" fmla="*/ 869187 w 8386272"/>
                <a:gd name="connsiteY770" fmla="*/ 2076504 h 2121144"/>
                <a:gd name="connsiteX771" fmla="*/ 868831 w 8386272"/>
                <a:gd name="connsiteY771" fmla="*/ 2031626 h 2121144"/>
                <a:gd name="connsiteX772" fmla="*/ 929618 w 8386272"/>
                <a:gd name="connsiteY772" fmla="*/ 2031388 h 2121144"/>
                <a:gd name="connsiteX773" fmla="*/ 929975 w 8386272"/>
                <a:gd name="connsiteY773" fmla="*/ 2076147 h 2121144"/>
                <a:gd name="connsiteX774" fmla="*/ 869187 w 8386272"/>
                <a:gd name="connsiteY774" fmla="*/ 2076504 h 2121144"/>
                <a:gd name="connsiteX775" fmla="*/ 1132876 w 8386272"/>
                <a:gd name="connsiteY775" fmla="*/ 1008927 h 2121144"/>
                <a:gd name="connsiteX776" fmla="*/ 1193663 w 8386272"/>
                <a:gd name="connsiteY776" fmla="*/ 1008689 h 2121144"/>
                <a:gd name="connsiteX777" fmla="*/ 1194019 w 8386272"/>
                <a:gd name="connsiteY777" fmla="*/ 1053449 h 2121144"/>
                <a:gd name="connsiteX778" fmla="*/ 1133232 w 8386272"/>
                <a:gd name="connsiteY778" fmla="*/ 1053686 h 2121144"/>
                <a:gd name="connsiteX779" fmla="*/ 1132876 w 8386272"/>
                <a:gd name="connsiteY779" fmla="*/ 1008927 h 2121144"/>
                <a:gd name="connsiteX780" fmla="*/ 1133470 w 8386272"/>
                <a:gd name="connsiteY780" fmla="*/ 1093934 h 2121144"/>
                <a:gd name="connsiteX781" fmla="*/ 1194257 w 8386272"/>
                <a:gd name="connsiteY781" fmla="*/ 1093697 h 2121144"/>
                <a:gd name="connsiteX782" fmla="*/ 1194613 w 8386272"/>
                <a:gd name="connsiteY782" fmla="*/ 1138456 h 2121144"/>
                <a:gd name="connsiteX783" fmla="*/ 1133826 w 8386272"/>
                <a:gd name="connsiteY783" fmla="*/ 1138812 h 2121144"/>
                <a:gd name="connsiteX784" fmla="*/ 1133470 w 8386272"/>
                <a:gd name="connsiteY784" fmla="*/ 1093934 h 2121144"/>
                <a:gd name="connsiteX785" fmla="*/ 1134063 w 8386272"/>
                <a:gd name="connsiteY785" fmla="*/ 1179179 h 2121144"/>
                <a:gd name="connsiteX786" fmla="*/ 1194850 w 8386272"/>
                <a:gd name="connsiteY786" fmla="*/ 1178941 h 2121144"/>
                <a:gd name="connsiteX787" fmla="*/ 1195207 w 8386272"/>
                <a:gd name="connsiteY787" fmla="*/ 1223819 h 2121144"/>
                <a:gd name="connsiteX788" fmla="*/ 1134419 w 8386272"/>
                <a:gd name="connsiteY788" fmla="*/ 1224057 h 2121144"/>
                <a:gd name="connsiteX789" fmla="*/ 1134063 w 8386272"/>
                <a:gd name="connsiteY789" fmla="*/ 1179179 h 2121144"/>
                <a:gd name="connsiteX790" fmla="*/ 1134657 w 8386272"/>
                <a:gd name="connsiteY790" fmla="*/ 1264305 h 2121144"/>
                <a:gd name="connsiteX791" fmla="*/ 1195444 w 8386272"/>
                <a:gd name="connsiteY791" fmla="*/ 1264067 h 2121144"/>
                <a:gd name="connsiteX792" fmla="*/ 1195800 w 8386272"/>
                <a:gd name="connsiteY792" fmla="*/ 1308827 h 2121144"/>
                <a:gd name="connsiteX793" fmla="*/ 1135013 w 8386272"/>
                <a:gd name="connsiteY793" fmla="*/ 1309064 h 2121144"/>
                <a:gd name="connsiteX794" fmla="*/ 1134657 w 8386272"/>
                <a:gd name="connsiteY794" fmla="*/ 1264305 h 2121144"/>
                <a:gd name="connsiteX795" fmla="*/ 1135250 w 8386272"/>
                <a:gd name="connsiteY795" fmla="*/ 1349549 h 2121144"/>
                <a:gd name="connsiteX796" fmla="*/ 1196038 w 8386272"/>
                <a:gd name="connsiteY796" fmla="*/ 1349193 h 2121144"/>
                <a:gd name="connsiteX797" fmla="*/ 1196038 w 8386272"/>
                <a:gd name="connsiteY797" fmla="*/ 1349193 h 2121144"/>
                <a:gd name="connsiteX798" fmla="*/ 1196394 w 8386272"/>
                <a:gd name="connsiteY798" fmla="*/ 1393953 h 2121144"/>
                <a:gd name="connsiteX799" fmla="*/ 1135607 w 8386272"/>
                <a:gd name="connsiteY799" fmla="*/ 1394190 h 2121144"/>
                <a:gd name="connsiteX800" fmla="*/ 1135250 w 8386272"/>
                <a:gd name="connsiteY800" fmla="*/ 1349549 h 2121144"/>
                <a:gd name="connsiteX801" fmla="*/ 1135844 w 8386272"/>
                <a:gd name="connsiteY801" fmla="*/ 1434557 h 2121144"/>
                <a:gd name="connsiteX802" fmla="*/ 1196750 w 8386272"/>
                <a:gd name="connsiteY802" fmla="*/ 1434319 h 2121144"/>
                <a:gd name="connsiteX803" fmla="*/ 1197106 w 8386272"/>
                <a:gd name="connsiteY803" fmla="*/ 1478960 h 2121144"/>
                <a:gd name="connsiteX804" fmla="*/ 1197106 w 8386272"/>
                <a:gd name="connsiteY804" fmla="*/ 1479197 h 2121144"/>
                <a:gd name="connsiteX805" fmla="*/ 1197106 w 8386272"/>
                <a:gd name="connsiteY805" fmla="*/ 1479197 h 2121144"/>
                <a:gd name="connsiteX806" fmla="*/ 1136200 w 8386272"/>
                <a:gd name="connsiteY806" fmla="*/ 1479435 h 2121144"/>
                <a:gd name="connsiteX807" fmla="*/ 1135844 w 8386272"/>
                <a:gd name="connsiteY807" fmla="*/ 1434557 h 2121144"/>
                <a:gd name="connsiteX808" fmla="*/ 1136556 w 8386272"/>
                <a:gd name="connsiteY808" fmla="*/ 1519683 h 2121144"/>
                <a:gd name="connsiteX809" fmla="*/ 1197344 w 8386272"/>
                <a:gd name="connsiteY809" fmla="*/ 1519445 h 2121144"/>
                <a:gd name="connsiteX810" fmla="*/ 1197700 w 8386272"/>
                <a:gd name="connsiteY810" fmla="*/ 1564323 h 2121144"/>
                <a:gd name="connsiteX811" fmla="*/ 1136913 w 8386272"/>
                <a:gd name="connsiteY811" fmla="*/ 1564561 h 2121144"/>
                <a:gd name="connsiteX812" fmla="*/ 1136556 w 8386272"/>
                <a:gd name="connsiteY812" fmla="*/ 1519683 h 2121144"/>
                <a:gd name="connsiteX813" fmla="*/ 1137150 w 8386272"/>
                <a:gd name="connsiteY813" fmla="*/ 1604809 h 2121144"/>
                <a:gd name="connsiteX814" fmla="*/ 1197937 w 8386272"/>
                <a:gd name="connsiteY814" fmla="*/ 1604571 h 2121144"/>
                <a:gd name="connsiteX815" fmla="*/ 1198293 w 8386272"/>
                <a:gd name="connsiteY815" fmla="*/ 1649330 h 2121144"/>
                <a:gd name="connsiteX816" fmla="*/ 1137506 w 8386272"/>
                <a:gd name="connsiteY816" fmla="*/ 1649568 h 2121144"/>
                <a:gd name="connsiteX817" fmla="*/ 1137150 w 8386272"/>
                <a:gd name="connsiteY817" fmla="*/ 1604809 h 2121144"/>
                <a:gd name="connsiteX818" fmla="*/ 1137862 w 8386272"/>
                <a:gd name="connsiteY818" fmla="*/ 1690053 h 2121144"/>
                <a:gd name="connsiteX819" fmla="*/ 1198650 w 8386272"/>
                <a:gd name="connsiteY819" fmla="*/ 1689816 h 2121144"/>
                <a:gd name="connsiteX820" fmla="*/ 1199006 w 8386272"/>
                <a:gd name="connsiteY820" fmla="*/ 1734694 h 2121144"/>
                <a:gd name="connsiteX821" fmla="*/ 1138219 w 8386272"/>
                <a:gd name="connsiteY821" fmla="*/ 1734931 h 2121144"/>
                <a:gd name="connsiteX822" fmla="*/ 1137862 w 8386272"/>
                <a:gd name="connsiteY822" fmla="*/ 1690053 h 2121144"/>
                <a:gd name="connsiteX823" fmla="*/ 1138456 w 8386272"/>
                <a:gd name="connsiteY823" fmla="*/ 1775179 h 2121144"/>
                <a:gd name="connsiteX824" fmla="*/ 1199243 w 8386272"/>
                <a:gd name="connsiteY824" fmla="*/ 1774942 h 2121144"/>
                <a:gd name="connsiteX825" fmla="*/ 1199599 w 8386272"/>
                <a:gd name="connsiteY825" fmla="*/ 1819701 h 2121144"/>
                <a:gd name="connsiteX826" fmla="*/ 1138812 w 8386272"/>
                <a:gd name="connsiteY826" fmla="*/ 1819939 h 2121144"/>
                <a:gd name="connsiteX827" fmla="*/ 1138456 w 8386272"/>
                <a:gd name="connsiteY827" fmla="*/ 1775179 h 2121144"/>
                <a:gd name="connsiteX828" fmla="*/ 1139050 w 8386272"/>
                <a:gd name="connsiteY828" fmla="*/ 1860305 h 2121144"/>
                <a:gd name="connsiteX829" fmla="*/ 1199837 w 8386272"/>
                <a:gd name="connsiteY829" fmla="*/ 1859949 h 2121144"/>
                <a:gd name="connsiteX830" fmla="*/ 1200193 w 8386272"/>
                <a:gd name="connsiteY830" fmla="*/ 1904708 h 2121144"/>
                <a:gd name="connsiteX831" fmla="*/ 1139406 w 8386272"/>
                <a:gd name="connsiteY831" fmla="*/ 1904946 h 2121144"/>
                <a:gd name="connsiteX832" fmla="*/ 1139050 w 8386272"/>
                <a:gd name="connsiteY832" fmla="*/ 1860305 h 2121144"/>
                <a:gd name="connsiteX833" fmla="*/ 1139643 w 8386272"/>
                <a:gd name="connsiteY833" fmla="*/ 1945431 h 2121144"/>
                <a:gd name="connsiteX834" fmla="*/ 1200431 w 8386272"/>
                <a:gd name="connsiteY834" fmla="*/ 1945194 h 2121144"/>
                <a:gd name="connsiteX835" fmla="*/ 1200787 w 8386272"/>
                <a:gd name="connsiteY835" fmla="*/ 1989953 h 2121144"/>
                <a:gd name="connsiteX836" fmla="*/ 1139999 w 8386272"/>
                <a:gd name="connsiteY836" fmla="*/ 1990191 h 2121144"/>
                <a:gd name="connsiteX837" fmla="*/ 1139643 w 8386272"/>
                <a:gd name="connsiteY837" fmla="*/ 1945431 h 2121144"/>
                <a:gd name="connsiteX838" fmla="*/ 1140474 w 8386272"/>
                <a:gd name="connsiteY838" fmla="*/ 2075435 h 2121144"/>
                <a:gd name="connsiteX839" fmla="*/ 1140118 w 8386272"/>
                <a:gd name="connsiteY839" fmla="*/ 2030676 h 2121144"/>
                <a:gd name="connsiteX840" fmla="*/ 1200905 w 8386272"/>
                <a:gd name="connsiteY840" fmla="*/ 2030438 h 2121144"/>
                <a:gd name="connsiteX841" fmla="*/ 1201262 w 8386272"/>
                <a:gd name="connsiteY841" fmla="*/ 2075198 h 2121144"/>
                <a:gd name="connsiteX842" fmla="*/ 1140474 w 8386272"/>
                <a:gd name="connsiteY842" fmla="*/ 2075435 h 2121144"/>
                <a:gd name="connsiteX843" fmla="*/ 1393715 w 8386272"/>
                <a:gd name="connsiteY843" fmla="*/ 537350 h 2121144"/>
                <a:gd name="connsiteX844" fmla="*/ 1716410 w 8386272"/>
                <a:gd name="connsiteY844" fmla="*/ 536044 h 2121144"/>
                <a:gd name="connsiteX845" fmla="*/ 1716410 w 8386272"/>
                <a:gd name="connsiteY845" fmla="*/ 553972 h 2121144"/>
                <a:gd name="connsiteX846" fmla="*/ 1393834 w 8386272"/>
                <a:gd name="connsiteY846" fmla="*/ 555278 h 2121144"/>
                <a:gd name="connsiteX847" fmla="*/ 1393834 w 8386272"/>
                <a:gd name="connsiteY847" fmla="*/ 555159 h 2121144"/>
                <a:gd name="connsiteX848" fmla="*/ 1393715 w 8386272"/>
                <a:gd name="connsiteY848" fmla="*/ 537350 h 2121144"/>
                <a:gd name="connsiteX849" fmla="*/ 1686492 w 8386272"/>
                <a:gd name="connsiteY849" fmla="*/ 589114 h 2121144"/>
                <a:gd name="connsiteX850" fmla="*/ 1630335 w 8386272"/>
                <a:gd name="connsiteY850" fmla="*/ 589352 h 2121144"/>
                <a:gd name="connsiteX851" fmla="*/ 1630216 w 8386272"/>
                <a:gd name="connsiteY851" fmla="*/ 565488 h 2121144"/>
                <a:gd name="connsiteX852" fmla="*/ 1686373 w 8386272"/>
                <a:gd name="connsiteY852" fmla="*/ 565251 h 2121144"/>
                <a:gd name="connsiteX853" fmla="*/ 1686492 w 8386272"/>
                <a:gd name="connsiteY853" fmla="*/ 589114 h 2121144"/>
                <a:gd name="connsiteX854" fmla="*/ 1479435 w 8386272"/>
                <a:gd name="connsiteY854" fmla="*/ 589946 h 2121144"/>
                <a:gd name="connsiteX855" fmla="*/ 1423278 w 8386272"/>
                <a:gd name="connsiteY855" fmla="*/ 590183 h 2121144"/>
                <a:gd name="connsiteX856" fmla="*/ 1423159 w 8386272"/>
                <a:gd name="connsiteY856" fmla="*/ 566319 h 2121144"/>
                <a:gd name="connsiteX857" fmla="*/ 1479316 w 8386272"/>
                <a:gd name="connsiteY857" fmla="*/ 566082 h 2121144"/>
                <a:gd name="connsiteX858" fmla="*/ 1479435 w 8386272"/>
                <a:gd name="connsiteY858" fmla="*/ 589946 h 2121144"/>
                <a:gd name="connsiteX859" fmla="*/ 1394309 w 8386272"/>
                <a:gd name="connsiteY859" fmla="*/ 600037 h 2121144"/>
                <a:gd name="connsiteX860" fmla="*/ 1716885 w 8386272"/>
                <a:gd name="connsiteY860" fmla="*/ 598850 h 2121144"/>
                <a:gd name="connsiteX861" fmla="*/ 1717123 w 8386272"/>
                <a:gd name="connsiteY861" fmla="*/ 616777 h 2121144"/>
                <a:gd name="connsiteX862" fmla="*/ 1396327 w 8386272"/>
                <a:gd name="connsiteY862" fmla="*/ 617965 h 2121144"/>
                <a:gd name="connsiteX863" fmla="*/ 1394427 w 8386272"/>
                <a:gd name="connsiteY863" fmla="*/ 617965 h 2121144"/>
                <a:gd name="connsiteX864" fmla="*/ 1394309 w 8386272"/>
                <a:gd name="connsiteY864" fmla="*/ 600037 h 2121144"/>
                <a:gd name="connsiteX865" fmla="*/ 1686966 w 8386272"/>
                <a:gd name="connsiteY865" fmla="*/ 651326 h 2121144"/>
                <a:gd name="connsiteX866" fmla="*/ 1630809 w 8386272"/>
                <a:gd name="connsiteY866" fmla="*/ 651564 h 2121144"/>
                <a:gd name="connsiteX867" fmla="*/ 1630572 w 8386272"/>
                <a:gd name="connsiteY867" fmla="*/ 627700 h 2121144"/>
                <a:gd name="connsiteX868" fmla="*/ 1686729 w 8386272"/>
                <a:gd name="connsiteY868" fmla="*/ 627463 h 2121144"/>
                <a:gd name="connsiteX869" fmla="*/ 1686966 w 8386272"/>
                <a:gd name="connsiteY869" fmla="*/ 651326 h 2121144"/>
                <a:gd name="connsiteX870" fmla="*/ 1423634 w 8386272"/>
                <a:gd name="connsiteY870" fmla="*/ 628531 h 2121144"/>
                <a:gd name="connsiteX871" fmla="*/ 1479791 w 8386272"/>
                <a:gd name="connsiteY871" fmla="*/ 628294 h 2121144"/>
                <a:gd name="connsiteX872" fmla="*/ 1480028 w 8386272"/>
                <a:gd name="connsiteY872" fmla="*/ 652158 h 2121144"/>
                <a:gd name="connsiteX873" fmla="*/ 1423871 w 8386272"/>
                <a:gd name="connsiteY873" fmla="*/ 652395 h 2121144"/>
                <a:gd name="connsiteX874" fmla="*/ 1423871 w 8386272"/>
                <a:gd name="connsiteY874" fmla="*/ 652395 h 2121144"/>
                <a:gd name="connsiteX875" fmla="*/ 1423634 w 8386272"/>
                <a:gd name="connsiteY875" fmla="*/ 628531 h 2121144"/>
                <a:gd name="connsiteX876" fmla="*/ 1394665 w 8386272"/>
                <a:gd name="connsiteY876" fmla="*/ 662843 h 2121144"/>
                <a:gd name="connsiteX877" fmla="*/ 1717360 w 8386272"/>
                <a:gd name="connsiteY877" fmla="*/ 661537 h 2121144"/>
                <a:gd name="connsiteX878" fmla="*/ 1717597 w 8386272"/>
                <a:gd name="connsiteY878" fmla="*/ 679464 h 2121144"/>
                <a:gd name="connsiteX879" fmla="*/ 1394784 w 8386272"/>
                <a:gd name="connsiteY879" fmla="*/ 680652 h 2121144"/>
                <a:gd name="connsiteX880" fmla="*/ 1394665 w 8386272"/>
                <a:gd name="connsiteY880" fmla="*/ 662843 h 2121144"/>
                <a:gd name="connsiteX881" fmla="*/ 1687323 w 8386272"/>
                <a:gd name="connsiteY881" fmla="*/ 713538 h 2121144"/>
                <a:gd name="connsiteX882" fmla="*/ 1631166 w 8386272"/>
                <a:gd name="connsiteY882" fmla="*/ 713776 h 2121144"/>
                <a:gd name="connsiteX883" fmla="*/ 1631047 w 8386272"/>
                <a:gd name="connsiteY883" fmla="*/ 689912 h 2121144"/>
                <a:gd name="connsiteX884" fmla="*/ 1687204 w 8386272"/>
                <a:gd name="connsiteY884" fmla="*/ 689675 h 2121144"/>
                <a:gd name="connsiteX885" fmla="*/ 1687323 w 8386272"/>
                <a:gd name="connsiteY885" fmla="*/ 713538 h 2121144"/>
                <a:gd name="connsiteX886" fmla="*/ 1480385 w 8386272"/>
                <a:gd name="connsiteY886" fmla="*/ 714370 h 2121144"/>
                <a:gd name="connsiteX887" fmla="*/ 1424228 w 8386272"/>
                <a:gd name="connsiteY887" fmla="*/ 714607 h 2121144"/>
                <a:gd name="connsiteX888" fmla="*/ 1424109 w 8386272"/>
                <a:gd name="connsiteY888" fmla="*/ 690743 h 2121144"/>
                <a:gd name="connsiteX889" fmla="*/ 1480266 w 8386272"/>
                <a:gd name="connsiteY889" fmla="*/ 690506 h 2121144"/>
                <a:gd name="connsiteX890" fmla="*/ 1480385 w 8386272"/>
                <a:gd name="connsiteY890" fmla="*/ 714370 h 2121144"/>
                <a:gd name="connsiteX891" fmla="*/ 1395140 w 8386272"/>
                <a:gd name="connsiteY891" fmla="*/ 725530 h 2121144"/>
                <a:gd name="connsiteX892" fmla="*/ 1717835 w 8386272"/>
                <a:gd name="connsiteY892" fmla="*/ 724224 h 2121144"/>
                <a:gd name="connsiteX893" fmla="*/ 1717835 w 8386272"/>
                <a:gd name="connsiteY893" fmla="*/ 742151 h 2121144"/>
                <a:gd name="connsiteX894" fmla="*/ 1395259 w 8386272"/>
                <a:gd name="connsiteY894" fmla="*/ 743457 h 2121144"/>
                <a:gd name="connsiteX895" fmla="*/ 1395140 w 8386272"/>
                <a:gd name="connsiteY895" fmla="*/ 725530 h 2121144"/>
                <a:gd name="connsiteX896" fmla="*/ 1687798 w 8386272"/>
                <a:gd name="connsiteY896" fmla="*/ 775632 h 2121144"/>
                <a:gd name="connsiteX897" fmla="*/ 1687798 w 8386272"/>
                <a:gd name="connsiteY897" fmla="*/ 775632 h 2121144"/>
                <a:gd name="connsiteX898" fmla="*/ 1631640 w 8386272"/>
                <a:gd name="connsiteY898" fmla="*/ 775869 h 2121144"/>
                <a:gd name="connsiteX899" fmla="*/ 1631522 w 8386272"/>
                <a:gd name="connsiteY899" fmla="*/ 752005 h 2121144"/>
                <a:gd name="connsiteX900" fmla="*/ 1687441 w 8386272"/>
                <a:gd name="connsiteY900" fmla="*/ 751768 h 2121144"/>
                <a:gd name="connsiteX901" fmla="*/ 1687441 w 8386272"/>
                <a:gd name="connsiteY901" fmla="*/ 751768 h 2121144"/>
                <a:gd name="connsiteX902" fmla="*/ 1687798 w 8386272"/>
                <a:gd name="connsiteY902" fmla="*/ 775632 h 2121144"/>
                <a:gd name="connsiteX903" fmla="*/ 1480860 w 8386272"/>
                <a:gd name="connsiteY903" fmla="*/ 776463 h 2121144"/>
                <a:gd name="connsiteX904" fmla="*/ 1424702 w 8386272"/>
                <a:gd name="connsiteY904" fmla="*/ 776819 h 2121144"/>
                <a:gd name="connsiteX905" fmla="*/ 1424584 w 8386272"/>
                <a:gd name="connsiteY905" fmla="*/ 752955 h 2121144"/>
                <a:gd name="connsiteX906" fmla="*/ 1480741 w 8386272"/>
                <a:gd name="connsiteY906" fmla="*/ 752718 h 2121144"/>
                <a:gd name="connsiteX907" fmla="*/ 1480860 w 8386272"/>
                <a:gd name="connsiteY907" fmla="*/ 776463 h 2121144"/>
                <a:gd name="connsiteX908" fmla="*/ 1395615 w 8386272"/>
                <a:gd name="connsiteY908" fmla="*/ 788335 h 2121144"/>
                <a:gd name="connsiteX909" fmla="*/ 1718191 w 8386272"/>
                <a:gd name="connsiteY909" fmla="*/ 787029 h 2121144"/>
                <a:gd name="connsiteX910" fmla="*/ 1718429 w 8386272"/>
                <a:gd name="connsiteY910" fmla="*/ 804957 h 2121144"/>
                <a:gd name="connsiteX911" fmla="*/ 1395733 w 8386272"/>
                <a:gd name="connsiteY911" fmla="*/ 806144 h 2121144"/>
                <a:gd name="connsiteX912" fmla="*/ 1395615 w 8386272"/>
                <a:gd name="connsiteY912" fmla="*/ 788335 h 2121144"/>
                <a:gd name="connsiteX913" fmla="*/ 1688272 w 8386272"/>
                <a:gd name="connsiteY913" fmla="*/ 839625 h 2121144"/>
                <a:gd name="connsiteX914" fmla="*/ 1632115 w 8386272"/>
                <a:gd name="connsiteY914" fmla="*/ 839862 h 2121144"/>
                <a:gd name="connsiteX915" fmla="*/ 1631878 w 8386272"/>
                <a:gd name="connsiteY915" fmla="*/ 815998 h 2121144"/>
                <a:gd name="connsiteX916" fmla="*/ 1688035 w 8386272"/>
                <a:gd name="connsiteY916" fmla="*/ 815761 h 2121144"/>
                <a:gd name="connsiteX917" fmla="*/ 1688272 w 8386272"/>
                <a:gd name="connsiteY917" fmla="*/ 839625 h 2121144"/>
                <a:gd name="connsiteX918" fmla="*/ 1481334 w 8386272"/>
                <a:gd name="connsiteY918" fmla="*/ 840456 h 2121144"/>
                <a:gd name="connsiteX919" fmla="*/ 1425177 w 8386272"/>
                <a:gd name="connsiteY919" fmla="*/ 840693 h 2121144"/>
                <a:gd name="connsiteX920" fmla="*/ 1424940 w 8386272"/>
                <a:gd name="connsiteY920" fmla="*/ 816829 h 2121144"/>
                <a:gd name="connsiteX921" fmla="*/ 1481097 w 8386272"/>
                <a:gd name="connsiteY921" fmla="*/ 816592 h 2121144"/>
                <a:gd name="connsiteX922" fmla="*/ 1481334 w 8386272"/>
                <a:gd name="connsiteY922" fmla="*/ 840456 h 2121144"/>
                <a:gd name="connsiteX923" fmla="*/ 1395971 w 8386272"/>
                <a:gd name="connsiteY923" fmla="*/ 851022 h 2121144"/>
                <a:gd name="connsiteX924" fmla="*/ 1718666 w 8386272"/>
                <a:gd name="connsiteY924" fmla="*/ 849716 h 2121144"/>
                <a:gd name="connsiteX925" fmla="*/ 1718666 w 8386272"/>
                <a:gd name="connsiteY925" fmla="*/ 867644 h 2121144"/>
                <a:gd name="connsiteX926" fmla="*/ 1396090 w 8386272"/>
                <a:gd name="connsiteY926" fmla="*/ 868831 h 2121144"/>
                <a:gd name="connsiteX927" fmla="*/ 1395971 w 8386272"/>
                <a:gd name="connsiteY927" fmla="*/ 851022 h 2121144"/>
                <a:gd name="connsiteX928" fmla="*/ 1688629 w 8386272"/>
                <a:gd name="connsiteY928" fmla="*/ 902312 h 2121144"/>
                <a:gd name="connsiteX929" fmla="*/ 1632472 w 8386272"/>
                <a:gd name="connsiteY929" fmla="*/ 902549 h 2121144"/>
                <a:gd name="connsiteX930" fmla="*/ 1632353 w 8386272"/>
                <a:gd name="connsiteY930" fmla="*/ 878685 h 2121144"/>
                <a:gd name="connsiteX931" fmla="*/ 1688510 w 8386272"/>
                <a:gd name="connsiteY931" fmla="*/ 878448 h 2121144"/>
                <a:gd name="connsiteX932" fmla="*/ 1688629 w 8386272"/>
                <a:gd name="connsiteY932" fmla="*/ 902312 h 2121144"/>
                <a:gd name="connsiteX933" fmla="*/ 1481691 w 8386272"/>
                <a:gd name="connsiteY933" fmla="*/ 903143 h 2121144"/>
                <a:gd name="connsiteX934" fmla="*/ 1425534 w 8386272"/>
                <a:gd name="connsiteY934" fmla="*/ 903380 h 2121144"/>
                <a:gd name="connsiteX935" fmla="*/ 1425415 w 8386272"/>
                <a:gd name="connsiteY935" fmla="*/ 879516 h 2121144"/>
                <a:gd name="connsiteX936" fmla="*/ 1425415 w 8386272"/>
                <a:gd name="connsiteY936" fmla="*/ 879516 h 2121144"/>
                <a:gd name="connsiteX937" fmla="*/ 1481572 w 8386272"/>
                <a:gd name="connsiteY937" fmla="*/ 879279 h 2121144"/>
                <a:gd name="connsiteX938" fmla="*/ 1481691 w 8386272"/>
                <a:gd name="connsiteY938" fmla="*/ 903143 h 2121144"/>
                <a:gd name="connsiteX939" fmla="*/ 1396565 w 8386272"/>
                <a:gd name="connsiteY939" fmla="*/ 913828 h 2121144"/>
                <a:gd name="connsiteX940" fmla="*/ 1719141 w 8386272"/>
                <a:gd name="connsiteY940" fmla="*/ 912522 h 2121144"/>
                <a:gd name="connsiteX941" fmla="*/ 1719378 w 8386272"/>
                <a:gd name="connsiteY941" fmla="*/ 930331 h 2121144"/>
                <a:gd name="connsiteX942" fmla="*/ 1396683 w 8386272"/>
                <a:gd name="connsiteY942" fmla="*/ 931637 h 2121144"/>
                <a:gd name="connsiteX943" fmla="*/ 1396565 w 8386272"/>
                <a:gd name="connsiteY943" fmla="*/ 913828 h 2121144"/>
                <a:gd name="connsiteX944" fmla="*/ 1689222 w 8386272"/>
                <a:gd name="connsiteY944" fmla="*/ 964523 h 2121144"/>
                <a:gd name="connsiteX945" fmla="*/ 1633065 w 8386272"/>
                <a:gd name="connsiteY945" fmla="*/ 964761 h 2121144"/>
                <a:gd name="connsiteX946" fmla="*/ 1632828 w 8386272"/>
                <a:gd name="connsiteY946" fmla="*/ 940897 h 2121144"/>
                <a:gd name="connsiteX947" fmla="*/ 1688985 w 8386272"/>
                <a:gd name="connsiteY947" fmla="*/ 940660 h 2121144"/>
                <a:gd name="connsiteX948" fmla="*/ 1689222 w 8386272"/>
                <a:gd name="connsiteY948" fmla="*/ 964523 h 2121144"/>
                <a:gd name="connsiteX949" fmla="*/ 1482284 w 8386272"/>
                <a:gd name="connsiteY949" fmla="*/ 965236 h 2121144"/>
                <a:gd name="connsiteX950" fmla="*/ 1426127 w 8386272"/>
                <a:gd name="connsiteY950" fmla="*/ 965473 h 2121144"/>
                <a:gd name="connsiteX951" fmla="*/ 1425890 w 8386272"/>
                <a:gd name="connsiteY951" fmla="*/ 941610 h 2121144"/>
                <a:gd name="connsiteX952" fmla="*/ 1482047 w 8386272"/>
                <a:gd name="connsiteY952" fmla="*/ 941372 h 2121144"/>
                <a:gd name="connsiteX953" fmla="*/ 1482284 w 8386272"/>
                <a:gd name="connsiteY953" fmla="*/ 965236 h 2121144"/>
                <a:gd name="connsiteX954" fmla="*/ 1396921 w 8386272"/>
                <a:gd name="connsiteY954" fmla="*/ 976515 h 2121144"/>
                <a:gd name="connsiteX955" fmla="*/ 1719616 w 8386272"/>
                <a:gd name="connsiteY955" fmla="*/ 975209 h 2121144"/>
                <a:gd name="connsiteX956" fmla="*/ 1719616 w 8386272"/>
                <a:gd name="connsiteY956" fmla="*/ 975209 h 2121144"/>
                <a:gd name="connsiteX957" fmla="*/ 1719616 w 8386272"/>
                <a:gd name="connsiteY957" fmla="*/ 993136 h 2121144"/>
                <a:gd name="connsiteX958" fmla="*/ 1397039 w 8386272"/>
                <a:gd name="connsiteY958" fmla="*/ 994442 h 2121144"/>
                <a:gd name="connsiteX959" fmla="*/ 1396921 w 8386272"/>
                <a:gd name="connsiteY959" fmla="*/ 976515 h 2121144"/>
                <a:gd name="connsiteX960" fmla="*/ 1689578 w 8386272"/>
                <a:gd name="connsiteY960" fmla="*/ 1027210 h 2121144"/>
                <a:gd name="connsiteX961" fmla="*/ 1633421 w 8386272"/>
                <a:gd name="connsiteY961" fmla="*/ 1027448 h 2121144"/>
                <a:gd name="connsiteX962" fmla="*/ 1633303 w 8386272"/>
                <a:gd name="connsiteY962" fmla="*/ 1003584 h 2121144"/>
                <a:gd name="connsiteX963" fmla="*/ 1689460 w 8386272"/>
                <a:gd name="connsiteY963" fmla="*/ 1003347 h 2121144"/>
                <a:gd name="connsiteX964" fmla="*/ 1689578 w 8386272"/>
                <a:gd name="connsiteY964" fmla="*/ 1027210 h 2121144"/>
                <a:gd name="connsiteX965" fmla="*/ 1482640 w 8386272"/>
                <a:gd name="connsiteY965" fmla="*/ 1028041 h 2121144"/>
                <a:gd name="connsiteX966" fmla="*/ 1426483 w 8386272"/>
                <a:gd name="connsiteY966" fmla="*/ 1028279 h 2121144"/>
                <a:gd name="connsiteX967" fmla="*/ 1426365 w 8386272"/>
                <a:gd name="connsiteY967" fmla="*/ 1004415 h 2121144"/>
                <a:gd name="connsiteX968" fmla="*/ 1482522 w 8386272"/>
                <a:gd name="connsiteY968" fmla="*/ 1004178 h 2121144"/>
                <a:gd name="connsiteX969" fmla="*/ 1482522 w 8386272"/>
                <a:gd name="connsiteY969" fmla="*/ 1004178 h 2121144"/>
                <a:gd name="connsiteX970" fmla="*/ 1482640 w 8386272"/>
                <a:gd name="connsiteY970" fmla="*/ 1028041 h 2121144"/>
                <a:gd name="connsiteX971" fmla="*/ 1397396 w 8386272"/>
                <a:gd name="connsiteY971" fmla="*/ 1039320 h 2121144"/>
                <a:gd name="connsiteX972" fmla="*/ 1719972 w 8386272"/>
                <a:gd name="connsiteY972" fmla="*/ 1038014 h 2121144"/>
                <a:gd name="connsiteX973" fmla="*/ 1720209 w 8386272"/>
                <a:gd name="connsiteY973" fmla="*/ 1055942 h 2121144"/>
                <a:gd name="connsiteX974" fmla="*/ 1397514 w 8386272"/>
                <a:gd name="connsiteY974" fmla="*/ 1057248 h 2121144"/>
                <a:gd name="connsiteX975" fmla="*/ 1397396 w 8386272"/>
                <a:gd name="connsiteY975" fmla="*/ 1039320 h 2121144"/>
                <a:gd name="connsiteX976" fmla="*/ 1690053 w 8386272"/>
                <a:gd name="connsiteY976" fmla="*/ 1091441 h 2121144"/>
                <a:gd name="connsiteX977" fmla="*/ 1633896 w 8386272"/>
                <a:gd name="connsiteY977" fmla="*/ 1091678 h 2121144"/>
                <a:gd name="connsiteX978" fmla="*/ 1633659 w 8386272"/>
                <a:gd name="connsiteY978" fmla="*/ 1067815 h 2121144"/>
                <a:gd name="connsiteX979" fmla="*/ 1689816 w 8386272"/>
                <a:gd name="connsiteY979" fmla="*/ 1067577 h 2121144"/>
                <a:gd name="connsiteX980" fmla="*/ 1690053 w 8386272"/>
                <a:gd name="connsiteY980" fmla="*/ 1091441 h 2121144"/>
                <a:gd name="connsiteX981" fmla="*/ 1483115 w 8386272"/>
                <a:gd name="connsiteY981" fmla="*/ 1092272 h 2121144"/>
                <a:gd name="connsiteX982" fmla="*/ 1426958 w 8386272"/>
                <a:gd name="connsiteY982" fmla="*/ 1092628 h 2121144"/>
                <a:gd name="connsiteX983" fmla="*/ 1426721 w 8386272"/>
                <a:gd name="connsiteY983" fmla="*/ 1068764 h 2121144"/>
                <a:gd name="connsiteX984" fmla="*/ 1482878 w 8386272"/>
                <a:gd name="connsiteY984" fmla="*/ 1068527 h 2121144"/>
                <a:gd name="connsiteX985" fmla="*/ 1483115 w 8386272"/>
                <a:gd name="connsiteY985" fmla="*/ 1092272 h 2121144"/>
                <a:gd name="connsiteX986" fmla="*/ 1397752 w 8386272"/>
                <a:gd name="connsiteY986" fmla="*/ 1101889 h 2121144"/>
                <a:gd name="connsiteX987" fmla="*/ 1720447 w 8386272"/>
                <a:gd name="connsiteY987" fmla="*/ 1100701 h 2121144"/>
                <a:gd name="connsiteX988" fmla="*/ 1720684 w 8386272"/>
                <a:gd name="connsiteY988" fmla="*/ 1118629 h 2121144"/>
                <a:gd name="connsiteX989" fmla="*/ 1397989 w 8386272"/>
                <a:gd name="connsiteY989" fmla="*/ 1119935 h 2121144"/>
                <a:gd name="connsiteX990" fmla="*/ 1397752 w 8386272"/>
                <a:gd name="connsiteY990" fmla="*/ 1101889 h 2121144"/>
                <a:gd name="connsiteX991" fmla="*/ 1690409 w 8386272"/>
                <a:gd name="connsiteY991" fmla="*/ 1154009 h 2121144"/>
                <a:gd name="connsiteX992" fmla="*/ 1634252 w 8386272"/>
                <a:gd name="connsiteY992" fmla="*/ 1154246 h 2121144"/>
                <a:gd name="connsiteX993" fmla="*/ 1634134 w 8386272"/>
                <a:gd name="connsiteY993" fmla="*/ 1130383 h 2121144"/>
                <a:gd name="connsiteX994" fmla="*/ 1690291 w 8386272"/>
                <a:gd name="connsiteY994" fmla="*/ 1130026 h 2121144"/>
                <a:gd name="connsiteX995" fmla="*/ 1690409 w 8386272"/>
                <a:gd name="connsiteY995" fmla="*/ 1154009 h 2121144"/>
                <a:gd name="connsiteX996" fmla="*/ 1483471 w 8386272"/>
                <a:gd name="connsiteY996" fmla="*/ 1154840 h 2121144"/>
                <a:gd name="connsiteX997" fmla="*/ 1427314 w 8386272"/>
                <a:gd name="connsiteY997" fmla="*/ 1155078 h 2121144"/>
                <a:gd name="connsiteX998" fmla="*/ 1427196 w 8386272"/>
                <a:gd name="connsiteY998" fmla="*/ 1131214 h 2121144"/>
                <a:gd name="connsiteX999" fmla="*/ 1483353 w 8386272"/>
                <a:gd name="connsiteY999" fmla="*/ 1130976 h 2121144"/>
                <a:gd name="connsiteX1000" fmla="*/ 1483353 w 8386272"/>
                <a:gd name="connsiteY1000" fmla="*/ 1130976 h 2121144"/>
                <a:gd name="connsiteX1001" fmla="*/ 1483471 w 8386272"/>
                <a:gd name="connsiteY1001" fmla="*/ 1154840 h 2121144"/>
                <a:gd name="connsiteX1002" fmla="*/ 1398227 w 8386272"/>
                <a:gd name="connsiteY1002" fmla="*/ 1164694 h 2121144"/>
                <a:gd name="connsiteX1003" fmla="*/ 1720803 w 8386272"/>
                <a:gd name="connsiteY1003" fmla="*/ 1163507 h 2121144"/>
                <a:gd name="connsiteX1004" fmla="*/ 1721041 w 8386272"/>
                <a:gd name="connsiteY1004" fmla="*/ 1181435 h 2121144"/>
                <a:gd name="connsiteX1005" fmla="*/ 1398464 w 8386272"/>
                <a:gd name="connsiteY1005" fmla="*/ 1182740 h 2121144"/>
                <a:gd name="connsiteX1006" fmla="*/ 1398227 w 8386272"/>
                <a:gd name="connsiteY1006" fmla="*/ 1164694 h 2121144"/>
                <a:gd name="connsiteX1007" fmla="*/ 1691003 w 8386272"/>
                <a:gd name="connsiteY1007" fmla="*/ 1216221 h 2121144"/>
                <a:gd name="connsiteX1008" fmla="*/ 1634846 w 8386272"/>
                <a:gd name="connsiteY1008" fmla="*/ 1216458 h 2121144"/>
                <a:gd name="connsiteX1009" fmla="*/ 1634727 w 8386272"/>
                <a:gd name="connsiteY1009" fmla="*/ 1192595 h 2121144"/>
                <a:gd name="connsiteX1010" fmla="*/ 1634727 w 8386272"/>
                <a:gd name="connsiteY1010" fmla="*/ 1192595 h 2121144"/>
                <a:gd name="connsiteX1011" fmla="*/ 1690766 w 8386272"/>
                <a:gd name="connsiteY1011" fmla="*/ 1192357 h 2121144"/>
                <a:gd name="connsiteX1012" fmla="*/ 1691003 w 8386272"/>
                <a:gd name="connsiteY1012" fmla="*/ 1216221 h 2121144"/>
                <a:gd name="connsiteX1013" fmla="*/ 1484065 w 8386272"/>
                <a:gd name="connsiteY1013" fmla="*/ 1217052 h 2121144"/>
                <a:gd name="connsiteX1014" fmla="*/ 1427908 w 8386272"/>
                <a:gd name="connsiteY1014" fmla="*/ 1217289 h 2121144"/>
                <a:gd name="connsiteX1015" fmla="*/ 1427671 w 8386272"/>
                <a:gd name="connsiteY1015" fmla="*/ 1193426 h 2121144"/>
                <a:gd name="connsiteX1016" fmla="*/ 1483946 w 8386272"/>
                <a:gd name="connsiteY1016" fmla="*/ 1193188 h 2121144"/>
                <a:gd name="connsiteX1017" fmla="*/ 1483946 w 8386272"/>
                <a:gd name="connsiteY1017" fmla="*/ 1193188 h 2121144"/>
                <a:gd name="connsiteX1018" fmla="*/ 1484065 w 8386272"/>
                <a:gd name="connsiteY1018" fmla="*/ 1217052 h 2121144"/>
                <a:gd name="connsiteX1019" fmla="*/ 1398820 w 8386272"/>
                <a:gd name="connsiteY1019" fmla="*/ 1227381 h 2121144"/>
                <a:gd name="connsiteX1020" fmla="*/ 1721397 w 8386272"/>
                <a:gd name="connsiteY1020" fmla="*/ 1226075 h 2121144"/>
                <a:gd name="connsiteX1021" fmla="*/ 1721515 w 8386272"/>
                <a:gd name="connsiteY1021" fmla="*/ 1244003 h 2121144"/>
                <a:gd name="connsiteX1022" fmla="*/ 1398820 w 8386272"/>
                <a:gd name="connsiteY1022" fmla="*/ 1245190 h 2121144"/>
                <a:gd name="connsiteX1023" fmla="*/ 1398820 w 8386272"/>
                <a:gd name="connsiteY1023" fmla="*/ 1227381 h 2121144"/>
                <a:gd name="connsiteX1024" fmla="*/ 1691478 w 8386272"/>
                <a:gd name="connsiteY1024" fmla="*/ 1277602 h 2121144"/>
                <a:gd name="connsiteX1025" fmla="*/ 1635321 w 8386272"/>
                <a:gd name="connsiteY1025" fmla="*/ 1277839 h 2121144"/>
                <a:gd name="connsiteX1026" fmla="*/ 1635084 w 8386272"/>
                <a:gd name="connsiteY1026" fmla="*/ 1253976 h 2121144"/>
                <a:gd name="connsiteX1027" fmla="*/ 1691240 w 8386272"/>
                <a:gd name="connsiteY1027" fmla="*/ 1253738 h 2121144"/>
                <a:gd name="connsiteX1028" fmla="*/ 1691478 w 8386272"/>
                <a:gd name="connsiteY1028" fmla="*/ 1277602 h 2121144"/>
                <a:gd name="connsiteX1029" fmla="*/ 1484540 w 8386272"/>
                <a:gd name="connsiteY1029" fmla="*/ 1278433 h 2121144"/>
                <a:gd name="connsiteX1030" fmla="*/ 1428383 w 8386272"/>
                <a:gd name="connsiteY1030" fmla="*/ 1278670 h 2121144"/>
                <a:gd name="connsiteX1031" fmla="*/ 1428145 w 8386272"/>
                <a:gd name="connsiteY1031" fmla="*/ 1254807 h 2121144"/>
                <a:gd name="connsiteX1032" fmla="*/ 1484302 w 8386272"/>
                <a:gd name="connsiteY1032" fmla="*/ 1254569 h 2121144"/>
                <a:gd name="connsiteX1033" fmla="*/ 1484540 w 8386272"/>
                <a:gd name="connsiteY1033" fmla="*/ 1278433 h 2121144"/>
                <a:gd name="connsiteX1034" fmla="*/ 1399177 w 8386272"/>
                <a:gd name="connsiteY1034" fmla="*/ 1290187 h 2121144"/>
                <a:gd name="connsiteX1035" fmla="*/ 1721872 w 8386272"/>
                <a:gd name="connsiteY1035" fmla="*/ 1288881 h 2121144"/>
                <a:gd name="connsiteX1036" fmla="*/ 1721872 w 8386272"/>
                <a:gd name="connsiteY1036" fmla="*/ 1306808 h 2121144"/>
                <a:gd name="connsiteX1037" fmla="*/ 1401195 w 8386272"/>
                <a:gd name="connsiteY1037" fmla="*/ 1307996 h 2121144"/>
                <a:gd name="connsiteX1038" fmla="*/ 1399295 w 8386272"/>
                <a:gd name="connsiteY1038" fmla="*/ 1307996 h 2121144"/>
                <a:gd name="connsiteX1039" fmla="*/ 1399177 w 8386272"/>
                <a:gd name="connsiteY1039" fmla="*/ 1290187 h 2121144"/>
                <a:gd name="connsiteX1040" fmla="*/ 1691834 w 8386272"/>
                <a:gd name="connsiteY1040" fmla="*/ 1341357 h 2121144"/>
                <a:gd name="connsiteX1041" fmla="*/ 1635677 w 8386272"/>
                <a:gd name="connsiteY1041" fmla="*/ 1341595 h 2121144"/>
                <a:gd name="connsiteX1042" fmla="*/ 1635558 w 8386272"/>
                <a:gd name="connsiteY1042" fmla="*/ 1317731 h 2121144"/>
                <a:gd name="connsiteX1043" fmla="*/ 1691715 w 8386272"/>
                <a:gd name="connsiteY1043" fmla="*/ 1317494 h 2121144"/>
                <a:gd name="connsiteX1044" fmla="*/ 1691715 w 8386272"/>
                <a:gd name="connsiteY1044" fmla="*/ 1317494 h 2121144"/>
                <a:gd name="connsiteX1045" fmla="*/ 1691834 w 8386272"/>
                <a:gd name="connsiteY1045" fmla="*/ 1341357 h 2121144"/>
                <a:gd name="connsiteX1046" fmla="*/ 1484896 w 8386272"/>
                <a:gd name="connsiteY1046" fmla="*/ 1342070 h 2121144"/>
                <a:gd name="connsiteX1047" fmla="*/ 1484896 w 8386272"/>
                <a:gd name="connsiteY1047" fmla="*/ 1342070 h 2121144"/>
                <a:gd name="connsiteX1048" fmla="*/ 1429095 w 8386272"/>
                <a:gd name="connsiteY1048" fmla="*/ 1342307 h 2121144"/>
                <a:gd name="connsiteX1049" fmla="*/ 1428739 w 8386272"/>
                <a:gd name="connsiteY1049" fmla="*/ 1342307 h 2121144"/>
                <a:gd name="connsiteX1050" fmla="*/ 1428620 w 8386272"/>
                <a:gd name="connsiteY1050" fmla="*/ 1318443 h 2121144"/>
                <a:gd name="connsiteX1051" fmla="*/ 1484777 w 8386272"/>
                <a:gd name="connsiteY1051" fmla="*/ 1318206 h 2121144"/>
                <a:gd name="connsiteX1052" fmla="*/ 1484896 w 8386272"/>
                <a:gd name="connsiteY1052" fmla="*/ 1342070 h 2121144"/>
                <a:gd name="connsiteX1053" fmla="*/ 1399651 w 8386272"/>
                <a:gd name="connsiteY1053" fmla="*/ 1352874 h 2121144"/>
                <a:gd name="connsiteX1054" fmla="*/ 1722228 w 8386272"/>
                <a:gd name="connsiteY1054" fmla="*/ 1351568 h 2121144"/>
                <a:gd name="connsiteX1055" fmla="*/ 1722465 w 8386272"/>
                <a:gd name="connsiteY1055" fmla="*/ 1369495 h 2121144"/>
                <a:gd name="connsiteX1056" fmla="*/ 1399770 w 8386272"/>
                <a:gd name="connsiteY1056" fmla="*/ 1370682 h 2121144"/>
                <a:gd name="connsiteX1057" fmla="*/ 1399651 w 8386272"/>
                <a:gd name="connsiteY1057" fmla="*/ 1352874 h 2121144"/>
                <a:gd name="connsiteX1058" fmla="*/ 1692309 w 8386272"/>
                <a:gd name="connsiteY1058" fmla="*/ 1405350 h 2121144"/>
                <a:gd name="connsiteX1059" fmla="*/ 1636152 w 8386272"/>
                <a:gd name="connsiteY1059" fmla="*/ 1405588 h 2121144"/>
                <a:gd name="connsiteX1060" fmla="*/ 1635914 w 8386272"/>
                <a:gd name="connsiteY1060" fmla="*/ 1381724 h 2121144"/>
                <a:gd name="connsiteX1061" fmla="*/ 1692072 w 8386272"/>
                <a:gd name="connsiteY1061" fmla="*/ 1381486 h 2121144"/>
                <a:gd name="connsiteX1062" fmla="*/ 1692309 w 8386272"/>
                <a:gd name="connsiteY1062" fmla="*/ 1405350 h 2121144"/>
                <a:gd name="connsiteX1063" fmla="*/ 1485371 w 8386272"/>
                <a:gd name="connsiteY1063" fmla="*/ 1406181 h 2121144"/>
                <a:gd name="connsiteX1064" fmla="*/ 1429214 w 8386272"/>
                <a:gd name="connsiteY1064" fmla="*/ 1406419 h 2121144"/>
                <a:gd name="connsiteX1065" fmla="*/ 1428977 w 8386272"/>
                <a:gd name="connsiteY1065" fmla="*/ 1382555 h 2121144"/>
                <a:gd name="connsiteX1066" fmla="*/ 1485134 w 8386272"/>
                <a:gd name="connsiteY1066" fmla="*/ 1382318 h 2121144"/>
                <a:gd name="connsiteX1067" fmla="*/ 1485371 w 8386272"/>
                <a:gd name="connsiteY1067" fmla="*/ 1406181 h 2121144"/>
                <a:gd name="connsiteX1068" fmla="*/ 1400008 w 8386272"/>
                <a:gd name="connsiteY1068" fmla="*/ 1415679 h 2121144"/>
                <a:gd name="connsiteX1069" fmla="*/ 1722703 w 8386272"/>
                <a:gd name="connsiteY1069" fmla="*/ 1414492 h 2121144"/>
                <a:gd name="connsiteX1070" fmla="*/ 1722703 w 8386272"/>
                <a:gd name="connsiteY1070" fmla="*/ 1432301 h 2121144"/>
                <a:gd name="connsiteX1071" fmla="*/ 1400126 w 8386272"/>
                <a:gd name="connsiteY1071" fmla="*/ 1433607 h 2121144"/>
                <a:gd name="connsiteX1072" fmla="*/ 1400008 w 8386272"/>
                <a:gd name="connsiteY1072" fmla="*/ 1415679 h 2121144"/>
                <a:gd name="connsiteX1073" fmla="*/ 1692665 w 8386272"/>
                <a:gd name="connsiteY1073" fmla="*/ 1465663 h 2121144"/>
                <a:gd name="connsiteX1074" fmla="*/ 1636508 w 8386272"/>
                <a:gd name="connsiteY1074" fmla="*/ 1465900 h 2121144"/>
                <a:gd name="connsiteX1075" fmla="*/ 1636389 w 8386272"/>
                <a:gd name="connsiteY1075" fmla="*/ 1442036 h 2121144"/>
                <a:gd name="connsiteX1076" fmla="*/ 1692546 w 8386272"/>
                <a:gd name="connsiteY1076" fmla="*/ 1441799 h 2121144"/>
                <a:gd name="connsiteX1077" fmla="*/ 1692665 w 8386272"/>
                <a:gd name="connsiteY1077" fmla="*/ 1465663 h 2121144"/>
                <a:gd name="connsiteX1078" fmla="*/ 1485727 w 8386272"/>
                <a:gd name="connsiteY1078" fmla="*/ 1466494 h 2121144"/>
                <a:gd name="connsiteX1079" fmla="*/ 1429570 w 8386272"/>
                <a:gd name="connsiteY1079" fmla="*/ 1466731 h 2121144"/>
                <a:gd name="connsiteX1080" fmla="*/ 1429451 w 8386272"/>
                <a:gd name="connsiteY1080" fmla="*/ 1442867 h 2121144"/>
                <a:gd name="connsiteX1081" fmla="*/ 1485608 w 8386272"/>
                <a:gd name="connsiteY1081" fmla="*/ 1442630 h 2121144"/>
                <a:gd name="connsiteX1082" fmla="*/ 1485727 w 8386272"/>
                <a:gd name="connsiteY1082" fmla="*/ 1466494 h 2121144"/>
                <a:gd name="connsiteX1083" fmla="*/ 1400601 w 8386272"/>
                <a:gd name="connsiteY1083" fmla="*/ 1478366 h 2121144"/>
                <a:gd name="connsiteX1084" fmla="*/ 1723178 w 8386272"/>
                <a:gd name="connsiteY1084" fmla="*/ 1477060 h 2121144"/>
                <a:gd name="connsiteX1085" fmla="*/ 1723415 w 8386272"/>
                <a:gd name="connsiteY1085" fmla="*/ 1494988 h 2121144"/>
                <a:gd name="connsiteX1086" fmla="*/ 1400720 w 8386272"/>
                <a:gd name="connsiteY1086" fmla="*/ 1496294 h 2121144"/>
                <a:gd name="connsiteX1087" fmla="*/ 1400601 w 8386272"/>
                <a:gd name="connsiteY1087" fmla="*/ 1478366 h 2121144"/>
                <a:gd name="connsiteX1088" fmla="*/ 1693259 w 8386272"/>
                <a:gd name="connsiteY1088" fmla="*/ 1530012 h 2121144"/>
                <a:gd name="connsiteX1089" fmla="*/ 1637102 w 8386272"/>
                <a:gd name="connsiteY1089" fmla="*/ 1530249 h 2121144"/>
                <a:gd name="connsiteX1090" fmla="*/ 1636864 w 8386272"/>
                <a:gd name="connsiteY1090" fmla="*/ 1506385 h 2121144"/>
                <a:gd name="connsiteX1091" fmla="*/ 1693021 w 8386272"/>
                <a:gd name="connsiteY1091" fmla="*/ 1506148 h 2121144"/>
                <a:gd name="connsiteX1092" fmla="*/ 1693259 w 8386272"/>
                <a:gd name="connsiteY1092" fmla="*/ 1530012 h 2121144"/>
                <a:gd name="connsiteX1093" fmla="*/ 1486321 w 8386272"/>
                <a:gd name="connsiteY1093" fmla="*/ 1530843 h 2121144"/>
                <a:gd name="connsiteX1094" fmla="*/ 1430164 w 8386272"/>
                <a:gd name="connsiteY1094" fmla="*/ 1531080 h 2121144"/>
                <a:gd name="connsiteX1095" fmla="*/ 1429926 w 8386272"/>
                <a:gd name="connsiteY1095" fmla="*/ 1507216 h 2121144"/>
                <a:gd name="connsiteX1096" fmla="*/ 1486083 w 8386272"/>
                <a:gd name="connsiteY1096" fmla="*/ 1506979 h 2121144"/>
                <a:gd name="connsiteX1097" fmla="*/ 1486321 w 8386272"/>
                <a:gd name="connsiteY1097" fmla="*/ 1530843 h 2121144"/>
                <a:gd name="connsiteX1098" fmla="*/ 1400957 w 8386272"/>
                <a:gd name="connsiteY1098" fmla="*/ 1541172 h 2121144"/>
                <a:gd name="connsiteX1099" fmla="*/ 1723652 w 8386272"/>
                <a:gd name="connsiteY1099" fmla="*/ 1539866 h 2121144"/>
                <a:gd name="connsiteX1100" fmla="*/ 1723652 w 8386272"/>
                <a:gd name="connsiteY1100" fmla="*/ 1557793 h 2121144"/>
                <a:gd name="connsiteX1101" fmla="*/ 1401076 w 8386272"/>
                <a:gd name="connsiteY1101" fmla="*/ 1559099 h 2121144"/>
                <a:gd name="connsiteX1102" fmla="*/ 1400957 w 8386272"/>
                <a:gd name="connsiteY1102" fmla="*/ 1541172 h 2121144"/>
                <a:gd name="connsiteX1103" fmla="*/ 1693615 w 8386272"/>
                <a:gd name="connsiteY1103" fmla="*/ 1592224 h 2121144"/>
                <a:gd name="connsiteX1104" fmla="*/ 1637458 w 8386272"/>
                <a:gd name="connsiteY1104" fmla="*/ 1592461 h 2121144"/>
                <a:gd name="connsiteX1105" fmla="*/ 1637339 w 8386272"/>
                <a:gd name="connsiteY1105" fmla="*/ 1568597 h 2121144"/>
                <a:gd name="connsiteX1106" fmla="*/ 1693496 w 8386272"/>
                <a:gd name="connsiteY1106" fmla="*/ 1568360 h 2121144"/>
                <a:gd name="connsiteX1107" fmla="*/ 1693615 w 8386272"/>
                <a:gd name="connsiteY1107" fmla="*/ 1592224 h 2121144"/>
                <a:gd name="connsiteX1108" fmla="*/ 1486677 w 8386272"/>
                <a:gd name="connsiteY1108" fmla="*/ 1593055 h 2121144"/>
                <a:gd name="connsiteX1109" fmla="*/ 1430520 w 8386272"/>
                <a:gd name="connsiteY1109" fmla="*/ 1593292 h 2121144"/>
                <a:gd name="connsiteX1110" fmla="*/ 1430401 w 8386272"/>
                <a:gd name="connsiteY1110" fmla="*/ 1569428 h 2121144"/>
                <a:gd name="connsiteX1111" fmla="*/ 1486558 w 8386272"/>
                <a:gd name="connsiteY1111" fmla="*/ 1569191 h 2121144"/>
                <a:gd name="connsiteX1112" fmla="*/ 1486677 w 8386272"/>
                <a:gd name="connsiteY1112" fmla="*/ 1593055 h 2121144"/>
                <a:gd name="connsiteX1113" fmla="*/ 1401432 w 8386272"/>
                <a:gd name="connsiteY1113" fmla="*/ 1603740 h 2121144"/>
                <a:gd name="connsiteX1114" fmla="*/ 1724009 w 8386272"/>
                <a:gd name="connsiteY1114" fmla="*/ 1602434 h 2121144"/>
                <a:gd name="connsiteX1115" fmla="*/ 1724246 w 8386272"/>
                <a:gd name="connsiteY1115" fmla="*/ 1620361 h 2121144"/>
                <a:gd name="connsiteX1116" fmla="*/ 1401551 w 8386272"/>
                <a:gd name="connsiteY1116" fmla="*/ 1621549 h 2121144"/>
                <a:gd name="connsiteX1117" fmla="*/ 1401432 w 8386272"/>
                <a:gd name="connsiteY1117" fmla="*/ 1603740 h 2121144"/>
                <a:gd name="connsiteX1118" fmla="*/ 1694090 w 8386272"/>
                <a:gd name="connsiteY1118" fmla="*/ 1654792 h 2121144"/>
                <a:gd name="connsiteX1119" fmla="*/ 1637933 w 8386272"/>
                <a:gd name="connsiteY1119" fmla="*/ 1655029 h 2121144"/>
                <a:gd name="connsiteX1120" fmla="*/ 1637695 w 8386272"/>
                <a:gd name="connsiteY1120" fmla="*/ 1631166 h 2121144"/>
                <a:gd name="connsiteX1121" fmla="*/ 1693852 w 8386272"/>
                <a:gd name="connsiteY1121" fmla="*/ 1630928 h 2121144"/>
                <a:gd name="connsiteX1122" fmla="*/ 1694090 w 8386272"/>
                <a:gd name="connsiteY1122" fmla="*/ 1654792 h 2121144"/>
                <a:gd name="connsiteX1123" fmla="*/ 1487152 w 8386272"/>
                <a:gd name="connsiteY1123" fmla="*/ 1655623 h 2121144"/>
                <a:gd name="connsiteX1124" fmla="*/ 1430995 w 8386272"/>
                <a:gd name="connsiteY1124" fmla="*/ 1655860 h 2121144"/>
                <a:gd name="connsiteX1125" fmla="*/ 1430757 w 8386272"/>
                <a:gd name="connsiteY1125" fmla="*/ 1631997 h 2121144"/>
                <a:gd name="connsiteX1126" fmla="*/ 1486914 w 8386272"/>
                <a:gd name="connsiteY1126" fmla="*/ 1631759 h 2121144"/>
                <a:gd name="connsiteX1127" fmla="*/ 1487152 w 8386272"/>
                <a:gd name="connsiteY1127" fmla="*/ 1655623 h 2121144"/>
                <a:gd name="connsiteX1128" fmla="*/ 1401788 w 8386272"/>
                <a:gd name="connsiteY1128" fmla="*/ 1666546 h 2121144"/>
                <a:gd name="connsiteX1129" fmla="*/ 1724484 w 8386272"/>
                <a:gd name="connsiteY1129" fmla="*/ 1665240 h 2121144"/>
                <a:gd name="connsiteX1130" fmla="*/ 1724721 w 8386272"/>
                <a:gd name="connsiteY1130" fmla="*/ 1683167 h 2121144"/>
                <a:gd name="connsiteX1131" fmla="*/ 1402026 w 8386272"/>
                <a:gd name="connsiteY1131" fmla="*/ 1684473 h 2121144"/>
                <a:gd name="connsiteX1132" fmla="*/ 1401788 w 8386272"/>
                <a:gd name="connsiteY1132" fmla="*/ 1666546 h 2121144"/>
                <a:gd name="connsiteX1133" fmla="*/ 1694446 w 8386272"/>
                <a:gd name="connsiteY1133" fmla="*/ 1718072 h 2121144"/>
                <a:gd name="connsiteX1134" fmla="*/ 1638408 w 8386272"/>
                <a:gd name="connsiteY1134" fmla="*/ 1718310 h 2121144"/>
                <a:gd name="connsiteX1135" fmla="*/ 1638170 w 8386272"/>
                <a:gd name="connsiteY1135" fmla="*/ 1694446 h 2121144"/>
                <a:gd name="connsiteX1136" fmla="*/ 1694327 w 8386272"/>
                <a:gd name="connsiteY1136" fmla="*/ 1694209 h 2121144"/>
                <a:gd name="connsiteX1137" fmla="*/ 1694446 w 8386272"/>
                <a:gd name="connsiteY1137" fmla="*/ 1718072 h 2121144"/>
                <a:gd name="connsiteX1138" fmla="*/ 1487508 w 8386272"/>
                <a:gd name="connsiteY1138" fmla="*/ 1718903 h 2121144"/>
                <a:gd name="connsiteX1139" fmla="*/ 1431351 w 8386272"/>
                <a:gd name="connsiteY1139" fmla="*/ 1719141 h 2121144"/>
                <a:gd name="connsiteX1140" fmla="*/ 1431232 w 8386272"/>
                <a:gd name="connsiteY1140" fmla="*/ 1695277 h 2121144"/>
                <a:gd name="connsiteX1141" fmla="*/ 1431232 w 8386272"/>
                <a:gd name="connsiteY1141" fmla="*/ 1695277 h 2121144"/>
                <a:gd name="connsiteX1142" fmla="*/ 1487389 w 8386272"/>
                <a:gd name="connsiteY1142" fmla="*/ 1695040 h 2121144"/>
                <a:gd name="connsiteX1143" fmla="*/ 1487508 w 8386272"/>
                <a:gd name="connsiteY1143" fmla="*/ 1718903 h 2121144"/>
                <a:gd name="connsiteX1144" fmla="*/ 1402263 w 8386272"/>
                <a:gd name="connsiteY1144" fmla="*/ 1729232 h 2121144"/>
                <a:gd name="connsiteX1145" fmla="*/ 1724958 w 8386272"/>
                <a:gd name="connsiteY1145" fmla="*/ 1728045 h 2121144"/>
                <a:gd name="connsiteX1146" fmla="*/ 1724958 w 8386272"/>
                <a:gd name="connsiteY1146" fmla="*/ 1745973 h 2121144"/>
                <a:gd name="connsiteX1147" fmla="*/ 1402382 w 8386272"/>
                <a:gd name="connsiteY1147" fmla="*/ 1747279 h 2121144"/>
                <a:gd name="connsiteX1148" fmla="*/ 1402263 w 8386272"/>
                <a:gd name="connsiteY1148" fmla="*/ 1729232 h 2121144"/>
                <a:gd name="connsiteX1149" fmla="*/ 1694921 w 8386272"/>
                <a:gd name="connsiteY1149" fmla="*/ 1780640 h 2121144"/>
                <a:gd name="connsiteX1150" fmla="*/ 1638764 w 8386272"/>
                <a:gd name="connsiteY1150" fmla="*/ 1780878 h 2121144"/>
                <a:gd name="connsiteX1151" fmla="*/ 1638645 w 8386272"/>
                <a:gd name="connsiteY1151" fmla="*/ 1757014 h 2121144"/>
                <a:gd name="connsiteX1152" fmla="*/ 1694802 w 8386272"/>
                <a:gd name="connsiteY1152" fmla="*/ 1756777 h 2121144"/>
                <a:gd name="connsiteX1153" fmla="*/ 1694921 w 8386272"/>
                <a:gd name="connsiteY1153" fmla="*/ 1780640 h 2121144"/>
                <a:gd name="connsiteX1154" fmla="*/ 1487983 w 8386272"/>
                <a:gd name="connsiteY1154" fmla="*/ 1781472 h 2121144"/>
                <a:gd name="connsiteX1155" fmla="*/ 1431826 w 8386272"/>
                <a:gd name="connsiteY1155" fmla="*/ 1781709 h 2121144"/>
                <a:gd name="connsiteX1156" fmla="*/ 1431707 w 8386272"/>
                <a:gd name="connsiteY1156" fmla="*/ 1757845 h 2121144"/>
                <a:gd name="connsiteX1157" fmla="*/ 1487864 w 8386272"/>
                <a:gd name="connsiteY1157" fmla="*/ 1757608 h 2121144"/>
                <a:gd name="connsiteX1158" fmla="*/ 1487983 w 8386272"/>
                <a:gd name="connsiteY1158" fmla="*/ 1781472 h 2121144"/>
                <a:gd name="connsiteX1159" fmla="*/ 1402857 w 8386272"/>
                <a:gd name="connsiteY1159" fmla="*/ 1792038 h 2121144"/>
                <a:gd name="connsiteX1160" fmla="*/ 1725433 w 8386272"/>
                <a:gd name="connsiteY1160" fmla="*/ 1790851 h 2121144"/>
                <a:gd name="connsiteX1161" fmla="*/ 1725671 w 8386272"/>
                <a:gd name="connsiteY1161" fmla="*/ 1808778 h 2121144"/>
                <a:gd name="connsiteX1162" fmla="*/ 1402976 w 8386272"/>
                <a:gd name="connsiteY1162" fmla="*/ 1810084 h 2121144"/>
                <a:gd name="connsiteX1163" fmla="*/ 1402857 w 8386272"/>
                <a:gd name="connsiteY1163" fmla="*/ 1792038 h 2121144"/>
                <a:gd name="connsiteX1164" fmla="*/ 1695515 w 8386272"/>
                <a:gd name="connsiteY1164" fmla="*/ 1843209 h 2121144"/>
                <a:gd name="connsiteX1165" fmla="*/ 1639358 w 8386272"/>
                <a:gd name="connsiteY1165" fmla="*/ 1843446 h 2121144"/>
                <a:gd name="connsiteX1166" fmla="*/ 1639120 w 8386272"/>
                <a:gd name="connsiteY1166" fmla="*/ 1819582 h 2121144"/>
                <a:gd name="connsiteX1167" fmla="*/ 1695277 w 8386272"/>
                <a:gd name="connsiteY1167" fmla="*/ 1819345 h 2121144"/>
                <a:gd name="connsiteX1168" fmla="*/ 1695515 w 8386272"/>
                <a:gd name="connsiteY1168" fmla="*/ 1843209 h 2121144"/>
                <a:gd name="connsiteX1169" fmla="*/ 1488577 w 8386272"/>
                <a:gd name="connsiteY1169" fmla="*/ 1844040 h 2121144"/>
                <a:gd name="connsiteX1170" fmla="*/ 1432420 w 8386272"/>
                <a:gd name="connsiteY1170" fmla="*/ 1844277 h 2121144"/>
                <a:gd name="connsiteX1171" fmla="*/ 1432182 w 8386272"/>
                <a:gd name="connsiteY1171" fmla="*/ 1820414 h 2121144"/>
                <a:gd name="connsiteX1172" fmla="*/ 1488339 w 8386272"/>
                <a:gd name="connsiteY1172" fmla="*/ 1820176 h 2121144"/>
                <a:gd name="connsiteX1173" fmla="*/ 1488577 w 8386272"/>
                <a:gd name="connsiteY1173" fmla="*/ 1844040 h 2121144"/>
                <a:gd name="connsiteX1174" fmla="*/ 1403213 w 8386272"/>
                <a:gd name="connsiteY1174" fmla="*/ 1854844 h 2121144"/>
                <a:gd name="connsiteX1175" fmla="*/ 1726027 w 8386272"/>
                <a:gd name="connsiteY1175" fmla="*/ 1853657 h 2121144"/>
                <a:gd name="connsiteX1176" fmla="*/ 1726027 w 8386272"/>
                <a:gd name="connsiteY1176" fmla="*/ 1871584 h 2121144"/>
                <a:gd name="connsiteX1177" fmla="*/ 1403451 w 8386272"/>
                <a:gd name="connsiteY1177" fmla="*/ 1872890 h 2121144"/>
                <a:gd name="connsiteX1178" fmla="*/ 1403213 w 8386272"/>
                <a:gd name="connsiteY1178" fmla="*/ 1854844 h 2121144"/>
                <a:gd name="connsiteX1179" fmla="*/ 1695871 w 8386272"/>
                <a:gd name="connsiteY1179" fmla="*/ 1906608 h 2121144"/>
                <a:gd name="connsiteX1180" fmla="*/ 1639714 w 8386272"/>
                <a:gd name="connsiteY1180" fmla="*/ 1906845 h 2121144"/>
                <a:gd name="connsiteX1181" fmla="*/ 1639595 w 8386272"/>
                <a:gd name="connsiteY1181" fmla="*/ 1882982 h 2121144"/>
                <a:gd name="connsiteX1182" fmla="*/ 1695752 w 8386272"/>
                <a:gd name="connsiteY1182" fmla="*/ 1882744 h 2121144"/>
                <a:gd name="connsiteX1183" fmla="*/ 1695871 w 8386272"/>
                <a:gd name="connsiteY1183" fmla="*/ 1906608 h 2121144"/>
                <a:gd name="connsiteX1184" fmla="*/ 1488933 w 8386272"/>
                <a:gd name="connsiteY1184" fmla="*/ 1907439 h 2121144"/>
                <a:gd name="connsiteX1185" fmla="*/ 1432776 w 8386272"/>
                <a:gd name="connsiteY1185" fmla="*/ 1907676 h 2121144"/>
                <a:gd name="connsiteX1186" fmla="*/ 1432657 w 8386272"/>
                <a:gd name="connsiteY1186" fmla="*/ 1883813 h 2121144"/>
                <a:gd name="connsiteX1187" fmla="*/ 1488814 w 8386272"/>
                <a:gd name="connsiteY1187" fmla="*/ 1883575 h 2121144"/>
                <a:gd name="connsiteX1188" fmla="*/ 1488933 w 8386272"/>
                <a:gd name="connsiteY1188" fmla="*/ 1907439 h 2121144"/>
                <a:gd name="connsiteX1189" fmla="*/ 1403688 w 8386272"/>
                <a:gd name="connsiteY1189" fmla="*/ 1917531 h 2121144"/>
                <a:gd name="connsiteX1190" fmla="*/ 1726264 w 8386272"/>
                <a:gd name="connsiteY1190" fmla="*/ 1916225 h 2121144"/>
                <a:gd name="connsiteX1191" fmla="*/ 1726502 w 8386272"/>
                <a:gd name="connsiteY1191" fmla="*/ 1934033 h 2121144"/>
                <a:gd name="connsiteX1192" fmla="*/ 1403807 w 8386272"/>
                <a:gd name="connsiteY1192" fmla="*/ 1935339 h 2121144"/>
                <a:gd name="connsiteX1193" fmla="*/ 1403688 w 8386272"/>
                <a:gd name="connsiteY1193" fmla="*/ 1917531 h 2121144"/>
                <a:gd name="connsiteX1194" fmla="*/ 1696346 w 8386272"/>
                <a:gd name="connsiteY1194" fmla="*/ 1968583 h 2121144"/>
                <a:gd name="connsiteX1195" fmla="*/ 1640664 w 8386272"/>
                <a:gd name="connsiteY1195" fmla="*/ 1968820 h 2121144"/>
                <a:gd name="connsiteX1196" fmla="*/ 1640189 w 8386272"/>
                <a:gd name="connsiteY1196" fmla="*/ 1968820 h 2121144"/>
                <a:gd name="connsiteX1197" fmla="*/ 1639951 w 8386272"/>
                <a:gd name="connsiteY1197" fmla="*/ 1944956 h 2121144"/>
                <a:gd name="connsiteX1198" fmla="*/ 1696108 w 8386272"/>
                <a:gd name="connsiteY1198" fmla="*/ 1944719 h 2121144"/>
                <a:gd name="connsiteX1199" fmla="*/ 1696346 w 8386272"/>
                <a:gd name="connsiteY1199" fmla="*/ 1968583 h 2121144"/>
                <a:gd name="connsiteX1200" fmla="*/ 1489408 w 8386272"/>
                <a:gd name="connsiteY1200" fmla="*/ 1969295 h 2121144"/>
                <a:gd name="connsiteX1201" fmla="*/ 1489408 w 8386272"/>
                <a:gd name="connsiteY1201" fmla="*/ 1969414 h 2121144"/>
                <a:gd name="connsiteX1202" fmla="*/ 1489408 w 8386272"/>
                <a:gd name="connsiteY1202" fmla="*/ 1969414 h 2121144"/>
                <a:gd name="connsiteX1203" fmla="*/ 1433251 w 8386272"/>
                <a:gd name="connsiteY1203" fmla="*/ 1969770 h 2121144"/>
                <a:gd name="connsiteX1204" fmla="*/ 1433013 w 8386272"/>
                <a:gd name="connsiteY1204" fmla="*/ 1945906 h 2121144"/>
                <a:gd name="connsiteX1205" fmla="*/ 1489170 w 8386272"/>
                <a:gd name="connsiteY1205" fmla="*/ 1945669 h 2121144"/>
                <a:gd name="connsiteX1206" fmla="*/ 1489170 w 8386272"/>
                <a:gd name="connsiteY1206" fmla="*/ 1945669 h 2121144"/>
                <a:gd name="connsiteX1207" fmla="*/ 1489408 w 8386272"/>
                <a:gd name="connsiteY1207" fmla="*/ 1969295 h 2121144"/>
                <a:gd name="connsiteX1208" fmla="*/ 1404044 w 8386272"/>
                <a:gd name="connsiteY1208" fmla="*/ 1980218 h 2121144"/>
                <a:gd name="connsiteX1209" fmla="*/ 1726739 w 8386272"/>
                <a:gd name="connsiteY1209" fmla="*/ 1978912 h 2121144"/>
                <a:gd name="connsiteX1210" fmla="*/ 1726739 w 8386272"/>
                <a:gd name="connsiteY1210" fmla="*/ 1996839 h 2121144"/>
                <a:gd name="connsiteX1211" fmla="*/ 1404163 w 8386272"/>
                <a:gd name="connsiteY1211" fmla="*/ 1998145 h 2121144"/>
                <a:gd name="connsiteX1212" fmla="*/ 1404044 w 8386272"/>
                <a:gd name="connsiteY1212" fmla="*/ 1980218 h 2121144"/>
                <a:gd name="connsiteX1213" fmla="*/ 1696702 w 8386272"/>
                <a:gd name="connsiteY1213" fmla="*/ 2032694 h 2121144"/>
                <a:gd name="connsiteX1214" fmla="*/ 1640545 w 8386272"/>
                <a:gd name="connsiteY1214" fmla="*/ 2032932 h 2121144"/>
                <a:gd name="connsiteX1215" fmla="*/ 1640426 w 8386272"/>
                <a:gd name="connsiteY1215" fmla="*/ 2009068 h 2121144"/>
                <a:gd name="connsiteX1216" fmla="*/ 1696227 w 8386272"/>
                <a:gd name="connsiteY1216" fmla="*/ 2008830 h 2121144"/>
                <a:gd name="connsiteX1217" fmla="*/ 1696583 w 8386272"/>
                <a:gd name="connsiteY1217" fmla="*/ 2008830 h 2121144"/>
                <a:gd name="connsiteX1218" fmla="*/ 1696583 w 8386272"/>
                <a:gd name="connsiteY1218" fmla="*/ 2008830 h 2121144"/>
                <a:gd name="connsiteX1219" fmla="*/ 1696702 w 8386272"/>
                <a:gd name="connsiteY1219" fmla="*/ 2032694 h 2121144"/>
                <a:gd name="connsiteX1220" fmla="*/ 1489764 w 8386272"/>
                <a:gd name="connsiteY1220" fmla="*/ 2033525 h 2121144"/>
                <a:gd name="connsiteX1221" fmla="*/ 1433607 w 8386272"/>
                <a:gd name="connsiteY1221" fmla="*/ 2033763 h 2121144"/>
                <a:gd name="connsiteX1222" fmla="*/ 1433488 w 8386272"/>
                <a:gd name="connsiteY1222" fmla="*/ 2009899 h 2121144"/>
                <a:gd name="connsiteX1223" fmla="*/ 1489645 w 8386272"/>
                <a:gd name="connsiteY1223" fmla="*/ 2009661 h 2121144"/>
                <a:gd name="connsiteX1224" fmla="*/ 1489764 w 8386272"/>
                <a:gd name="connsiteY1224" fmla="*/ 2033525 h 2121144"/>
                <a:gd name="connsiteX1225" fmla="*/ 1434200 w 8386272"/>
                <a:gd name="connsiteY1225" fmla="*/ 2095144 h 2121144"/>
                <a:gd name="connsiteX1226" fmla="*/ 1433963 w 8386272"/>
                <a:gd name="connsiteY1226" fmla="*/ 2071280 h 2121144"/>
                <a:gd name="connsiteX1227" fmla="*/ 1490120 w 8386272"/>
                <a:gd name="connsiteY1227" fmla="*/ 2071042 h 2121144"/>
                <a:gd name="connsiteX1228" fmla="*/ 1490357 w 8386272"/>
                <a:gd name="connsiteY1228" fmla="*/ 2094906 h 2121144"/>
                <a:gd name="connsiteX1229" fmla="*/ 1434200 w 8386272"/>
                <a:gd name="connsiteY1229" fmla="*/ 2095144 h 2121144"/>
                <a:gd name="connsiteX1230" fmla="*/ 1641138 w 8386272"/>
                <a:gd name="connsiteY1230" fmla="*/ 2094312 h 2121144"/>
                <a:gd name="connsiteX1231" fmla="*/ 1640901 w 8386272"/>
                <a:gd name="connsiteY1231" fmla="*/ 2070449 h 2121144"/>
                <a:gd name="connsiteX1232" fmla="*/ 1697058 w 8386272"/>
                <a:gd name="connsiteY1232" fmla="*/ 2070211 h 2121144"/>
                <a:gd name="connsiteX1233" fmla="*/ 1697296 w 8386272"/>
                <a:gd name="connsiteY1233" fmla="*/ 2094075 h 2121144"/>
                <a:gd name="connsiteX1234" fmla="*/ 1641138 w 8386272"/>
                <a:gd name="connsiteY1234" fmla="*/ 2094312 h 2121144"/>
                <a:gd name="connsiteX1235" fmla="*/ 1727333 w 8386272"/>
                <a:gd name="connsiteY1235" fmla="*/ 2059645 h 2121144"/>
                <a:gd name="connsiteX1236" fmla="*/ 1404638 w 8386272"/>
                <a:gd name="connsiteY1236" fmla="*/ 2060951 h 2121144"/>
                <a:gd name="connsiteX1237" fmla="*/ 1404638 w 8386272"/>
                <a:gd name="connsiteY1237" fmla="*/ 2043023 h 2121144"/>
                <a:gd name="connsiteX1238" fmla="*/ 1727214 w 8386272"/>
                <a:gd name="connsiteY1238" fmla="*/ 2041717 h 2121144"/>
                <a:gd name="connsiteX1239" fmla="*/ 1727333 w 8386272"/>
                <a:gd name="connsiteY1239" fmla="*/ 2059645 h 2121144"/>
                <a:gd name="connsiteX1240" fmla="*/ 1727333 w 8386272"/>
                <a:gd name="connsiteY1240" fmla="*/ 2059645 h 2121144"/>
                <a:gd name="connsiteX1241" fmla="*/ 2069974 w 8386272"/>
                <a:gd name="connsiteY1241" fmla="*/ 911097 h 2121144"/>
                <a:gd name="connsiteX1242" fmla="*/ 2161155 w 8386272"/>
                <a:gd name="connsiteY1242" fmla="*/ 910741 h 2121144"/>
                <a:gd name="connsiteX1243" fmla="*/ 2161392 w 8386272"/>
                <a:gd name="connsiteY1243" fmla="*/ 946596 h 2121144"/>
                <a:gd name="connsiteX1244" fmla="*/ 2070211 w 8386272"/>
                <a:gd name="connsiteY1244" fmla="*/ 946952 h 2121144"/>
                <a:gd name="connsiteX1245" fmla="*/ 2069974 w 8386272"/>
                <a:gd name="connsiteY1245" fmla="*/ 911097 h 2121144"/>
                <a:gd name="connsiteX1246" fmla="*/ 2070330 w 8386272"/>
                <a:gd name="connsiteY1246" fmla="*/ 982688 h 2121144"/>
                <a:gd name="connsiteX1247" fmla="*/ 2161630 w 8386272"/>
                <a:gd name="connsiteY1247" fmla="*/ 982332 h 2121144"/>
                <a:gd name="connsiteX1248" fmla="*/ 2161867 w 8386272"/>
                <a:gd name="connsiteY1248" fmla="*/ 1018187 h 2121144"/>
                <a:gd name="connsiteX1249" fmla="*/ 2070567 w 8386272"/>
                <a:gd name="connsiteY1249" fmla="*/ 1018425 h 2121144"/>
                <a:gd name="connsiteX1250" fmla="*/ 2070330 w 8386272"/>
                <a:gd name="connsiteY1250" fmla="*/ 982688 h 2121144"/>
                <a:gd name="connsiteX1251" fmla="*/ 2071042 w 8386272"/>
                <a:gd name="connsiteY1251" fmla="*/ 1054398 h 2121144"/>
                <a:gd name="connsiteX1252" fmla="*/ 2162223 w 8386272"/>
                <a:gd name="connsiteY1252" fmla="*/ 1054161 h 2121144"/>
                <a:gd name="connsiteX1253" fmla="*/ 2162461 w 8386272"/>
                <a:gd name="connsiteY1253" fmla="*/ 1090016 h 2121144"/>
                <a:gd name="connsiteX1254" fmla="*/ 2071280 w 8386272"/>
                <a:gd name="connsiteY1254" fmla="*/ 1090254 h 2121144"/>
                <a:gd name="connsiteX1255" fmla="*/ 2071042 w 8386272"/>
                <a:gd name="connsiteY1255" fmla="*/ 1054398 h 2121144"/>
                <a:gd name="connsiteX1256" fmla="*/ 2071399 w 8386272"/>
                <a:gd name="connsiteY1256" fmla="*/ 1126109 h 2121144"/>
                <a:gd name="connsiteX1257" fmla="*/ 2162580 w 8386272"/>
                <a:gd name="connsiteY1257" fmla="*/ 1125871 h 2121144"/>
                <a:gd name="connsiteX1258" fmla="*/ 2162817 w 8386272"/>
                <a:gd name="connsiteY1258" fmla="*/ 1161607 h 2121144"/>
                <a:gd name="connsiteX1259" fmla="*/ 2071636 w 8386272"/>
                <a:gd name="connsiteY1259" fmla="*/ 1161964 h 2121144"/>
                <a:gd name="connsiteX1260" fmla="*/ 2071399 w 8386272"/>
                <a:gd name="connsiteY1260" fmla="*/ 1126109 h 2121144"/>
                <a:gd name="connsiteX1261" fmla="*/ 2071873 w 8386272"/>
                <a:gd name="connsiteY1261" fmla="*/ 1197937 h 2121144"/>
                <a:gd name="connsiteX1262" fmla="*/ 2163173 w 8386272"/>
                <a:gd name="connsiteY1262" fmla="*/ 1197581 h 2121144"/>
                <a:gd name="connsiteX1263" fmla="*/ 2163411 w 8386272"/>
                <a:gd name="connsiteY1263" fmla="*/ 1233436 h 2121144"/>
                <a:gd name="connsiteX1264" fmla="*/ 2072111 w 8386272"/>
                <a:gd name="connsiteY1264" fmla="*/ 1233792 h 2121144"/>
                <a:gd name="connsiteX1265" fmla="*/ 2071873 w 8386272"/>
                <a:gd name="connsiteY1265" fmla="*/ 1197937 h 2121144"/>
                <a:gd name="connsiteX1266" fmla="*/ 2072467 w 8386272"/>
                <a:gd name="connsiteY1266" fmla="*/ 1269529 h 2121144"/>
                <a:gd name="connsiteX1267" fmla="*/ 2163648 w 8386272"/>
                <a:gd name="connsiteY1267" fmla="*/ 1269172 h 2121144"/>
                <a:gd name="connsiteX1268" fmla="*/ 2163886 w 8386272"/>
                <a:gd name="connsiteY1268" fmla="*/ 1305027 h 2121144"/>
                <a:gd name="connsiteX1269" fmla="*/ 2072705 w 8386272"/>
                <a:gd name="connsiteY1269" fmla="*/ 1305384 h 2121144"/>
                <a:gd name="connsiteX1270" fmla="*/ 2072467 w 8386272"/>
                <a:gd name="connsiteY1270" fmla="*/ 1269529 h 2121144"/>
                <a:gd name="connsiteX1271" fmla="*/ 2072942 w 8386272"/>
                <a:gd name="connsiteY1271" fmla="*/ 1341357 h 2121144"/>
                <a:gd name="connsiteX1272" fmla="*/ 2163529 w 8386272"/>
                <a:gd name="connsiteY1272" fmla="*/ 1341001 h 2121144"/>
                <a:gd name="connsiteX1273" fmla="*/ 2164123 w 8386272"/>
                <a:gd name="connsiteY1273" fmla="*/ 1341001 h 2121144"/>
                <a:gd name="connsiteX1274" fmla="*/ 2164361 w 8386272"/>
                <a:gd name="connsiteY1274" fmla="*/ 1376856 h 2121144"/>
                <a:gd name="connsiteX1275" fmla="*/ 2073179 w 8386272"/>
                <a:gd name="connsiteY1275" fmla="*/ 1377212 h 2121144"/>
                <a:gd name="connsiteX1276" fmla="*/ 2072942 w 8386272"/>
                <a:gd name="connsiteY1276" fmla="*/ 1341357 h 2121144"/>
                <a:gd name="connsiteX1277" fmla="*/ 2073417 w 8386272"/>
                <a:gd name="connsiteY1277" fmla="*/ 1412949 h 2121144"/>
                <a:gd name="connsiteX1278" fmla="*/ 2164717 w 8386272"/>
                <a:gd name="connsiteY1278" fmla="*/ 1412592 h 2121144"/>
                <a:gd name="connsiteX1279" fmla="*/ 2164717 w 8386272"/>
                <a:gd name="connsiteY1279" fmla="*/ 1412592 h 2121144"/>
                <a:gd name="connsiteX1280" fmla="*/ 2164954 w 8386272"/>
                <a:gd name="connsiteY1280" fmla="*/ 1448447 h 2121144"/>
                <a:gd name="connsiteX1281" fmla="*/ 2073773 w 8386272"/>
                <a:gd name="connsiteY1281" fmla="*/ 1448804 h 2121144"/>
                <a:gd name="connsiteX1282" fmla="*/ 2073417 w 8386272"/>
                <a:gd name="connsiteY1282" fmla="*/ 1412949 h 2121144"/>
                <a:gd name="connsiteX1283" fmla="*/ 2074011 w 8386272"/>
                <a:gd name="connsiteY1283" fmla="*/ 1484659 h 2121144"/>
                <a:gd name="connsiteX1284" fmla="*/ 2165192 w 8386272"/>
                <a:gd name="connsiteY1284" fmla="*/ 1484421 h 2121144"/>
                <a:gd name="connsiteX1285" fmla="*/ 2165429 w 8386272"/>
                <a:gd name="connsiteY1285" fmla="*/ 1520276 h 2121144"/>
                <a:gd name="connsiteX1286" fmla="*/ 2074248 w 8386272"/>
                <a:gd name="connsiteY1286" fmla="*/ 1520514 h 2121144"/>
                <a:gd name="connsiteX1287" fmla="*/ 2074011 w 8386272"/>
                <a:gd name="connsiteY1287" fmla="*/ 1484659 h 2121144"/>
                <a:gd name="connsiteX1288" fmla="*/ 2074485 w 8386272"/>
                <a:gd name="connsiteY1288" fmla="*/ 1556369 h 2121144"/>
                <a:gd name="connsiteX1289" fmla="*/ 2165667 w 8386272"/>
                <a:gd name="connsiteY1289" fmla="*/ 1556131 h 2121144"/>
                <a:gd name="connsiteX1290" fmla="*/ 2166023 w 8386272"/>
                <a:gd name="connsiteY1290" fmla="*/ 1591986 h 2121144"/>
                <a:gd name="connsiteX1291" fmla="*/ 2074723 w 8386272"/>
                <a:gd name="connsiteY1291" fmla="*/ 1592342 h 2121144"/>
                <a:gd name="connsiteX1292" fmla="*/ 2074485 w 8386272"/>
                <a:gd name="connsiteY1292" fmla="*/ 1556369 h 2121144"/>
                <a:gd name="connsiteX1293" fmla="*/ 2074960 w 8386272"/>
                <a:gd name="connsiteY1293" fmla="*/ 1628079 h 2121144"/>
                <a:gd name="connsiteX1294" fmla="*/ 2166260 w 8386272"/>
                <a:gd name="connsiteY1294" fmla="*/ 1627723 h 2121144"/>
                <a:gd name="connsiteX1295" fmla="*/ 2166497 w 8386272"/>
                <a:gd name="connsiteY1295" fmla="*/ 1663577 h 2121144"/>
                <a:gd name="connsiteX1296" fmla="*/ 2075317 w 8386272"/>
                <a:gd name="connsiteY1296" fmla="*/ 1663934 h 2121144"/>
                <a:gd name="connsiteX1297" fmla="*/ 2074960 w 8386272"/>
                <a:gd name="connsiteY1297" fmla="*/ 1628079 h 2121144"/>
                <a:gd name="connsiteX1298" fmla="*/ 2075554 w 8386272"/>
                <a:gd name="connsiteY1298" fmla="*/ 1699907 h 2121144"/>
                <a:gd name="connsiteX1299" fmla="*/ 2075554 w 8386272"/>
                <a:gd name="connsiteY1299" fmla="*/ 1699789 h 2121144"/>
                <a:gd name="connsiteX1300" fmla="*/ 2166735 w 8386272"/>
                <a:gd name="connsiteY1300" fmla="*/ 1699433 h 2121144"/>
                <a:gd name="connsiteX1301" fmla="*/ 2166972 w 8386272"/>
                <a:gd name="connsiteY1301" fmla="*/ 1735288 h 2121144"/>
                <a:gd name="connsiteX1302" fmla="*/ 2075791 w 8386272"/>
                <a:gd name="connsiteY1302" fmla="*/ 1735644 h 2121144"/>
                <a:gd name="connsiteX1303" fmla="*/ 2075554 w 8386272"/>
                <a:gd name="connsiteY1303" fmla="*/ 1699907 h 2121144"/>
                <a:gd name="connsiteX1304" fmla="*/ 2076029 w 8386272"/>
                <a:gd name="connsiteY1304" fmla="*/ 1771499 h 2121144"/>
                <a:gd name="connsiteX1305" fmla="*/ 2167329 w 8386272"/>
                <a:gd name="connsiteY1305" fmla="*/ 1771142 h 2121144"/>
                <a:gd name="connsiteX1306" fmla="*/ 2167566 w 8386272"/>
                <a:gd name="connsiteY1306" fmla="*/ 1806998 h 2121144"/>
                <a:gd name="connsiteX1307" fmla="*/ 2076266 w 8386272"/>
                <a:gd name="connsiteY1307" fmla="*/ 1807354 h 2121144"/>
                <a:gd name="connsiteX1308" fmla="*/ 2076029 w 8386272"/>
                <a:gd name="connsiteY1308" fmla="*/ 1771499 h 2121144"/>
                <a:gd name="connsiteX1309" fmla="*/ 2076623 w 8386272"/>
                <a:gd name="connsiteY1309" fmla="*/ 1843209 h 2121144"/>
                <a:gd name="connsiteX1310" fmla="*/ 2167803 w 8386272"/>
                <a:gd name="connsiteY1310" fmla="*/ 1842853 h 2121144"/>
                <a:gd name="connsiteX1311" fmla="*/ 2168041 w 8386272"/>
                <a:gd name="connsiteY1311" fmla="*/ 1878708 h 2121144"/>
                <a:gd name="connsiteX1312" fmla="*/ 2076860 w 8386272"/>
                <a:gd name="connsiteY1312" fmla="*/ 1879064 h 2121144"/>
                <a:gd name="connsiteX1313" fmla="*/ 2076623 w 8386272"/>
                <a:gd name="connsiteY1313" fmla="*/ 1843209 h 2121144"/>
                <a:gd name="connsiteX1314" fmla="*/ 2077097 w 8386272"/>
                <a:gd name="connsiteY1314" fmla="*/ 1914919 h 2121144"/>
                <a:gd name="connsiteX1315" fmla="*/ 2168278 w 8386272"/>
                <a:gd name="connsiteY1315" fmla="*/ 1914563 h 2121144"/>
                <a:gd name="connsiteX1316" fmla="*/ 2168516 w 8386272"/>
                <a:gd name="connsiteY1316" fmla="*/ 1950418 h 2121144"/>
                <a:gd name="connsiteX1317" fmla="*/ 2077335 w 8386272"/>
                <a:gd name="connsiteY1317" fmla="*/ 1950774 h 2121144"/>
                <a:gd name="connsiteX1318" fmla="*/ 2077097 w 8386272"/>
                <a:gd name="connsiteY1318" fmla="*/ 1914919 h 2121144"/>
                <a:gd name="connsiteX1319" fmla="*/ 2077572 w 8386272"/>
                <a:gd name="connsiteY1319" fmla="*/ 1986510 h 2121144"/>
                <a:gd name="connsiteX1320" fmla="*/ 2168872 w 8386272"/>
                <a:gd name="connsiteY1320" fmla="*/ 1986273 h 2121144"/>
                <a:gd name="connsiteX1321" fmla="*/ 2169109 w 8386272"/>
                <a:gd name="connsiteY1321" fmla="*/ 2022128 h 2121144"/>
                <a:gd name="connsiteX1322" fmla="*/ 2077810 w 8386272"/>
                <a:gd name="connsiteY1322" fmla="*/ 2022365 h 2121144"/>
                <a:gd name="connsiteX1323" fmla="*/ 2077572 w 8386272"/>
                <a:gd name="connsiteY1323" fmla="*/ 1986510 h 2121144"/>
                <a:gd name="connsiteX1324" fmla="*/ 2078403 w 8386272"/>
                <a:gd name="connsiteY1324" fmla="*/ 2094075 h 2121144"/>
                <a:gd name="connsiteX1325" fmla="*/ 2078166 w 8386272"/>
                <a:gd name="connsiteY1325" fmla="*/ 2058220 h 2121144"/>
                <a:gd name="connsiteX1326" fmla="*/ 2169347 w 8386272"/>
                <a:gd name="connsiteY1326" fmla="*/ 2057864 h 2121144"/>
                <a:gd name="connsiteX1327" fmla="*/ 2169584 w 8386272"/>
                <a:gd name="connsiteY1327" fmla="*/ 2093719 h 2121144"/>
                <a:gd name="connsiteX1328" fmla="*/ 2078403 w 8386272"/>
                <a:gd name="connsiteY1328" fmla="*/ 2094075 h 2121144"/>
                <a:gd name="connsiteX1329" fmla="*/ 2287835 w 8386272"/>
                <a:gd name="connsiteY1329" fmla="*/ 243624 h 2121144"/>
                <a:gd name="connsiteX1330" fmla="*/ 2287835 w 8386272"/>
                <a:gd name="connsiteY1330" fmla="*/ 243624 h 2121144"/>
                <a:gd name="connsiteX1331" fmla="*/ 2287716 w 8386272"/>
                <a:gd name="connsiteY1331" fmla="*/ 231870 h 2121144"/>
                <a:gd name="connsiteX1332" fmla="*/ 2393025 w 8386272"/>
                <a:gd name="connsiteY1332" fmla="*/ 231514 h 2121144"/>
                <a:gd name="connsiteX1333" fmla="*/ 2393144 w 8386272"/>
                <a:gd name="connsiteY1333" fmla="*/ 243149 h 2121144"/>
                <a:gd name="connsiteX1334" fmla="*/ 2393500 w 8386272"/>
                <a:gd name="connsiteY1334" fmla="*/ 298594 h 2121144"/>
                <a:gd name="connsiteX1335" fmla="*/ 2288310 w 8386272"/>
                <a:gd name="connsiteY1335" fmla="*/ 299069 h 2121144"/>
                <a:gd name="connsiteX1336" fmla="*/ 2287835 w 8386272"/>
                <a:gd name="connsiteY1336" fmla="*/ 243624 h 2121144"/>
                <a:gd name="connsiteX1337" fmla="*/ 2290565 w 8386272"/>
                <a:gd name="connsiteY1337" fmla="*/ 381464 h 2121144"/>
                <a:gd name="connsiteX1338" fmla="*/ 2290328 w 8386272"/>
                <a:gd name="connsiteY1338" fmla="*/ 347865 h 2121144"/>
                <a:gd name="connsiteX1339" fmla="*/ 2342923 w 8386272"/>
                <a:gd name="connsiteY1339" fmla="*/ 347627 h 2121144"/>
                <a:gd name="connsiteX1340" fmla="*/ 2395637 w 8386272"/>
                <a:gd name="connsiteY1340" fmla="*/ 347390 h 2121144"/>
                <a:gd name="connsiteX1341" fmla="*/ 2396112 w 8386272"/>
                <a:gd name="connsiteY1341" fmla="*/ 414707 h 2121144"/>
                <a:gd name="connsiteX1342" fmla="*/ 2290922 w 8386272"/>
                <a:gd name="connsiteY1342" fmla="*/ 415063 h 2121144"/>
                <a:gd name="connsiteX1343" fmla="*/ 2290565 w 8386272"/>
                <a:gd name="connsiteY1343" fmla="*/ 381464 h 2121144"/>
                <a:gd name="connsiteX1344" fmla="*/ 2291278 w 8386272"/>
                <a:gd name="connsiteY1344" fmla="*/ 466590 h 2121144"/>
                <a:gd name="connsiteX1345" fmla="*/ 2396468 w 8386272"/>
                <a:gd name="connsiteY1345" fmla="*/ 466234 h 2121144"/>
                <a:gd name="connsiteX1346" fmla="*/ 2396468 w 8386272"/>
                <a:gd name="connsiteY1346" fmla="*/ 466234 h 2121144"/>
                <a:gd name="connsiteX1347" fmla="*/ 2397062 w 8386272"/>
                <a:gd name="connsiteY1347" fmla="*/ 533432 h 2121144"/>
                <a:gd name="connsiteX1348" fmla="*/ 2291753 w 8386272"/>
                <a:gd name="connsiteY1348" fmla="*/ 533907 h 2121144"/>
                <a:gd name="connsiteX1349" fmla="*/ 2291278 w 8386272"/>
                <a:gd name="connsiteY1349" fmla="*/ 466590 h 2121144"/>
                <a:gd name="connsiteX1350" fmla="*/ 2292109 w 8386272"/>
                <a:gd name="connsiteY1350" fmla="*/ 585315 h 2121144"/>
                <a:gd name="connsiteX1351" fmla="*/ 2397299 w 8386272"/>
                <a:gd name="connsiteY1351" fmla="*/ 584840 h 2121144"/>
                <a:gd name="connsiteX1352" fmla="*/ 2397893 w 8386272"/>
                <a:gd name="connsiteY1352" fmla="*/ 652158 h 2121144"/>
                <a:gd name="connsiteX1353" fmla="*/ 2397299 w 8386272"/>
                <a:gd name="connsiteY1353" fmla="*/ 652158 h 2121144"/>
                <a:gd name="connsiteX1354" fmla="*/ 2292584 w 8386272"/>
                <a:gd name="connsiteY1354" fmla="*/ 652514 h 2121144"/>
                <a:gd name="connsiteX1355" fmla="*/ 2292109 w 8386272"/>
                <a:gd name="connsiteY1355" fmla="*/ 585315 h 2121144"/>
                <a:gd name="connsiteX1356" fmla="*/ 2292821 w 8386272"/>
                <a:gd name="connsiteY1356" fmla="*/ 704040 h 2121144"/>
                <a:gd name="connsiteX1357" fmla="*/ 2398130 w 8386272"/>
                <a:gd name="connsiteY1357" fmla="*/ 703684 h 2121144"/>
                <a:gd name="connsiteX1358" fmla="*/ 2398605 w 8386272"/>
                <a:gd name="connsiteY1358" fmla="*/ 770883 h 2121144"/>
                <a:gd name="connsiteX1359" fmla="*/ 2293415 w 8386272"/>
                <a:gd name="connsiteY1359" fmla="*/ 771358 h 2121144"/>
                <a:gd name="connsiteX1360" fmla="*/ 2292821 w 8386272"/>
                <a:gd name="connsiteY1360" fmla="*/ 704040 h 2121144"/>
                <a:gd name="connsiteX1361" fmla="*/ 2293652 w 8386272"/>
                <a:gd name="connsiteY1361" fmla="*/ 822884 h 2121144"/>
                <a:gd name="connsiteX1362" fmla="*/ 2398961 w 8386272"/>
                <a:gd name="connsiteY1362" fmla="*/ 822409 h 2121144"/>
                <a:gd name="connsiteX1363" fmla="*/ 2399318 w 8386272"/>
                <a:gd name="connsiteY1363" fmla="*/ 889727 h 2121144"/>
                <a:gd name="connsiteX1364" fmla="*/ 2294127 w 8386272"/>
                <a:gd name="connsiteY1364" fmla="*/ 890083 h 2121144"/>
                <a:gd name="connsiteX1365" fmla="*/ 2293652 w 8386272"/>
                <a:gd name="connsiteY1365" fmla="*/ 822884 h 2121144"/>
                <a:gd name="connsiteX1366" fmla="*/ 2294602 w 8386272"/>
                <a:gd name="connsiteY1366" fmla="*/ 941491 h 2121144"/>
                <a:gd name="connsiteX1367" fmla="*/ 2399793 w 8386272"/>
                <a:gd name="connsiteY1367" fmla="*/ 941135 h 2121144"/>
                <a:gd name="connsiteX1368" fmla="*/ 2400386 w 8386272"/>
                <a:gd name="connsiteY1368" fmla="*/ 1008333 h 2121144"/>
                <a:gd name="connsiteX1369" fmla="*/ 2295077 w 8386272"/>
                <a:gd name="connsiteY1369" fmla="*/ 1008808 h 2121144"/>
                <a:gd name="connsiteX1370" fmla="*/ 2294602 w 8386272"/>
                <a:gd name="connsiteY1370" fmla="*/ 941491 h 2121144"/>
                <a:gd name="connsiteX1371" fmla="*/ 2295433 w 8386272"/>
                <a:gd name="connsiteY1371" fmla="*/ 1060335 h 2121144"/>
                <a:gd name="connsiteX1372" fmla="*/ 2400624 w 8386272"/>
                <a:gd name="connsiteY1372" fmla="*/ 1059860 h 2121144"/>
                <a:gd name="connsiteX1373" fmla="*/ 2401217 w 8386272"/>
                <a:gd name="connsiteY1373" fmla="*/ 1127177 h 2121144"/>
                <a:gd name="connsiteX1374" fmla="*/ 2296027 w 8386272"/>
                <a:gd name="connsiteY1374" fmla="*/ 1127533 h 2121144"/>
                <a:gd name="connsiteX1375" fmla="*/ 2295433 w 8386272"/>
                <a:gd name="connsiteY1375" fmla="*/ 1060335 h 2121144"/>
                <a:gd name="connsiteX1376" fmla="*/ 2296264 w 8386272"/>
                <a:gd name="connsiteY1376" fmla="*/ 1179060 h 2121144"/>
                <a:gd name="connsiteX1377" fmla="*/ 2401573 w 8386272"/>
                <a:gd name="connsiteY1377" fmla="*/ 1178704 h 2121144"/>
                <a:gd name="connsiteX1378" fmla="*/ 2402048 w 8386272"/>
                <a:gd name="connsiteY1378" fmla="*/ 1245902 h 2121144"/>
                <a:gd name="connsiteX1379" fmla="*/ 2401336 w 8386272"/>
                <a:gd name="connsiteY1379" fmla="*/ 1245902 h 2121144"/>
                <a:gd name="connsiteX1380" fmla="*/ 2296858 w 8386272"/>
                <a:gd name="connsiteY1380" fmla="*/ 1246377 h 2121144"/>
                <a:gd name="connsiteX1381" fmla="*/ 2296264 w 8386272"/>
                <a:gd name="connsiteY1381" fmla="*/ 1179060 h 2121144"/>
                <a:gd name="connsiteX1382" fmla="*/ 2297214 w 8386272"/>
                <a:gd name="connsiteY1382" fmla="*/ 1297785 h 2121144"/>
                <a:gd name="connsiteX1383" fmla="*/ 2297214 w 8386272"/>
                <a:gd name="connsiteY1383" fmla="*/ 1297785 h 2121144"/>
                <a:gd name="connsiteX1384" fmla="*/ 2402405 w 8386272"/>
                <a:gd name="connsiteY1384" fmla="*/ 1297310 h 2121144"/>
                <a:gd name="connsiteX1385" fmla="*/ 2402998 w 8386272"/>
                <a:gd name="connsiteY1385" fmla="*/ 1364627 h 2121144"/>
                <a:gd name="connsiteX1386" fmla="*/ 2297689 w 8386272"/>
                <a:gd name="connsiteY1386" fmla="*/ 1364984 h 2121144"/>
                <a:gd name="connsiteX1387" fmla="*/ 2297214 w 8386272"/>
                <a:gd name="connsiteY1387" fmla="*/ 1297785 h 2121144"/>
                <a:gd name="connsiteX1388" fmla="*/ 2298045 w 8386272"/>
                <a:gd name="connsiteY1388" fmla="*/ 1416510 h 2121144"/>
                <a:gd name="connsiteX1389" fmla="*/ 2403236 w 8386272"/>
                <a:gd name="connsiteY1389" fmla="*/ 1416154 h 2121144"/>
                <a:gd name="connsiteX1390" fmla="*/ 2403829 w 8386272"/>
                <a:gd name="connsiteY1390" fmla="*/ 1483353 h 2121144"/>
                <a:gd name="connsiteX1391" fmla="*/ 2298520 w 8386272"/>
                <a:gd name="connsiteY1391" fmla="*/ 1483828 h 2121144"/>
                <a:gd name="connsiteX1392" fmla="*/ 2298045 w 8386272"/>
                <a:gd name="connsiteY1392" fmla="*/ 1416510 h 2121144"/>
                <a:gd name="connsiteX1393" fmla="*/ 2298757 w 8386272"/>
                <a:gd name="connsiteY1393" fmla="*/ 1535354 h 2121144"/>
                <a:gd name="connsiteX1394" fmla="*/ 2298757 w 8386272"/>
                <a:gd name="connsiteY1394" fmla="*/ 1535354 h 2121144"/>
                <a:gd name="connsiteX1395" fmla="*/ 2404067 w 8386272"/>
                <a:gd name="connsiteY1395" fmla="*/ 1534879 h 2121144"/>
                <a:gd name="connsiteX1396" fmla="*/ 2404423 w 8386272"/>
                <a:gd name="connsiteY1396" fmla="*/ 1602197 h 2121144"/>
                <a:gd name="connsiteX1397" fmla="*/ 2299232 w 8386272"/>
                <a:gd name="connsiteY1397" fmla="*/ 1602553 h 2121144"/>
                <a:gd name="connsiteX1398" fmla="*/ 2298757 w 8386272"/>
                <a:gd name="connsiteY1398" fmla="*/ 1535354 h 2121144"/>
                <a:gd name="connsiteX1399" fmla="*/ 2299707 w 8386272"/>
                <a:gd name="connsiteY1399" fmla="*/ 1654080 h 2121144"/>
                <a:gd name="connsiteX1400" fmla="*/ 2404898 w 8386272"/>
                <a:gd name="connsiteY1400" fmla="*/ 1653723 h 2121144"/>
                <a:gd name="connsiteX1401" fmla="*/ 2405254 w 8386272"/>
                <a:gd name="connsiteY1401" fmla="*/ 1720922 h 2121144"/>
                <a:gd name="connsiteX1402" fmla="*/ 2300063 w 8386272"/>
                <a:gd name="connsiteY1402" fmla="*/ 1721397 h 2121144"/>
                <a:gd name="connsiteX1403" fmla="*/ 2299707 w 8386272"/>
                <a:gd name="connsiteY1403" fmla="*/ 1654080 h 2121144"/>
                <a:gd name="connsiteX1404" fmla="*/ 2300538 w 8386272"/>
                <a:gd name="connsiteY1404" fmla="*/ 1772805 h 2121144"/>
                <a:gd name="connsiteX1405" fmla="*/ 2405729 w 8386272"/>
                <a:gd name="connsiteY1405" fmla="*/ 1772330 h 2121144"/>
                <a:gd name="connsiteX1406" fmla="*/ 2406322 w 8386272"/>
                <a:gd name="connsiteY1406" fmla="*/ 1839647 h 2121144"/>
                <a:gd name="connsiteX1407" fmla="*/ 2301013 w 8386272"/>
                <a:gd name="connsiteY1407" fmla="*/ 1840003 h 2121144"/>
                <a:gd name="connsiteX1408" fmla="*/ 2300538 w 8386272"/>
                <a:gd name="connsiteY1408" fmla="*/ 1772805 h 2121144"/>
                <a:gd name="connsiteX1409" fmla="*/ 2301369 w 8386272"/>
                <a:gd name="connsiteY1409" fmla="*/ 1891530 h 2121144"/>
                <a:gd name="connsiteX1410" fmla="*/ 2406560 w 8386272"/>
                <a:gd name="connsiteY1410" fmla="*/ 1891174 h 2121144"/>
                <a:gd name="connsiteX1411" fmla="*/ 2407154 w 8386272"/>
                <a:gd name="connsiteY1411" fmla="*/ 1958372 h 2121144"/>
                <a:gd name="connsiteX1412" fmla="*/ 2301963 w 8386272"/>
                <a:gd name="connsiteY1412" fmla="*/ 1958847 h 2121144"/>
                <a:gd name="connsiteX1413" fmla="*/ 2301369 w 8386272"/>
                <a:gd name="connsiteY1413" fmla="*/ 1891530 h 2121144"/>
                <a:gd name="connsiteX1414" fmla="*/ 2302794 w 8386272"/>
                <a:gd name="connsiteY1414" fmla="*/ 2077453 h 2121144"/>
                <a:gd name="connsiteX1415" fmla="*/ 2302200 w 8386272"/>
                <a:gd name="connsiteY1415" fmla="*/ 2010255 h 2121144"/>
                <a:gd name="connsiteX1416" fmla="*/ 2407510 w 8386272"/>
                <a:gd name="connsiteY1416" fmla="*/ 2009899 h 2121144"/>
                <a:gd name="connsiteX1417" fmla="*/ 2407866 w 8386272"/>
                <a:gd name="connsiteY1417" fmla="*/ 2077097 h 2121144"/>
                <a:gd name="connsiteX1418" fmla="*/ 2302794 w 8386272"/>
                <a:gd name="connsiteY1418" fmla="*/ 2077453 h 2121144"/>
                <a:gd name="connsiteX1419" fmla="*/ 2549030 w 8386272"/>
                <a:gd name="connsiteY1419" fmla="*/ 228071 h 2121144"/>
                <a:gd name="connsiteX1420" fmla="*/ 2654339 w 8386272"/>
                <a:gd name="connsiteY1420" fmla="*/ 227715 h 2121144"/>
                <a:gd name="connsiteX1421" fmla="*/ 2654696 w 8386272"/>
                <a:gd name="connsiteY1421" fmla="*/ 294913 h 2121144"/>
                <a:gd name="connsiteX1422" fmla="*/ 2549505 w 8386272"/>
                <a:gd name="connsiteY1422" fmla="*/ 295270 h 2121144"/>
                <a:gd name="connsiteX1423" fmla="*/ 2549030 w 8386272"/>
                <a:gd name="connsiteY1423" fmla="*/ 228071 h 2121144"/>
                <a:gd name="connsiteX1424" fmla="*/ 2549980 w 8386272"/>
                <a:gd name="connsiteY1424" fmla="*/ 346796 h 2121144"/>
                <a:gd name="connsiteX1425" fmla="*/ 2655170 w 8386272"/>
                <a:gd name="connsiteY1425" fmla="*/ 346321 h 2121144"/>
                <a:gd name="connsiteX1426" fmla="*/ 2655527 w 8386272"/>
                <a:gd name="connsiteY1426" fmla="*/ 413520 h 2121144"/>
                <a:gd name="connsiteX1427" fmla="*/ 2550336 w 8386272"/>
                <a:gd name="connsiteY1427" fmla="*/ 413995 h 2121144"/>
                <a:gd name="connsiteX1428" fmla="*/ 2549980 w 8386272"/>
                <a:gd name="connsiteY1428" fmla="*/ 346796 h 2121144"/>
                <a:gd name="connsiteX1429" fmla="*/ 2550811 w 8386272"/>
                <a:gd name="connsiteY1429" fmla="*/ 465521 h 2121144"/>
                <a:gd name="connsiteX1430" fmla="*/ 2656002 w 8386272"/>
                <a:gd name="connsiteY1430" fmla="*/ 465165 h 2121144"/>
                <a:gd name="connsiteX1431" fmla="*/ 2656595 w 8386272"/>
                <a:gd name="connsiteY1431" fmla="*/ 532364 h 2121144"/>
                <a:gd name="connsiteX1432" fmla="*/ 2551286 w 8386272"/>
                <a:gd name="connsiteY1432" fmla="*/ 532720 h 2121144"/>
                <a:gd name="connsiteX1433" fmla="*/ 2550811 w 8386272"/>
                <a:gd name="connsiteY1433" fmla="*/ 465521 h 2121144"/>
                <a:gd name="connsiteX1434" fmla="*/ 2551642 w 8386272"/>
                <a:gd name="connsiteY1434" fmla="*/ 584365 h 2121144"/>
                <a:gd name="connsiteX1435" fmla="*/ 2656833 w 8386272"/>
                <a:gd name="connsiteY1435" fmla="*/ 583891 h 2121144"/>
                <a:gd name="connsiteX1436" fmla="*/ 2657426 w 8386272"/>
                <a:gd name="connsiteY1436" fmla="*/ 651089 h 2121144"/>
                <a:gd name="connsiteX1437" fmla="*/ 2552236 w 8386272"/>
                <a:gd name="connsiteY1437" fmla="*/ 651564 h 2121144"/>
                <a:gd name="connsiteX1438" fmla="*/ 2551642 w 8386272"/>
                <a:gd name="connsiteY1438" fmla="*/ 584365 h 2121144"/>
                <a:gd name="connsiteX1439" fmla="*/ 2552354 w 8386272"/>
                <a:gd name="connsiteY1439" fmla="*/ 703091 h 2121144"/>
                <a:gd name="connsiteX1440" fmla="*/ 2657664 w 8386272"/>
                <a:gd name="connsiteY1440" fmla="*/ 702734 h 2121144"/>
                <a:gd name="connsiteX1441" fmla="*/ 2658020 w 8386272"/>
                <a:gd name="connsiteY1441" fmla="*/ 769933 h 2121144"/>
                <a:gd name="connsiteX1442" fmla="*/ 2552829 w 8386272"/>
                <a:gd name="connsiteY1442" fmla="*/ 770289 h 2121144"/>
                <a:gd name="connsiteX1443" fmla="*/ 2552354 w 8386272"/>
                <a:gd name="connsiteY1443" fmla="*/ 703091 h 2121144"/>
                <a:gd name="connsiteX1444" fmla="*/ 2553304 w 8386272"/>
                <a:gd name="connsiteY1444" fmla="*/ 821816 h 2121144"/>
                <a:gd name="connsiteX1445" fmla="*/ 2658495 w 8386272"/>
                <a:gd name="connsiteY1445" fmla="*/ 821341 h 2121144"/>
                <a:gd name="connsiteX1446" fmla="*/ 2658851 w 8386272"/>
                <a:gd name="connsiteY1446" fmla="*/ 888539 h 2121144"/>
                <a:gd name="connsiteX1447" fmla="*/ 2553660 w 8386272"/>
                <a:gd name="connsiteY1447" fmla="*/ 889014 h 2121144"/>
                <a:gd name="connsiteX1448" fmla="*/ 2553304 w 8386272"/>
                <a:gd name="connsiteY1448" fmla="*/ 821816 h 2121144"/>
                <a:gd name="connsiteX1449" fmla="*/ 2554135 w 8386272"/>
                <a:gd name="connsiteY1449" fmla="*/ 940541 h 2121144"/>
                <a:gd name="connsiteX1450" fmla="*/ 2659326 w 8386272"/>
                <a:gd name="connsiteY1450" fmla="*/ 940185 h 2121144"/>
                <a:gd name="connsiteX1451" fmla="*/ 2659919 w 8386272"/>
                <a:gd name="connsiteY1451" fmla="*/ 1007383 h 2121144"/>
                <a:gd name="connsiteX1452" fmla="*/ 2554610 w 8386272"/>
                <a:gd name="connsiteY1452" fmla="*/ 1007739 h 2121144"/>
                <a:gd name="connsiteX1453" fmla="*/ 2554135 w 8386272"/>
                <a:gd name="connsiteY1453" fmla="*/ 940541 h 2121144"/>
                <a:gd name="connsiteX1454" fmla="*/ 2554966 w 8386272"/>
                <a:gd name="connsiteY1454" fmla="*/ 1059385 h 2121144"/>
                <a:gd name="connsiteX1455" fmla="*/ 2660276 w 8386272"/>
                <a:gd name="connsiteY1455" fmla="*/ 1058910 h 2121144"/>
                <a:gd name="connsiteX1456" fmla="*/ 2660632 w 8386272"/>
                <a:gd name="connsiteY1456" fmla="*/ 1126227 h 2121144"/>
                <a:gd name="connsiteX1457" fmla="*/ 2555441 w 8386272"/>
                <a:gd name="connsiteY1457" fmla="*/ 1126583 h 2121144"/>
                <a:gd name="connsiteX1458" fmla="*/ 2554966 w 8386272"/>
                <a:gd name="connsiteY1458" fmla="*/ 1059385 h 2121144"/>
                <a:gd name="connsiteX1459" fmla="*/ 2555916 w 8386272"/>
                <a:gd name="connsiteY1459" fmla="*/ 1177991 h 2121144"/>
                <a:gd name="connsiteX1460" fmla="*/ 2661107 w 8386272"/>
                <a:gd name="connsiteY1460" fmla="*/ 1177635 h 2121144"/>
                <a:gd name="connsiteX1461" fmla="*/ 2661582 w 8386272"/>
                <a:gd name="connsiteY1461" fmla="*/ 1244834 h 2121144"/>
                <a:gd name="connsiteX1462" fmla="*/ 2556391 w 8386272"/>
                <a:gd name="connsiteY1462" fmla="*/ 1245309 h 2121144"/>
                <a:gd name="connsiteX1463" fmla="*/ 2555916 w 8386272"/>
                <a:gd name="connsiteY1463" fmla="*/ 1177991 h 2121144"/>
                <a:gd name="connsiteX1464" fmla="*/ 2556747 w 8386272"/>
                <a:gd name="connsiteY1464" fmla="*/ 1296835 h 2121144"/>
                <a:gd name="connsiteX1465" fmla="*/ 2661938 w 8386272"/>
                <a:gd name="connsiteY1465" fmla="*/ 1296361 h 2121144"/>
                <a:gd name="connsiteX1466" fmla="*/ 2662531 w 8386272"/>
                <a:gd name="connsiteY1466" fmla="*/ 1363678 h 2121144"/>
                <a:gd name="connsiteX1467" fmla="*/ 2557222 w 8386272"/>
                <a:gd name="connsiteY1467" fmla="*/ 1364034 h 2121144"/>
                <a:gd name="connsiteX1468" fmla="*/ 2556747 w 8386272"/>
                <a:gd name="connsiteY1468" fmla="*/ 1296835 h 2121144"/>
                <a:gd name="connsiteX1469" fmla="*/ 2557578 w 8386272"/>
                <a:gd name="connsiteY1469" fmla="*/ 1415561 h 2121144"/>
                <a:gd name="connsiteX1470" fmla="*/ 2662769 w 8386272"/>
                <a:gd name="connsiteY1470" fmla="*/ 1415204 h 2121144"/>
                <a:gd name="connsiteX1471" fmla="*/ 2663363 w 8386272"/>
                <a:gd name="connsiteY1471" fmla="*/ 1482403 h 2121144"/>
                <a:gd name="connsiteX1472" fmla="*/ 2558172 w 8386272"/>
                <a:gd name="connsiteY1472" fmla="*/ 1482878 h 2121144"/>
                <a:gd name="connsiteX1473" fmla="*/ 2557578 w 8386272"/>
                <a:gd name="connsiteY1473" fmla="*/ 1415561 h 2121144"/>
                <a:gd name="connsiteX1474" fmla="*/ 2558291 w 8386272"/>
                <a:gd name="connsiteY1474" fmla="*/ 1534286 h 2121144"/>
                <a:gd name="connsiteX1475" fmla="*/ 2663600 w 8386272"/>
                <a:gd name="connsiteY1475" fmla="*/ 1533811 h 2121144"/>
                <a:gd name="connsiteX1476" fmla="*/ 2664075 w 8386272"/>
                <a:gd name="connsiteY1476" fmla="*/ 1601128 h 2121144"/>
                <a:gd name="connsiteX1477" fmla="*/ 2558884 w 8386272"/>
                <a:gd name="connsiteY1477" fmla="*/ 1601484 h 2121144"/>
                <a:gd name="connsiteX1478" fmla="*/ 2558291 w 8386272"/>
                <a:gd name="connsiteY1478" fmla="*/ 1534286 h 2121144"/>
                <a:gd name="connsiteX1479" fmla="*/ 2559240 w 8386272"/>
                <a:gd name="connsiteY1479" fmla="*/ 1653011 h 2121144"/>
                <a:gd name="connsiteX1480" fmla="*/ 2664431 w 8386272"/>
                <a:gd name="connsiteY1480" fmla="*/ 1652655 h 2121144"/>
                <a:gd name="connsiteX1481" fmla="*/ 2665025 w 8386272"/>
                <a:gd name="connsiteY1481" fmla="*/ 1719853 h 2121144"/>
                <a:gd name="connsiteX1482" fmla="*/ 2559715 w 8386272"/>
                <a:gd name="connsiteY1482" fmla="*/ 1720328 h 2121144"/>
                <a:gd name="connsiteX1483" fmla="*/ 2559240 w 8386272"/>
                <a:gd name="connsiteY1483" fmla="*/ 1653011 h 2121144"/>
                <a:gd name="connsiteX1484" fmla="*/ 2560072 w 8386272"/>
                <a:gd name="connsiteY1484" fmla="*/ 1771855 h 2121144"/>
                <a:gd name="connsiteX1485" fmla="*/ 2665262 w 8386272"/>
                <a:gd name="connsiteY1485" fmla="*/ 1771380 h 2121144"/>
                <a:gd name="connsiteX1486" fmla="*/ 2665856 w 8386272"/>
                <a:gd name="connsiteY1486" fmla="*/ 1838697 h 2121144"/>
                <a:gd name="connsiteX1487" fmla="*/ 2560546 w 8386272"/>
                <a:gd name="connsiteY1487" fmla="*/ 1839053 h 2121144"/>
                <a:gd name="connsiteX1488" fmla="*/ 2560072 w 8386272"/>
                <a:gd name="connsiteY1488" fmla="*/ 1771855 h 2121144"/>
                <a:gd name="connsiteX1489" fmla="*/ 2560903 w 8386272"/>
                <a:gd name="connsiteY1489" fmla="*/ 1890461 h 2121144"/>
                <a:gd name="connsiteX1490" fmla="*/ 2666212 w 8386272"/>
                <a:gd name="connsiteY1490" fmla="*/ 1890105 h 2121144"/>
                <a:gd name="connsiteX1491" fmla="*/ 2666687 w 8386272"/>
                <a:gd name="connsiteY1491" fmla="*/ 1957304 h 2121144"/>
                <a:gd name="connsiteX1492" fmla="*/ 2561496 w 8386272"/>
                <a:gd name="connsiteY1492" fmla="*/ 1957778 h 2121144"/>
                <a:gd name="connsiteX1493" fmla="*/ 2560903 w 8386272"/>
                <a:gd name="connsiteY1493" fmla="*/ 1890461 h 2121144"/>
                <a:gd name="connsiteX1494" fmla="*/ 2562327 w 8386272"/>
                <a:gd name="connsiteY1494" fmla="*/ 2076504 h 2121144"/>
                <a:gd name="connsiteX1495" fmla="*/ 2561852 w 8386272"/>
                <a:gd name="connsiteY1495" fmla="*/ 2009305 h 2121144"/>
                <a:gd name="connsiteX1496" fmla="*/ 2667043 w 8386272"/>
                <a:gd name="connsiteY1496" fmla="*/ 2008830 h 2121144"/>
                <a:gd name="connsiteX1497" fmla="*/ 2667399 w 8386272"/>
                <a:gd name="connsiteY1497" fmla="*/ 2076147 h 2121144"/>
                <a:gd name="connsiteX1498" fmla="*/ 2562327 w 8386272"/>
                <a:gd name="connsiteY1498" fmla="*/ 2076504 h 2121144"/>
                <a:gd name="connsiteX1499" fmla="*/ 3054325 w 8386272"/>
                <a:gd name="connsiteY1499" fmla="*/ 846986 h 2121144"/>
                <a:gd name="connsiteX1500" fmla="*/ 3054325 w 8386272"/>
                <a:gd name="connsiteY1500" fmla="*/ 846986 h 2121144"/>
                <a:gd name="connsiteX1501" fmla="*/ 3054918 w 8386272"/>
                <a:gd name="connsiteY1501" fmla="*/ 846629 h 2121144"/>
                <a:gd name="connsiteX1502" fmla="*/ 3054918 w 8386272"/>
                <a:gd name="connsiteY1502" fmla="*/ 846629 h 2121144"/>
                <a:gd name="connsiteX1503" fmla="*/ 3056105 w 8386272"/>
                <a:gd name="connsiteY1503" fmla="*/ 845798 h 2121144"/>
                <a:gd name="connsiteX1504" fmla="*/ 3057649 w 8386272"/>
                <a:gd name="connsiteY1504" fmla="*/ 844730 h 2121144"/>
                <a:gd name="connsiteX1505" fmla="*/ 3057767 w 8386272"/>
                <a:gd name="connsiteY1505" fmla="*/ 844611 h 2121144"/>
                <a:gd name="connsiteX1506" fmla="*/ 3058005 w 8386272"/>
                <a:gd name="connsiteY1506" fmla="*/ 844492 h 2121144"/>
                <a:gd name="connsiteX1507" fmla="*/ 3058005 w 8386272"/>
                <a:gd name="connsiteY1507" fmla="*/ 844492 h 2121144"/>
                <a:gd name="connsiteX1508" fmla="*/ 3058005 w 8386272"/>
                <a:gd name="connsiteY1508" fmla="*/ 844492 h 2121144"/>
                <a:gd name="connsiteX1509" fmla="*/ 3058005 w 8386272"/>
                <a:gd name="connsiteY1509" fmla="*/ 844492 h 2121144"/>
                <a:gd name="connsiteX1510" fmla="*/ 3058005 w 8386272"/>
                <a:gd name="connsiteY1510" fmla="*/ 844492 h 2121144"/>
                <a:gd name="connsiteX1511" fmla="*/ 3060142 w 8386272"/>
                <a:gd name="connsiteY1511" fmla="*/ 843186 h 2121144"/>
                <a:gd name="connsiteX1512" fmla="*/ 3062279 w 8386272"/>
                <a:gd name="connsiteY1512" fmla="*/ 841880 h 2121144"/>
                <a:gd name="connsiteX1513" fmla="*/ 3062279 w 8386272"/>
                <a:gd name="connsiteY1513" fmla="*/ 841880 h 2121144"/>
                <a:gd name="connsiteX1514" fmla="*/ 3062991 w 8386272"/>
                <a:gd name="connsiteY1514" fmla="*/ 841406 h 2121144"/>
                <a:gd name="connsiteX1515" fmla="*/ 3063585 w 8386272"/>
                <a:gd name="connsiteY1515" fmla="*/ 841049 h 2121144"/>
                <a:gd name="connsiteX1516" fmla="*/ 3066197 w 8386272"/>
                <a:gd name="connsiteY1516" fmla="*/ 839743 h 2121144"/>
                <a:gd name="connsiteX1517" fmla="*/ 3068809 w 8386272"/>
                <a:gd name="connsiteY1517" fmla="*/ 838437 h 2121144"/>
                <a:gd name="connsiteX1518" fmla="*/ 3069047 w 8386272"/>
                <a:gd name="connsiteY1518" fmla="*/ 838319 h 2121144"/>
                <a:gd name="connsiteX1519" fmla="*/ 3069759 w 8386272"/>
                <a:gd name="connsiteY1519" fmla="*/ 837962 h 2121144"/>
                <a:gd name="connsiteX1520" fmla="*/ 3076882 w 8386272"/>
                <a:gd name="connsiteY1520" fmla="*/ 834994 h 2121144"/>
                <a:gd name="connsiteX1521" fmla="*/ 3077832 w 8386272"/>
                <a:gd name="connsiteY1521" fmla="*/ 834638 h 2121144"/>
                <a:gd name="connsiteX1522" fmla="*/ 3078782 w 8386272"/>
                <a:gd name="connsiteY1522" fmla="*/ 834282 h 2121144"/>
                <a:gd name="connsiteX1523" fmla="*/ 3078782 w 8386272"/>
                <a:gd name="connsiteY1523" fmla="*/ 834282 h 2121144"/>
                <a:gd name="connsiteX1524" fmla="*/ 3083887 w 8386272"/>
                <a:gd name="connsiteY1524" fmla="*/ 832620 h 2121144"/>
                <a:gd name="connsiteX1525" fmla="*/ 3083887 w 8386272"/>
                <a:gd name="connsiteY1525" fmla="*/ 832620 h 2121144"/>
                <a:gd name="connsiteX1526" fmla="*/ 3090536 w 8386272"/>
                <a:gd name="connsiteY1526" fmla="*/ 830839 h 2121144"/>
                <a:gd name="connsiteX1527" fmla="*/ 3095997 w 8386272"/>
                <a:gd name="connsiteY1527" fmla="*/ 829652 h 2121144"/>
                <a:gd name="connsiteX1528" fmla="*/ 3099796 w 8386272"/>
                <a:gd name="connsiteY1528" fmla="*/ 829058 h 2121144"/>
                <a:gd name="connsiteX1529" fmla="*/ 3110007 w 8386272"/>
                <a:gd name="connsiteY1529" fmla="*/ 828108 h 2121144"/>
                <a:gd name="connsiteX1530" fmla="*/ 3113331 w 8386272"/>
                <a:gd name="connsiteY1530" fmla="*/ 827990 h 2121144"/>
                <a:gd name="connsiteX1531" fmla="*/ 3115112 w 8386272"/>
                <a:gd name="connsiteY1531" fmla="*/ 827990 h 2121144"/>
                <a:gd name="connsiteX1532" fmla="*/ 3121523 w 8386272"/>
                <a:gd name="connsiteY1532" fmla="*/ 828227 h 2121144"/>
                <a:gd name="connsiteX1533" fmla="*/ 3170675 w 8386272"/>
                <a:gd name="connsiteY1533" fmla="*/ 845798 h 2121144"/>
                <a:gd name="connsiteX1534" fmla="*/ 3172694 w 8386272"/>
                <a:gd name="connsiteY1534" fmla="*/ 847104 h 2121144"/>
                <a:gd name="connsiteX1535" fmla="*/ 3172931 w 8386272"/>
                <a:gd name="connsiteY1535" fmla="*/ 882959 h 2121144"/>
                <a:gd name="connsiteX1536" fmla="*/ 3053731 w 8386272"/>
                <a:gd name="connsiteY1536" fmla="*/ 883434 h 2121144"/>
                <a:gd name="connsiteX1537" fmla="*/ 3053375 w 8386272"/>
                <a:gd name="connsiteY1537" fmla="*/ 847579 h 2121144"/>
                <a:gd name="connsiteX1538" fmla="*/ 3054325 w 8386272"/>
                <a:gd name="connsiteY1538" fmla="*/ 846986 h 2121144"/>
                <a:gd name="connsiteX1539" fmla="*/ 3237993 w 8386272"/>
                <a:gd name="connsiteY1539" fmla="*/ 922139 h 2121144"/>
                <a:gd name="connsiteX1540" fmla="*/ 3237993 w 8386272"/>
                <a:gd name="connsiteY1540" fmla="*/ 937810 h 2121144"/>
                <a:gd name="connsiteX1541" fmla="*/ 2974898 w 8386272"/>
                <a:gd name="connsiteY1541" fmla="*/ 938879 h 2121144"/>
                <a:gd name="connsiteX1542" fmla="*/ 2974898 w 8386272"/>
                <a:gd name="connsiteY1542" fmla="*/ 923207 h 2121144"/>
                <a:gd name="connsiteX1543" fmla="*/ 3237993 w 8386272"/>
                <a:gd name="connsiteY1543" fmla="*/ 922139 h 2121144"/>
                <a:gd name="connsiteX1544" fmla="*/ 2898557 w 8386272"/>
                <a:gd name="connsiteY1544" fmla="*/ 1034809 h 2121144"/>
                <a:gd name="connsiteX1545" fmla="*/ 2926576 w 8386272"/>
                <a:gd name="connsiteY1545" fmla="*/ 1034690 h 2121144"/>
                <a:gd name="connsiteX1546" fmla="*/ 2926339 w 8386272"/>
                <a:gd name="connsiteY1546" fmla="*/ 1010826 h 2121144"/>
                <a:gd name="connsiteX1547" fmla="*/ 2926339 w 8386272"/>
                <a:gd name="connsiteY1547" fmla="*/ 1010826 h 2121144"/>
                <a:gd name="connsiteX1548" fmla="*/ 2898438 w 8386272"/>
                <a:gd name="connsiteY1548" fmla="*/ 1010826 h 2121144"/>
                <a:gd name="connsiteX1549" fmla="*/ 2898320 w 8386272"/>
                <a:gd name="connsiteY1549" fmla="*/ 1001803 h 2121144"/>
                <a:gd name="connsiteX1550" fmla="*/ 2926339 w 8386272"/>
                <a:gd name="connsiteY1550" fmla="*/ 1001685 h 2121144"/>
                <a:gd name="connsiteX1551" fmla="*/ 2926339 w 8386272"/>
                <a:gd name="connsiteY1551" fmla="*/ 985419 h 2121144"/>
                <a:gd name="connsiteX1552" fmla="*/ 2940348 w 8386272"/>
                <a:gd name="connsiteY1552" fmla="*/ 985300 h 2121144"/>
                <a:gd name="connsiteX1553" fmla="*/ 2940348 w 8386272"/>
                <a:gd name="connsiteY1553" fmla="*/ 1001803 h 2121144"/>
                <a:gd name="connsiteX1554" fmla="*/ 2982615 w 8386272"/>
                <a:gd name="connsiteY1554" fmla="*/ 1001566 h 2121144"/>
                <a:gd name="connsiteX1555" fmla="*/ 2982496 w 8386272"/>
                <a:gd name="connsiteY1555" fmla="*/ 985182 h 2121144"/>
                <a:gd name="connsiteX1556" fmla="*/ 2996505 w 8386272"/>
                <a:gd name="connsiteY1556" fmla="*/ 985063 h 2121144"/>
                <a:gd name="connsiteX1557" fmla="*/ 2996743 w 8386272"/>
                <a:gd name="connsiteY1557" fmla="*/ 1001447 h 2121144"/>
                <a:gd name="connsiteX1558" fmla="*/ 3038653 w 8386272"/>
                <a:gd name="connsiteY1558" fmla="*/ 1001328 h 2121144"/>
                <a:gd name="connsiteX1559" fmla="*/ 3038653 w 8386272"/>
                <a:gd name="connsiteY1559" fmla="*/ 984944 h 2121144"/>
                <a:gd name="connsiteX1560" fmla="*/ 3052662 w 8386272"/>
                <a:gd name="connsiteY1560" fmla="*/ 984825 h 2121144"/>
                <a:gd name="connsiteX1561" fmla="*/ 3052781 w 8386272"/>
                <a:gd name="connsiteY1561" fmla="*/ 1001210 h 2121144"/>
                <a:gd name="connsiteX1562" fmla="*/ 3052781 w 8386272"/>
                <a:gd name="connsiteY1562" fmla="*/ 1001210 h 2121144"/>
                <a:gd name="connsiteX1563" fmla="*/ 3052781 w 8386272"/>
                <a:gd name="connsiteY1563" fmla="*/ 1001210 h 2121144"/>
                <a:gd name="connsiteX1564" fmla="*/ 3053019 w 8386272"/>
                <a:gd name="connsiteY1564" fmla="*/ 1001210 h 2121144"/>
                <a:gd name="connsiteX1565" fmla="*/ 3094810 w 8386272"/>
                <a:gd name="connsiteY1565" fmla="*/ 1001091 h 2121144"/>
                <a:gd name="connsiteX1566" fmla="*/ 3094810 w 8386272"/>
                <a:gd name="connsiteY1566" fmla="*/ 1001091 h 2121144"/>
                <a:gd name="connsiteX1567" fmla="*/ 3094810 w 8386272"/>
                <a:gd name="connsiteY1567" fmla="*/ 984588 h 2121144"/>
                <a:gd name="connsiteX1568" fmla="*/ 3108820 w 8386272"/>
                <a:gd name="connsiteY1568" fmla="*/ 984588 h 2121144"/>
                <a:gd name="connsiteX1569" fmla="*/ 3108820 w 8386272"/>
                <a:gd name="connsiteY1569" fmla="*/ 1000972 h 2121144"/>
                <a:gd name="connsiteX1570" fmla="*/ 3150967 w 8386272"/>
                <a:gd name="connsiteY1570" fmla="*/ 1000853 h 2121144"/>
                <a:gd name="connsiteX1571" fmla="*/ 3150967 w 8386272"/>
                <a:gd name="connsiteY1571" fmla="*/ 984351 h 2121144"/>
                <a:gd name="connsiteX1572" fmla="*/ 3164976 w 8386272"/>
                <a:gd name="connsiteY1572" fmla="*/ 984232 h 2121144"/>
                <a:gd name="connsiteX1573" fmla="*/ 3164976 w 8386272"/>
                <a:gd name="connsiteY1573" fmla="*/ 1000735 h 2121144"/>
                <a:gd name="connsiteX1574" fmla="*/ 3164976 w 8386272"/>
                <a:gd name="connsiteY1574" fmla="*/ 1000735 h 2121144"/>
                <a:gd name="connsiteX1575" fmla="*/ 3164976 w 8386272"/>
                <a:gd name="connsiteY1575" fmla="*/ 1000735 h 2121144"/>
                <a:gd name="connsiteX1576" fmla="*/ 3207124 w 8386272"/>
                <a:gd name="connsiteY1576" fmla="*/ 1000616 h 2121144"/>
                <a:gd name="connsiteX1577" fmla="*/ 3207124 w 8386272"/>
                <a:gd name="connsiteY1577" fmla="*/ 984113 h 2121144"/>
                <a:gd name="connsiteX1578" fmla="*/ 3221133 w 8386272"/>
                <a:gd name="connsiteY1578" fmla="*/ 983994 h 2121144"/>
                <a:gd name="connsiteX1579" fmla="*/ 3221133 w 8386272"/>
                <a:gd name="connsiteY1579" fmla="*/ 1000497 h 2121144"/>
                <a:gd name="connsiteX1580" fmla="*/ 3263281 w 8386272"/>
                <a:gd name="connsiteY1580" fmla="*/ 1000260 h 2121144"/>
                <a:gd name="connsiteX1581" fmla="*/ 3263281 w 8386272"/>
                <a:gd name="connsiteY1581" fmla="*/ 983876 h 2121144"/>
                <a:gd name="connsiteX1582" fmla="*/ 3277291 w 8386272"/>
                <a:gd name="connsiteY1582" fmla="*/ 983757 h 2121144"/>
                <a:gd name="connsiteX1583" fmla="*/ 3277291 w 8386272"/>
                <a:gd name="connsiteY1583" fmla="*/ 1000141 h 2121144"/>
                <a:gd name="connsiteX1584" fmla="*/ 3277291 w 8386272"/>
                <a:gd name="connsiteY1584" fmla="*/ 1000260 h 2121144"/>
                <a:gd name="connsiteX1585" fmla="*/ 3300679 w 8386272"/>
                <a:gd name="connsiteY1585" fmla="*/ 1000141 h 2121144"/>
                <a:gd name="connsiteX1586" fmla="*/ 3300798 w 8386272"/>
                <a:gd name="connsiteY1586" fmla="*/ 1009164 h 2121144"/>
                <a:gd name="connsiteX1587" fmla="*/ 3277409 w 8386272"/>
                <a:gd name="connsiteY1587" fmla="*/ 1009283 h 2121144"/>
                <a:gd name="connsiteX1588" fmla="*/ 3277409 w 8386272"/>
                <a:gd name="connsiteY1588" fmla="*/ 1009283 h 2121144"/>
                <a:gd name="connsiteX1589" fmla="*/ 3277409 w 8386272"/>
                <a:gd name="connsiteY1589" fmla="*/ 1009283 h 2121144"/>
                <a:gd name="connsiteX1590" fmla="*/ 3277528 w 8386272"/>
                <a:gd name="connsiteY1590" fmla="*/ 1033147 h 2121144"/>
                <a:gd name="connsiteX1591" fmla="*/ 3300917 w 8386272"/>
                <a:gd name="connsiteY1591" fmla="*/ 1033147 h 2121144"/>
                <a:gd name="connsiteX1592" fmla="*/ 3301036 w 8386272"/>
                <a:gd name="connsiteY1592" fmla="*/ 1042051 h 2121144"/>
                <a:gd name="connsiteX1593" fmla="*/ 3277647 w 8386272"/>
                <a:gd name="connsiteY1593" fmla="*/ 1042170 h 2121144"/>
                <a:gd name="connsiteX1594" fmla="*/ 3277884 w 8386272"/>
                <a:gd name="connsiteY1594" fmla="*/ 1062116 h 2121144"/>
                <a:gd name="connsiteX1595" fmla="*/ 3263875 w 8386272"/>
                <a:gd name="connsiteY1595" fmla="*/ 1062234 h 2121144"/>
                <a:gd name="connsiteX1596" fmla="*/ 3263637 w 8386272"/>
                <a:gd name="connsiteY1596" fmla="*/ 1042170 h 2121144"/>
                <a:gd name="connsiteX1597" fmla="*/ 3221490 w 8386272"/>
                <a:gd name="connsiteY1597" fmla="*/ 1042407 h 2121144"/>
                <a:gd name="connsiteX1598" fmla="*/ 3221727 w 8386272"/>
                <a:gd name="connsiteY1598" fmla="*/ 1062353 h 2121144"/>
                <a:gd name="connsiteX1599" fmla="*/ 3207717 w 8386272"/>
                <a:gd name="connsiteY1599" fmla="*/ 1062472 h 2121144"/>
                <a:gd name="connsiteX1600" fmla="*/ 3207480 w 8386272"/>
                <a:gd name="connsiteY1600" fmla="*/ 1042526 h 2121144"/>
                <a:gd name="connsiteX1601" fmla="*/ 3165332 w 8386272"/>
                <a:gd name="connsiteY1601" fmla="*/ 1042645 h 2121144"/>
                <a:gd name="connsiteX1602" fmla="*/ 3165332 w 8386272"/>
                <a:gd name="connsiteY1602" fmla="*/ 1042645 h 2121144"/>
                <a:gd name="connsiteX1603" fmla="*/ 3165570 w 8386272"/>
                <a:gd name="connsiteY1603" fmla="*/ 1062591 h 2121144"/>
                <a:gd name="connsiteX1604" fmla="*/ 3151561 w 8386272"/>
                <a:gd name="connsiteY1604" fmla="*/ 1062591 h 2121144"/>
                <a:gd name="connsiteX1605" fmla="*/ 3151323 w 8386272"/>
                <a:gd name="connsiteY1605" fmla="*/ 1042645 h 2121144"/>
                <a:gd name="connsiteX1606" fmla="*/ 3109176 w 8386272"/>
                <a:gd name="connsiteY1606" fmla="*/ 1042763 h 2121144"/>
                <a:gd name="connsiteX1607" fmla="*/ 3109176 w 8386272"/>
                <a:gd name="connsiteY1607" fmla="*/ 1042763 h 2121144"/>
                <a:gd name="connsiteX1608" fmla="*/ 3109413 w 8386272"/>
                <a:gd name="connsiteY1608" fmla="*/ 1062709 h 2121144"/>
                <a:gd name="connsiteX1609" fmla="*/ 3095404 w 8386272"/>
                <a:gd name="connsiteY1609" fmla="*/ 1062828 h 2121144"/>
                <a:gd name="connsiteX1610" fmla="*/ 3095285 w 8386272"/>
                <a:gd name="connsiteY1610" fmla="*/ 1042763 h 2121144"/>
                <a:gd name="connsiteX1611" fmla="*/ 3053256 w 8386272"/>
                <a:gd name="connsiteY1611" fmla="*/ 1042882 h 2121144"/>
                <a:gd name="connsiteX1612" fmla="*/ 3053375 w 8386272"/>
                <a:gd name="connsiteY1612" fmla="*/ 1062947 h 2121144"/>
                <a:gd name="connsiteX1613" fmla="*/ 3039365 w 8386272"/>
                <a:gd name="connsiteY1613" fmla="*/ 1063065 h 2121144"/>
                <a:gd name="connsiteX1614" fmla="*/ 3039128 w 8386272"/>
                <a:gd name="connsiteY1614" fmla="*/ 1043001 h 2121144"/>
                <a:gd name="connsiteX1615" fmla="*/ 2997099 w 8386272"/>
                <a:gd name="connsiteY1615" fmla="*/ 1043120 h 2121144"/>
                <a:gd name="connsiteX1616" fmla="*/ 2997099 w 8386272"/>
                <a:gd name="connsiteY1616" fmla="*/ 1043120 h 2121144"/>
                <a:gd name="connsiteX1617" fmla="*/ 2997218 w 8386272"/>
                <a:gd name="connsiteY1617" fmla="*/ 1063184 h 2121144"/>
                <a:gd name="connsiteX1618" fmla="*/ 2983208 w 8386272"/>
                <a:gd name="connsiteY1618" fmla="*/ 1063303 h 2121144"/>
                <a:gd name="connsiteX1619" fmla="*/ 2983089 w 8386272"/>
                <a:gd name="connsiteY1619" fmla="*/ 1043238 h 2121144"/>
                <a:gd name="connsiteX1620" fmla="*/ 2940942 w 8386272"/>
                <a:gd name="connsiteY1620" fmla="*/ 1043476 h 2121144"/>
                <a:gd name="connsiteX1621" fmla="*/ 2941061 w 8386272"/>
                <a:gd name="connsiteY1621" fmla="*/ 1063422 h 2121144"/>
                <a:gd name="connsiteX1622" fmla="*/ 2927051 w 8386272"/>
                <a:gd name="connsiteY1622" fmla="*/ 1063540 h 2121144"/>
                <a:gd name="connsiteX1623" fmla="*/ 2926932 w 8386272"/>
                <a:gd name="connsiteY1623" fmla="*/ 1043476 h 2121144"/>
                <a:gd name="connsiteX1624" fmla="*/ 2898913 w 8386272"/>
                <a:gd name="connsiteY1624" fmla="*/ 1043595 h 2121144"/>
                <a:gd name="connsiteX1625" fmla="*/ 2898557 w 8386272"/>
                <a:gd name="connsiteY1625" fmla="*/ 1034809 h 2121144"/>
                <a:gd name="connsiteX1626" fmla="*/ 2900457 w 8386272"/>
                <a:gd name="connsiteY1626" fmla="*/ 1297666 h 2121144"/>
                <a:gd name="connsiteX1627" fmla="*/ 2928476 w 8386272"/>
                <a:gd name="connsiteY1627" fmla="*/ 1297548 h 2121144"/>
                <a:gd name="connsiteX1628" fmla="*/ 2928238 w 8386272"/>
                <a:gd name="connsiteY1628" fmla="*/ 1273684 h 2121144"/>
                <a:gd name="connsiteX1629" fmla="*/ 2928238 w 8386272"/>
                <a:gd name="connsiteY1629" fmla="*/ 1273684 h 2121144"/>
                <a:gd name="connsiteX1630" fmla="*/ 2900338 w 8386272"/>
                <a:gd name="connsiteY1630" fmla="*/ 1273803 h 2121144"/>
                <a:gd name="connsiteX1631" fmla="*/ 2900219 w 8386272"/>
                <a:gd name="connsiteY1631" fmla="*/ 1264780 h 2121144"/>
                <a:gd name="connsiteX1632" fmla="*/ 2928238 w 8386272"/>
                <a:gd name="connsiteY1632" fmla="*/ 1264661 h 2121144"/>
                <a:gd name="connsiteX1633" fmla="*/ 2928001 w 8386272"/>
                <a:gd name="connsiteY1633" fmla="*/ 1240797 h 2121144"/>
                <a:gd name="connsiteX1634" fmla="*/ 2899982 w 8386272"/>
                <a:gd name="connsiteY1634" fmla="*/ 1240916 h 2121144"/>
                <a:gd name="connsiteX1635" fmla="*/ 2899982 w 8386272"/>
                <a:gd name="connsiteY1635" fmla="*/ 1232011 h 2121144"/>
                <a:gd name="connsiteX1636" fmla="*/ 2927882 w 8386272"/>
                <a:gd name="connsiteY1636" fmla="*/ 1231893 h 2121144"/>
                <a:gd name="connsiteX1637" fmla="*/ 2927764 w 8386272"/>
                <a:gd name="connsiteY1637" fmla="*/ 1208029 h 2121144"/>
                <a:gd name="connsiteX1638" fmla="*/ 2927764 w 8386272"/>
                <a:gd name="connsiteY1638" fmla="*/ 1208029 h 2121144"/>
                <a:gd name="connsiteX1639" fmla="*/ 2899744 w 8386272"/>
                <a:gd name="connsiteY1639" fmla="*/ 1208029 h 2121144"/>
                <a:gd name="connsiteX1640" fmla="*/ 2899626 w 8386272"/>
                <a:gd name="connsiteY1640" fmla="*/ 1199125 h 2121144"/>
                <a:gd name="connsiteX1641" fmla="*/ 2927645 w 8386272"/>
                <a:gd name="connsiteY1641" fmla="*/ 1199125 h 2121144"/>
                <a:gd name="connsiteX1642" fmla="*/ 2927764 w 8386272"/>
                <a:gd name="connsiteY1642" fmla="*/ 1199125 h 2121144"/>
                <a:gd name="connsiteX1643" fmla="*/ 2927645 w 8386272"/>
                <a:gd name="connsiteY1643" fmla="*/ 1188202 h 2121144"/>
                <a:gd name="connsiteX1644" fmla="*/ 2941654 w 8386272"/>
                <a:gd name="connsiteY1644" fmla="*/ 1188083 h 2121144"/>
                <a:gd name="connsiteX1645" fmla="*/ 2941773 w 8386272"/>
                <a:gd name="connsiteY1645" fmla="*/ 1198887 h 2121144"/>
                <a:gd name="connsiteX1646" fmla="*/ 2941773 w 8386272"/>
                <a:gd name="connsiteY1646" fmla="*/ 1198887 h 2121144"/>
                <a:gd name="connsiteX1647" fmla="*/ 2941773 w 8386272"/>
                <a:gd name="connsiteY1647" fmla="*/ 1198887 h 2121144"/>
                <a:gd name="connsiteX1648" fmla="*/ 2983921 w 8386272"/>
                <a:gd name="connsiteY1648" fmla="*/ 1198650 h 2121144"/>
                <a:gd name="connsiteX1649" fmla="*/ 2983802 w 8386272"/>
                <a:gd name="connsiteY1649" fmla="*/ 1187846 h 2121144"/>
                <a:gd name="connsiteX1650" fmla="*/ 2997811 w 8386272"/>
                <a:gd name="connsiteY1650" fmla="*/ 1187727 h 2121144"/>
                <a:gd name="connsiteX1651" fmla="*/ 2997930 w 8386272"/>
                <a:gd name="connsiteY1651" fmla="*/ 1198531 h 2121144"/>
                <a:gd name="connsiteX1652" fmla="*/ 3040078 w 8386272"/>
                <a:gd name="connsiteY1652" fmla="*/ 1198293 h 2121144"/>
                <a:gd name="connsiteX1653" fmla="*/ 3039959 w 8386272"/>
                <a:gd name="connsiteY1653" fmla="*/ 1187489 h 2121144"/>
                <a:gd name="connsiteX1654" fmla="*/ 3053969 w 8386272"/>
                <a:gd name="connsiteY1654" fmla="*/ 1187371 h 2121144"/>
                <a:gd name="connsiteX1655" fmla="*/ 3054087 w 8386272"/>
                <a:gd name="connsiteY1655" fmla="*/ 1198175 h 2121144"/>
                <a:gd name="connsiteX1656" fmla="*/ 3054087 w 8386272"/>
                <a:gd name="connsiteY1656" fmla="*/ 1198175 h 2121144"/>
                <a:gd name="connsiteX1657" fmla="*/ 3054087 w 8386272"/>
                <a:gd name="connsiteY1657" fmla="*/ 1198175 h 2121144"/>
                <a:gd name="connsiteX1658" fmla="*/ 3096235 w 8386272"/>
                <a:gd name="connsiteY1658" fmla="*/ 1197937 h 2121144"/>
                <a:gd name="connsiteX1659" fmla="*/ 3096116 w 8386272"/>
                <a:gd name="connsiteY1659" fmla="*/ 1187133 h 2121144"/>
                <a:gd name="connsiteX1660" fmla="*/ 3110125 w 8386272"/>
                <a:gd name="connsiteY1660" fmla="*/ 1187015 h 2121144"/>
                <a:gd name="connsiteX1661" fmla="*/ 3110244 w 8386272"/>
                <a:gd name="connsiteY1661" fmla="*/ 1197819 h 2121144"/>
                <a:gd name="connsiteX1662" fmla="*/ 3152391 w 8386272"/>
                <a:gd name="connsiteY1662" fmla="*/ 1197700 h 2121144"/>
                <a:gd name="connsiteX1663" fmla="*/ 3152154 w 8386272"/>
                <a:gd name="connsiteY1663" fmla="*/ 1187252 h 2121144"/>
                <a:gd name="connsiteX1664" fmla="*/ 3166164 w 8386272"/>
                <a:gd name="connsiteY1664" fmla="*/ 1187252 h 2121144"/>
                <a:gd name="connsiteX1665" fmla="*/ 3166282 w 8386272"/>
                <a:gd name="connsiteY1665" fmla="*/ 1198056 h 2121144"/>
                <a:gd name="connsiteX1666" fmla="*/ 3208430 w 8386272"/>
                <a:gd name="connsiteY1666" fmla="*/ 1197937 h 2121144"/>
                <a:gd name="connsiteX1667" fmla="*/ 3208311 w 8386272"/>
                <a:gd name="connsiteY1667" fmla="*/ 1187133 h 2121144"/>
                <a:gd name="connsiteX1668" fmla="*/ 3222321 w 8386272"/>
                <a:gd name="connsiteY1668" fmla="*/ 1187015 h 2121144"/>
                <a:gd name="connsiteX1669" fmla="*/ 3222440 w 8386272"/>
                <a:gd name="connsiteY1669" fmla="*/ 1197819 h 2121144"/>
                <a:gd name="connsiteX1670" fmla="*/ 3222440 w 8386272"/>
                <a:gd name="connsiteY1670" fmla="*/ 1197819 h 2121144"/>
                <a:gd name="connsiteX1671" fmla="*/ 3222440 w 8386272"/>
                <a:gd name="connsiteY1671" fmla="*/ 1197819 h 2121144"/>
                <a:gd name="connsiteX1672" fmla="*/ 3264468 w 8386272"/>
                <a:gd name="connsiteY1672" fmla="*/ 1197700 h 2121144"/>
                <a:gd name="connsiteX1673" fmla="*/ 3264350 w 8386272"/>
                <a:gd name="connsiteY1673" fmla="*/ 1186896 h 2121144"/>
                <a:gd name="connsiteX1674" fmla="*/ 3278359 w 8386272"/>
                <a:gd name="connsiteY1674" fmla="*/ 1186777 h 2121144"/>
                <a:gd name="connsiteX1675" fmla="*/ 3278478 w 8386272"/>
                <a:gd name="connsiteY1675" fmla="*/ 1197700 h 2121144"/>
                <a:gd name="connsiteX1676" fmla="*/ 3301866 w 8386272"/>
                <a:gd name="connsiteY1676" fmla="*/ 1197581 h 2121144"/>
                <a:gd name="connsiteX1677" fmla="*/ 3301866 w 8386272"/>
                <a:gd name="connsiteY1677" fmla="*/ 1206604 h 2121144"/>
                <a:gd name="connsiteX1678" fmla="*/ 3278596 w 8386272"/>
                <a:gd name="connsiteY1678" fmla="*/ 1206723 h 2121144"/>
                <a:gd name="connsiteX1679" fmla="*/ 3278715 w 8386272"/>
                <a:gd name="connsiteY1679" fmla="*/ 1230587 h 2121144"/>
                <a:gd name="connsiteX1680" fmla="*/ 3302104 w 8386272"/>
                <a:gd name="connsiteY1680" fmla="*/ 1230468 h 2121144"/>
                <a:gd name="connsiteX1681" fmla="*/ 3302223 w 8386272"/>
                <a:gd name="connsiteY1681" fmla="*/ 1239254 h 2121144"/>
                <a:gd name="connsiteX1682" fmla="*/ 3302223 w 8386272"/>
                <a:gd name="connsiteY1682" fmla="*/ 1239372 h 2121144"/>
                <a:gd name="connsiteX1683" fmla="*/ 3278834 w 8386272"/>
                <a:gd name="connsiteY1683" fmla="*/ 1239372 h 2121144"/>
                <a:gd name="connsiteX1684" fmla="*/ 3278834 w 8386272"/>
                <a:gd name="connsiteY1684" fmla="*/ 1239372 h 2121144"/>
                <a:gd name="connsiteX1685" fmla="*/ 3278953 w 8386272"/>
                <a:gd name="connsiteY1685" fmla="*/ 1263236 h 2121144"/>
                <a:gd name="connsiteX1686" fmla="*/ 3278953 w 8386272"/>
                <a:gd name="connsiteY1686" fmla="*/ 1263236 h 2121144"/>
                <a:gd name="connsiteX1687" fmla="*/ 3302341 w 8386272"/>
                <a:gd name="connsiteY1687" fmla="*/ 1263236 h 2121144"/>
                <a:gd name="connsiteX1688" fmla="*/ 3302460 w 8386272"/>
                <a:gd name="connsiteY1688" fmla="*/ 1272141 h 2121144"/>
                <a:gd name="connsiteX1689" fmla="*/ 3279309 w 8386272"/>
                <a:gd name="connsiteY1689" fmla="*/ 1272259 h 2121144"/>
                <a:gd name="connsiteX1690" fmla="*/ 3279071 w 8386272"/>
                <a:gd name="connsiteY1690" fmla="*/ 1272259 h 2121144"/>
                <a:gd name="connsiteX1691" fmla="*/ 3279071 w 8386272"/>
                <a:gd name="connsiteY1691" fmla="*/ 1272259 h 2121144"/>
                <a:gd name="connsiteX1692" fmla="*/ 3279190 w 8386272"/>
                <a:gd name="connsiteY1692" fmla="*/ 1295767 h 2121144"/>
                <a:gd name="connsiteX1693" fmla="*/ 3279190 w 8386272"/>
                <a:gd name="connsiteY1693" fmla="*/ 1296004 h 2121144"/>
                <a:gd name="connsiteX1694" fmla="*/ 3302579 w 8386272"/>
                <a:gd name="connsiteY1694" fmla="*/ 1296004 h 2121144"/>
                <a:gd name="connsiteX1695" fmla="*/ 3302698 w 8386272"/>
                <a:gd name="connsiteY1695" fmla="*/ 1304909 h 2121144"/>
                <a:gd name="connsiteX1696" fmla="*/ 3279309 w 8386272"/>
                <a:gd name="connsiteY1696" fmla="*/ 1304909 h 2121144"/>
                <a:gd name="connsiteX1697" fmla="*/ 3279309 w 8386272"/>
                <a:gd name="connsiteY1697" fmla="*/ 1304909 h 2121144"/>
                <a:gd name="connsiteX1698" fmla="*/ 3279309 w 8386272"/>
                <a:gd name="connsiteY1698" fmla="*/ 1304909 h 2121144"/>
                <a:gd name="connsiteX1699" fmla="*/ 3279428 w 8386272"/>
                <a:gd name="connsiteY1699" fmla="*/ 1311082 h 2121144"/>
                <a:gd name="connsiteX1700" fmla="*/ 3265418 w 8386272"/>
                <a:gd name="connsiteY1700" fmla="*/ 1311201 h 2121144"/>
                <a:gd name="connsiteX1701" fmla="*/ 3265418 w 8386272"/>
                <a:gd name="connsiteY1701" fmla="*/ 1305027 h 2121144"/>
                <a:gd name="connsiteX1702" fmla="*/ 3223270 w 8386272"/>
                <a:gd name="connsiteY1702" fmla="*/ 1305265 h 2121144"/>
                <a:gd name="connsiteX1703" fmla="*/ 3223389 w 8386272"/>
                <a:gd name="connsiteY1703" fmla="*/ 1311320 h 2121144"/>
                <a:gd name="connsiteX1704" fmla="*/ 3209380 w 8386272"/>
                <a:gd name="connsiteY1704" fmla="*/ 1311439 h 2121144"/>
                <a:gd name="connsiteX1705" fmla="*/ 3209261 w 8386272"/>
                <a:gd name="connsiteY1705" fmla="*/ 1305265 h 2121144"/>
                <a:gd name="connsiteX1706" fmla="*/ 3167114 w 8386272"/>
                <a:gd name="connsiteY1706" fmla="*/ 1305502 h 2121144"/>
                <a:gd name="connsiteX1707" fmla="*/ 3167114 w 8386272"/>
                <a:gd name="connsiteY1707" fmla="*/ 1311557 h 2121144"/>
                <a:gd name="connsiteX1708" fmla="*/ 3167114 w 8386272"/>
                <a:gd name="connsiteY1708" fmla="*/ 1311557 h 2121144"/>
                <a:gd name="connsiteX1709" fmla="*/ 3153104 w 8386272"/>
                <a:gd name="connsiteY1709" fmla="*/ 1311676 h 2121144"/>
                <a:gd name="connsiteX1710" fmla="*/ 3152985 w 8386272"/>
                <a:gd name="connsiteY1710" fmla="*/ 1305502 h 2121144"/>
                <a:gd name="connsiteX1711" fmla="*/ 3111194 w 8386272"/>
                <a:gd name="connsiteY1711" fmla="*/ 1305740 h 2121144"/>
                <a:gd name="connsiteX1712" fmla="*/ 3110838 w 8386272"/>
                <a:gd name="connsiteY1712" fmla="*/ 1305740 h 2121144"/>
                <a:gd name="connsiteX1713" fmla="*/ 3110838 w 8386272"/>
                <a:gd name="connsiteY1713" fmla="*/ 1305740 h 2121144"/>
                <a:gd name="connsiteX1714" fmla="*/ 3110956 w 8386272"/>
                <a:gd name="connsiteY1714" fmla="*/ 1311913 h 2121144"/>
                <a:gd name="connsiteX1715" fmla="*/ 3096947 w 8386272"/>
                <a:gd name="connsiteY1715" fmla="*/ 1311913 h 2121144"/>
                <a:gd name="connsiteX1716" fmla="*/ 3096947 w 8386272"/>
                <a:gd name="connsiteY1716" fmla="*/ 1305858 h 2121144"/>
                <a:gd name="connsiteX1717" fmla="*/ 3055037 w 8386272"/>
                <a:gd name="connsiteY1717" fmla="*/ 1305977 h 2121144"/>
                <a:gd name="connsiteX1718" fmla="*/ 3054918 w 8386272"/>
                <a:gd name="connsiteY1718" fmla="*/ 1312151 h 2121144"/>
                <a:gd name="connsiteX1719" fmla="*/ 3040909 w 8386272"/>
                <a:gd name="connsiteY1719" fmla="*/ 1312270 h 2121144"/>
                <a:gd name="connsiteX1720" fmla="*/ 3040909 w 8386272"/>
                <a:gd name="connsiteY1720" fmla="*/ 1306096 h 2121144"/>
                <a:gd name="connsiteX1721" fmla="*/ 2998999 w 8386272"/>
                <a:gd name="connsiteY1721" fmla="*/ 1306215 h 2121144"/>
                <a:gd name="connsiteX1722" fmla="*/ 2998880 w 8386272"/>
                <a:gd name="connsiteY1722" fmla="*/ 1312388 h 2121144"/>
                <a:gd name="connsiteX1723" fmla="*/ 2998880 w 8386272"/>
                <a:gd name="connsiteY1723" fmla="*/ 1312388 h 2121144"/>
                <a:gd name="connsiteX1724" fmla="*/ 2984870 w 8386272"/>
                <a:gd name="connsiteY1724" fmla="*/ 1312507 h 2121144"/>
                <a:gd name="connsiteX1725" fmla="*/ 2984989 w 8386272"/>
                <a:gd name="connsiteY1725" fmla="*/ 1306333 h 2121144"/>
                <a:gd name="connsiteX1726" fmla="*/ 2942842 w 8386272"/>
                <a:gd name="connsiteY1726" fmla="*/ 1306452 h 2121144"/>
                <a:gd name="connsiteX1727" fmla="*/ 2942842 w 8386272"/>
                <a:gd name="connsiteY1727" fmla="*/ 1306452 h 2121144"/>
                <a:gd name="connsiteX1728" fmla="*/ 2942723 w 8386272"/>
                <a:gd name="connsiteY1728" fmla="*/ 1312626 h 2121144"/>
                <a:gd name="connsiteX1729" fmla="*/ 2928832 w 8386272"/>
                <a:gd name="connsiteY1729" fmla="*/ 1312745 h 2121144"/>
                <a:gd name="connsiteX1730" fmla="*/ 2928713 w 8386272"/>
                <a:gd name="connsiteY1730" fmla="*/ 1306571 h 2121144"/>
                <a:gd name="connsiteX1731" fmla="*/ 2900694 w 8386272"/>
                <a:gd name="connsiteY1731" fmla="*/ 1306690 h 2121144"/>
                <a:gd name="connsiteX1732" fmla="*/ 2900457 w 8386272"/>
                <a:gd name="connsiteY1732" fmla="*/ 1297666 h 2121144"/>
                <a:gd name="connsiteX1733" fmla="*/ 2902594 w 8386272"/>
                <a:gd name="connsiteY1733" fmla="*/ 1602315 h 2121144"/>
                <a:gd name="connsiteX1734" fmla="*/ 2902475 w 8386272"/>
                <a:gd name="connsiteY1734" fmla="*/ 1593411 h 2121144"/>
                <a:gd name="connsiteX1735" fmla="*/ 2930494 w 8386272"/>
                <a:gd name="connsiteY1735" fmla="*/ 1593292 h 2121144"/>
                <a:gd name="connsiteX1736" fmla="*/ 2930376 w 8386272"/>
                <a:gd name="connsiteY1736" fmla="*/ 1569428 h 2121144"/>
                <a:gd name="connsiteX1737" fmla="*/ 2930376 w 8386272"/>
                <a:gd name="connsiteY1737" fmla="*/ 1569428 h 2121144"/>
                <a:gd name="connsiteX1738" fmla="*/ 2902356 w 8386272"/>
                <a:gd name="connsiteY1738" fmla="*/ 1569547 h 2121144"/>
                <a:gd name="connsiteX1739" fmla="*/ 2902238 w 8386272"/>
                <a:gd name="connsiteY1739" fmla="*/ 1560524 h 2121144"/>
                <a:gd name="connsiteX1740" fmla="*/ 2930257 w 8386272"/>
                <a:gd name="connsiteY1740" fmla="*/ 1560405 h 2121144"/>
                <a:gd name="connsiteX1741" fmla="*/ 2930019 w 8386272"/>
                <a:gd name="connsiteY1741" fmla="*/ 1536542 h 2121144"/>
                <a:gd name="connsiteX1742" fmla="*/ 2902000 w 8386272"/>
                <a:gd name="connsiteY1742" fmla="*/ 1536660 h 2121144"/>
                <a:gd name="connsiteX1743" fmla="*/ 2902000 w 8386272"/>
                <a:gd name="connsiteY1743" fmla="*/ 1527756 h 2121144"/>
                <a:gd name="connsiteX1744" fmla="*/ 2930019 w 8386272"/>
                <a:gd name="connsiteY1744" fmla="*/ 1527637 h 2121144"/>
                <a:gd name="connsiteX1745" fmla="*/ 2929782 w 8386272"/>
                <a:gd name="connsiteY1745" fmla="*/ 1503773 h 2121144"/>
                <a:gd name="connsiteX1746" fmla="*/ 2929782 w 8386272"/>
                <a:gd name="connsiteY1746" fmla="*/ 1503773 h 2121144"/>
                <a:gd name="connsiteX1747" fmla="*/ 2901763 w 8386272"/>
                <a:gd name="connsiteY1747" fmla="*/ 1503892 h 2121144"/>
                <a:gd name="connsiteX1748" fmla="*/ 2901644 w 8386272"/>
                <a:gd name="connsiteY1748" fmla="*/ 1494988 h 2121144"/>
                <a:gd name="connsiteX1749" fmla="*/ 2929782 w 8386272"/>
                <a:gd name="connsiteY1749" fmla="*/ 1494988 h 2121144"/>
                <a:gd name="connsiteX1750" fmla="*/ 2929663 w 8386272"/>
                <a:gd name="connsiteY1750" fmla="*/ 1471124 h 2121144"/>
                <a:gd name="connsiteX1751" fmla="*/ 2901644 w 8386272"/>
                <a:gd name="connsiteY1751" fmla="*/ 1471124 h 2121144"/>
                <a:gd name="connsiteX1752" fmla="*/ 2901525 w 8386272"/>
                <a:gd name="connsiteY1752" fmla="*/ 1462101 h 2121144"/>
                <a:gd name="connsiteX1753" fmla="*/ 2929663 w 8386272"/>
                <a:gd name="connsiteY1753" fmla="*/ 1462101 h 2121144"/>
                <a:gd name="connsiteX1754" fmla="*/ 2929544 w 8386272"/>
                <a:gd name="connsiteY1754" fmla="*/ 1438237 h 2121144"/>
                <a:gd name="connsiteX1755" fmla="*/ 2901525 w 8386272"/>
                <a:gd name="connsiteY1755" fmla="*/ 1437525 h 2121144"/>
                <a:gd name="connsiteX1756" fmla="*/ 3303410 w 8386272"/>
                <a:gd name="connsiteY1756" fmla="*/ 1435863 h 2121144"/>
                <a:gd name="connsiteX1757" fmla="*/ 3303648 w 8386272"/>
                <a:gd name="connsiteY1757" fmla="*/ 1436694 h 2121144"/>
                <a:gd name="connsiteX1758" fmla="*/ 3303648 w 8386272"/>
                <a:gd name="connsiteY1758" fmla="*/ 1436694 h 2121144"/>
                <a:gd name="connsiteX1759" fmla="*/ 3280259 w 8386272"/>
                <a:gd name="connsiteY1759" fmla="*/ 1436812 h 2121144"/>
                <a:gd name="connsiteX1760" fmla="*/ 3280496 w 8386272"/>
                <a:gd name="connsiteY1760" fmla="*/ 1460676 h 2121144"/>
                <a:gd name="connsiteX1761" fmla="*/ 3303885 w 8386272"/>
                <a:gd name="connsiteY1761" fmla="*/ 1460557 h 2121144"/>
                <a:gd name="connsiteX1762" fmla="*/ 3303885 w 8386272"/>
                <a:gd name="connsiteY1762" fmla="*/ 1469581 h 2121144"/>
                <a:gd name="connsiteX1763" fmla="*/ 3280496 w 8386272"/>
                <a:gd name="connsiteY1763" fmla="*/ 1469699 h 2121144"/>
                <a:gd name="connsiteX1764" fmla="*/ 3280733 w 8386272"/>
                <a:gd name="connsiteY1764" fmla="*/ 1493563 h 2121144"/>
                <a:gd name="connsiteX1765" fmla="*/ 3304122 w 8386272"/>
                <a:gd name="connsiteY1765" fmla="*/ 1493444 h 2121144"/>
                <a:gd name="connsiteX1766" fmla="*/ 3304241 w 8386272"/>
                <a:gd name="connsiteY1766" fmla="*/ 1502349 h 2121144"/>
                <a:gd name="connsiteX1767" fmla="*/ 3280852 w 8386272"/>
                <a:gd name="connsiteY1767" fmla="*/ 1502467 h 2121144"/>
                <a:gd name="connsiteX1768" fmla="*/ 3280852 w 8386272"/>
                <a:gd name="connsiteY1768" fmla="*/ 1502467 h 2121144"/>
                <a:gd name="connsiteX1769" fmla="*/ 3280852 w 8386272"/>
                <a:gd name="connsiteY1769" fmla="*/ 1502467 h 2121144"/>
                <a:gd name="connsiteX1770" fmla="*/ 3280971 w 8386272"/>
                <a:gd name="connsiteY1770" fmla="*/ 1526212 h 2121144"/>
                <a:gd name="connsiteX1771" fmla="*/ 3280971 w 8386272"/>
                <a:gd name="connsiteY1771" fmla="*/ 1526212 h 2121144"/>
                <a:gd name="connsiteX1772" fmla="*/ 3280971 w 8386272"/>
                <a:gd name="connsiteY1772" fmla="*/ 1526212 h 2121144"/>
                <a:gd name="connsiteX1773" fmla="*/ 3304360 w 8386272"/>
                <a:gd name="connsiteY1773" fmla="*/ 1526212 h 2121144"/>
                <a:gd name="connsiteX1774" fmla="*/ 3304478 w 8386272"/>
                <a:gd name="connsiteY1774" fmla="*/ 1535117 h 2121144"/>
                <a:gd name="connsiteX1775" fmla="*/ 3281090 w 8386272"/>
                <a:gd name="connsiteY1775" fmla="*/ 1535117 h 2121144"/>
                <a:gd name="connsiteX1776" fmla="*/ 3281208 w 8386272"/>
                <a:gd name="connsiteY1776" fmla="*/ 1558981 h 2121144"/>
                <a:gd name="connsiteX1777" fmla="*/ 3304597 w 8386272"/>
                <a:gd name="connsiteY1777" fmla="*/ 1558981 h 2121144"/>
                <a:gd name="connsiteX1778" fmla="*/ 3304716 w 8386272"/>
                <a:gd name="connsiteY1778" fmla="*/ 1567885 h 2121144"/>
                <a:gd name="connsiteX1779" fmla="*/ 3281327 w 8386272"/>
                <a:gd name="connsiteY1779" fmla="*/ 1567885 h 2121144"/>
                <a:gd name="connsiteX1780" fmla="*/ 3281327 w 8386272"/>
                <a:gd name="connsiteY1780" fmla="*/ 1567885 h 2121144"/>
                <a:gd name="connsiteX1781" fmla="*/ 3281565 w 8386272"/>
                <a:gd name="connsiteY1781" fmla="*/ 1591749 h 2121144"/>
                <a:gd name="connsiteX1782" fmla="*/ 3281565 w 8386272"/>
                <a:gd name="connsiteY1782" fmla="*/ 1591749 h 2121144"/>
                <a:gd name="connsiteX1783" fmla="*/ 3281565 w 8386272"/>
                <a:gd name="connsiteY1783" fmla="*/ 1591749 h 2121144"/>
                <a:gd name="connsiteX1784" fmla="*/ 3304953 w 8386272"/>
                <a:gd name="connsiteY1784" fmla="*/ 1591749 h 2121144"/>
                <a:gd name="connsiteX1785" fmla="*/ 3304953 w 8386272"/>
                <a:gd name="connsiteY1785" fmla="*/ 1600653 h 2121144"/>
                <a:gd name="connsiteX1786" fmla="*/ 3281565 w 8386272"/>
                <a:gd name="connsiteY1786" fmla="*/ 1600653 h 2121144"/>
                <a:gd name="connsiteX1787" fmla="*/ 3281565 w 8386272"/>
                <a:gd name="connsiteY1787" fmla="*/ 1602790 h 2121144"/>
                <a:gd name="connsiteX1788" fmla="*/ 3281565 w 8386272"/>
                <a:gd name="connsiteY1788" fmla="*/ 1602790 h 2121144"/>
                <a:gd name="connsiteX1789" fmla="*/ 3267555 w 8386272"/>
                <a:gd name="connsiteY1789" fmla="*/ 1602909 h 2121144"/>
                <a:gd name="connsiteX1790" fmla="*/ 3267555 w 8386272"/>
                <a:gd name="connsiteY1790" fmla="*/ 1600772 h 2121144"/>
                <a:gd name="connsiteX1791" fmla="*/ 3225408 w 8386272"/>
                <a:gd name="connsiteY1791" fmla="*/ 1600891 h 2121144"/>
                <a:gd name="connsiteX1792" fmla="*/ 3225408 w 8386272"/>
                <a:gd name="connsiteY1792" fmla="*/ 1600891 h 2121144"/>
                <a:gd name="connsiteX1793" fmla="*/ 3225408 w 8386272"/>
                <a:gd name="connsiteY1793" fmla="*/ 1603146 h 2121144"/>
                <a:gd name="connsiteX1794" fmla="*/ 3225408 w 8386272"/>
                <a:gd name="connsiteY1794" fmla="*/ 1603146 h 2121144"/>
                <a:gd name="connsiteX1795" fmla="*/ 3211398 w 8386272"/>
                <a:gd name="connsiteY1795" fmla="*/ 1603265 h 2121144"/>
                <a:gd name="connsiteX1796" fmla="*/ 3211398 w 8386272"/>
                <a:gd name="connsiteY1796" fmla="*/ 1601009 h 2121144"/>
                <a:gd name="connsiteX1797" fmla="*/ 3169488 w 8386272"/>
                <a:gd name="connsiteY1797" fmla="*/ 1601247 h 2121144"/>
                <a:gd name="connsiteX1798" fmla="*/ 3169488 w 8386272"/>
                <a:gd name="connsiteY1798" fmla="*/ 1603384 h 2121144"/>
                <a:gd name="connsiteX1799" fmla="*/ 3155478 w 8386272"/>
                <a:gd name="connsiteY1799" fmla="*/ 1603503 h 2121144"/>
                <a:gd name="connsiteX1800" fmla="*/ 3155478 w 8386272"/>
                <a:gd name="connsiteY1800" fmla="*/ 1601247 h 2121144"/>
                <a:gd name="connsiteX1801" fmla="*/ 3113687 w 8386272"/>
                <a:gd name="connsiteY1801" fmla="*/ 1601484 h 2121144"/>
                <a:gd name="connsiteX1802" fmla="*/ 3113331 w 8386272"/>
                <a:gd name="connsiteY1802" fmla="*/ 1601484 h 2121144"/>
                <a:gd name="connsiteX1803" fmla="*/ 3113331 w 8386272"/>
                <a:gd name="connsiteY1803" fmla="*/ 1603621 h 2121144"/>
                <a:gd name="connsiteX1804" fmla="*/ 3113331 w 8386272"/>
                <a:gd name="connsiteY1804" fmla="*/ 1603621 h 2121144"/>
                <a:gd name="connsiteX1805" fmla="*/ 3099321 w 8386272"/>
                <a:gd name="connsiteY1805" fmla="*/ 1603740 h 2121144"/>
                <a:gd name="connsiteX1806" fmla="*/ 3099321 w 8386272"/>
                <a:gd name="connsiteY1806" fmla="*/ 1601603 h 2121144"/>
                <a:gd name="connsiteX1807" fmla="*/ 3057174 w 8386272"/>
                <a:gd name="connsiteY1807" fmla="*/ 1601722 h 2121144"/>
                <a:gd name="connsiteX1808" fmla="*/ 3057174 w 8386272"/>
                <a:gd name="connsiteY1808" fmla="*/ 1601722 h 2121144"/>
                <a:gd name="connsiteX1809" fmla="*/ 3057174 w 8386272"/>
                <a:gd name="connsiteY1809" fmla="*/ 1603859 h 2121144"/>
                <a:gd name="connsiteX1810" fmla="*/ 3057174 w 8386272"/>
                <a:gd name="connsiteY1810" fmla="*/ 1603859 h 2121144"/>
                <a:gd name="connsiteX1811" fmla="*/ 3043164 w 8386272"/>
                <a:gd name="connsiteY1811" fmla="*/ 1603978 h 2121144"/>
                <a:gd name="connsiteX1812" fmla="*/ 3043164 w 8386272"/>
                <a:gd name="connsiteY1812" fmla="*/ 1603978 h 2121144"/>
                <a:gd name="connsiteX1813" fmla="*/ 3043164 w 8386272"/>
                <a:gd name="connsiteY1813" fmla="*/ 1601840 h 2121144"/>
                <a:gd name="connsiteX1814" fmla="*/ 3042689 w 8386272"/>
                <a:gd name="connsiteY1814" fmla="*/ 1601840 h 2121144"/>
                <a:gd name="connsiteX1815" fmla="*/ 3001136 w 8386272"/>
                <a:gd name="connsiteY1815" fmla="*/ 1601959 h 2121144"/>
                <a:gd name="connsiteX1816" fmla="*/ 3001136 w 8386272"/>
                <a:gd name="connsiteY1816" fmla="*/ 1604096 h 2121144"/>
                <a:gd name="connsiteX1817" fmla="*/ 2987126 w 8386272"/>
                <a:gd name="connsiteY1817" fmla="*/ 1604215 h 2121144"/>
                <a:gd name="connsiteX1818" fmla="*/ 2987126 w 8386272"/>
                <a:gd name="connsiteY1818" fmla="*/ 1602078 h 2121144"/>
                <a:gd name="connsiteX1819" fmla="*/ 2944979 w 8386272"/>
                <a:gd name="connsiteY1819" fmla="*/ 1602197 h 2121144"/>
                <a:gd name="connsiteX1820" fmla="*/ 2944979 w 8386272"/>
                <a:gd name="connsiteY1820" fmla="*/ 1602197 h 2121144"/>
                <a:gd name="connsiteX1821" fmla="*/ 2944979 w 8386272"/>
                <a:gd name="connsiteY1821" fmla="*/ 1604452 h 2121144"/>
                <a:gd name="connsiteX1822" fmla="*/ 2930969 w 8386272"/>
                <a:gd name="connsiteY1822" fmla="*/ 1604452 h 2121144"/>
                <a:gd name="connsiteX1823" fmla="*/ 2930969 w 8386272"/>
                <a:gd name="connsiteY1823" fmla="*/ 1602315 h 2121144"/>
                <a:gd name="connsiteX1824" fmla="*/ 2930850 w 8386272"/>
                <a:gd name="connsiteY1824" fmla="*/ 1602315 h 2121144"/>
                <a:gd name="connsiteX1825" fmla="*/ 2903187 w 8386272"/>
                <a:gd name="connsiteY1825" fmla="*/ 1602434 h 2121144"/>
                <a:gd name="connsiteX1826" fmla="*/ 2902594 w 8386272"/>
                <a:gd name="connsiteY1826" fmla="*/ 1602434 h 2121144"/>
                <a:gd name="connsiteX1827" fmla="*/ 3306616 w 8386272"/>
                <a:gd name="connsiteY1827" fmla="*/ 1863511 h 2121144"/>
                <a:gd name="connsiteX1828" fmla="*/ 3283227 w 8386272"/>
                <a:gd name="connsiteY1828" fmla="*/ 1863629 h 2121144"/>
                <a:gd name="connsiteX1829" fmla="*/ 3283227 w 8386272"/>
                <a:gd name="connsiteY1829" fmla="*/ 1863629 h 2121144"/>
                <a:gd name="connsiteX1830" fmla="*/ 3283464 w 8386272"/>
                <a:gd name="connsiteY1830" fmla="*/ 1883100 h 2121144"/>
                <a:gd name="connsiteX1831" fmla="*/ 3283345 w 8386272"/>
                <a:gd name="connsiteY1831" fmla="*/ 1883100 h 2121144"/>
                <a:gd name="connsiteX1832" fmla="*/ 3269455 w 8386272"/>
                <a:gd name="connsiteY1832" fmla="*/ 1883219 h 2121144"/>
                <a:gd name="connsiteX1833" fmla="*/ 3269455 w 8386272"/>
                <a:gd name="connsiteY1833" fmla="*/ 1883219 h 2121144"/>
                <a:gd name="connsiteX1834" fmla="*/ 3269217 w 8386272"/>
                <a:gd name="connsiteY1834" fmla="*/ 1863748 h 2121144"/>
                <a:gd name="connsiteX1835" fmla="*/ 3227070 w 8386272"/>
                <a:gd name="connsiteY1835" fmla="*/ 1863867 h 2121144"/>
                <a:gd name="connsiteX1836" fmla="*/ 3227070 w 8386272"/>
                <a:gd name="connsiteY1836" fmla="*/ 1863867 h 2121144"/>
                <a:gd name="connsiteX1837" fmla="*/ 3227307 w 8386272"/>
                <a:gd name="connsiteY1837" fmla="*/ 1883338 h 2121144"/>
                <a:gd name="connsiteX1838" fmla="*/ 3213416 w 8386272"/>
                <a:gd name="connsiteY1838" fmla="*/ 1883457 h 2121144"/>
                <a:gd name="connsiteX1839" fmla="*/ 3213298 w 8386272"/>
                <a:gd name="connsiteY1839" fmla="*/ 1883457 h 2121144"/>
                <a:gd name="connsiteX1840" fmla="*/ 3213060 w 8386272"/>
                <a:gd name="connsiteY1840" fmla="*/ 1863986 h 2121144"/>
                <a:gd name="connsiteX1841" fmla="*/ 3171269 w 8386272"/>
                <a:gd name="connsiteY1841" fmla="*/ 1864104 h 2121144"/>
                <a:gd name="connsiteX1842" fmla="*/ 3171031 w 8386272"/>
                <a:gd name="connsiteY1842" fmla="*/ 1864104 h 2121144"/>
                <a:gd name="connsiteX1843" fmla="*/ 3171031 w 8386272"/>
                <a:gd name="connsiteY1843" fmla="*/ 1883575 h 2121144"/>
                <a:gd name="connsiteX1844" fmla="*/ 3171031 w 8386272"/>
                <a:gd name="connsiteY1844" fmla="*/ 1883575 h 2121144"/>
                <a:gd name="connsiteX1845" fmla="*/ 3171031 w 8386272"/>
                <a:gd name="connsiteY1845" fmla="*/ 1883575 h 2121144"/>
                <a:gd name="connsiteX1846" fmla="*/ 3157022 w 8386272"/>
                <a:gd name="connsiteY1846" fmla="*/ 1883694 h 2121144"/>
                <a:gd name="connsiteX1847" fmla="*/ 3156903 w 8386272"/>
                <a:gd name="connsiteY1847" fmla="*/ 1864223 h 2121144"/>
                <a:gd name="connsiteX1848" fmla="*/ 3115112 w 8386272"/>
                <a:gd name="connsiteY1848" fmla="*/ 1864460 h 2121144"/>
                <a:gd name="connsiteX1849" fmla="*/ 3114756 w 8386272"/>
                <a:gd name="connsiteY1849" fmla="*/ 1864460 h 2121144"/>
                <a:gd name="connsiteX1850" fmla="*/ 3114756 w 8386272"/>
                <a:gd name="connsiteY1850" fmla="*/ 1864460 h 2121144"/>
                <a:gd name="connsiteX1851" fmla="*/ 3114874 w 8386272"/>
                <a:gd name="connsiteY1851" fmla="*/ 1883931 h 2121144"/>
                <a:gd name="connsiteX1852" fmla="*/ 3114874 w 8386272"/>
                <a:gd name="connsiteY1852" fmla="*/ 1883931 h 2121144"/>
                <a:gd name="connsiteX1853" fmla="*/ 3100865 w 8386272"/>
                <a:gd name="connsiteY1853" fmla="*/ 1883931 h 2121144"/>
                <a:gd name="connsiteX1854" fmla="*/ 3100865 w 8386272"/>
                <a:gd name="connsiteY1854" fmla="*/ 1883931 h 2121144"/>
                <a:gd name="connsiteX1855" fmla="*/ 3100865 w 8386272"/>
                <a:gd name="connsiteY1855" fmla="*/ 1864460 h 2121144"/>
                <a:gd name="connsiteX1856" fmla="*/ 3059074 w 8386272"/>
                <a:gd name="connsiteY1856" fmla="*/ 1864698 h 2121144"/>
                <a:gd name="connsiteX1857" fmla="*/ 3058717 w 8386272"/>
                <a:gd name="connsiteY1857" fmla="*/ 1864698 h 2121144"/>
                <a:gd name="connsiteX1858" fmla="*/ 3058717 w 8386272"/>
                <a:gd name="connsiteY1858" fmla="*/ 1864698 h 2121144"/>
                <a:gd name="connsiteX1859" fmla="*/ 3058836 w 8386272"/>
                <a:gd name="connsiteY1859" fmla="*/ 1884169 h 2121144"/>
                <a:gd name="connsiteX1860" fmla="*/ 3044826 w 8386272"/>
                <a:gd name="connsiteY1860" fmla="*/ 1884288 h 2121144"/>
                <a:gd name="connsiteX1861" fmla="*/ 3044826 w 8386272"/>
                <a:gd name="connsiteY1861" fmla="*/ 1884288 h 2121144"/>
                <a:gd name="connsiteX1862" fmla="*/ 3044826 w 8386272"/>
                <a:gd name="connsiteY1862" fmla="*/ 1864817 h 2121144"/>
                <a:gd name="connsiteX1863" fmla="*/ 3044826 w 8386272"/>
                <a:gd name="connsiteY1863" fmla="*/ 1864817 h 2121144"/>
                <a:gd name="connsiteX1864" fmla="*/ 3002798 w 8386272"/>
                <a:gd name="connsiteY1864" fmla="*/ 1864935 h 2121144"/>
                <a:gd name="connsiteX1865" fmla="*/ 3002798 w 8386272"/>
                <a:gd name="connsiteY1865" fmla="*/ 1864935 h 2121144"/>
                <a:gd name="connsiteX1866" fmla="*/ 3002798 w 8386272"/>
                <a:gd name="connsiteY1866" fmla="*/ 1884406 h 2121144"/>
                <a:gd name="connsiteX1867" fmla="*/ 3002798 w 8386272"/>
                <a:gd name="connsiteY1867" fmla="*/ 1884406 h 2121144"/>
                <a:gd name="connsiteX1868" fmla="*/ 3002798 w 8386272"/>
                <a:gd name="connsiteY1868" fmla="*/ 1884406 h 2121144"/>
                <a:gd name="connsiteX1869" fmla="*/ 2988788 w 8386272"/>
                <a:gd name="connsiteY1869" fmla="*/ 1884525 h 2121144"/>
                <a:gd name="connsiteX1870" fmla="*/ 2988669 w 8386272"/>
                <a:gd name="connsiteY1870" fmla="*/ 1865054 h 2121144"/>
                <a:gd name="connsiteX1871" fmla="*/ 2988669 w 8386272"/>
                <a:gd name="connsiteY1871" fmla="*/ 1865054 h 2121144"/>
                <a:gd name="connsiteX1872" fmla="*/ 2946641 w 8386272"/>
                <a:gd name="connsiteY1872" fmla="*/ 1865173 h 2121144"/>
                <a:gd name="connsiteX1873" fmla="*/ 2946641 w 8386272"/>
                <a:gd name="connsiteY1873" fmla="*/ 1884644 h 2121144"/>
                <a:gd name="connsiteX1874" fmla="*/ 2946641 w 8386272"/>
                <a:gd name="connsiteY1874" fmla="*/ 1884644 h 2121144"/>
                <a:gd name="connsiteX1875" fmla="*/ 2946522 w 8386272"/>
                <a:gd name="connsiteY1875" fmla="*/ 1884644 h 2121144"/>
                <a:gd name="connsiteX1876" fmla="*/ 2932631 w 8386272"/>
                <a:gd name="connsiteY1876" fmla="*/ 1884763 h 2121144"/>
                <a:gd name="connsiteX1877" fmla="*/ 2932631 w 8386272"/>
                <a:gd name="connsiteY1877" fmla="*/ 1884763 h 2121144"/>
                <a:gd name="connsiteX1878" fmla="*/ 2932513 w 8386272"/>
                <a:gd name="connsiteY1878" fmla="*/ 1865292 h 2121144"/>
                <a:gd name="connsiteX1879" fmla="*/ 2904493 w 8386272"/>
                <a:gd name="connsiteY1879" fmla="*/ 1865410 h 2121144"/>
                <a:gd name="connsiteX1880" fmla="*/ 2904375 w 8386272"/>
                <a:gd name="connsiteY1880" fmla="*/ 1856387 h 2121144"/>
                <a:gd name="connsiteX1881" fmla="*/ 2932394 w 8386272"/>
                <a:gd name="connsiteY1881" fmla="*/ 1856387 h 2121144"/>
                <a:gd name="connsiteX1882" fmla="*/ 2932275 w 8386272"/>
                <a:gd name="connsiteY1882" fmla="*/ 1832524 h 2121144"/>
                <a:gd name="connsiteX1883" fmla="*/ 2904256 w 8386272"/>
                <a:gd name="connsiteY1883" fmla="*/ 1832642 h 2121144"/>
                <a:gd name="connsiteX1884" fmla="*/ 2904137 w 8386272"/>
                <a:gd name="connsiteY1884" fmla="*/ 1823738 h 2121144"/>
                <a:gd name="connsiteX1885" fmla="*/ 2932156 w 8386272"/>
                <a:gd name="connsiteY1885" fmla="*/ 1823619 h 2121144"/>
                <a:gd name="connsiteX1886" fmla="*/ 2931919 w 8386272"/>
                <a:gd name="connsiteY1886" fmla="*/ 1799755 h 2121144"/>
                <a:gd name="connsiteX1887" fmla="*/ 2903900 w 8386272"/>
                <a:gd name="connsiteY1887" fmla="*/ 1799874 h 2121144"/>
                <a:gd name="connsiteX1888" fmla="*/ 2903900 w 8386272"/>
                <a:gd name="connsiteY1888" fmla="*/ 1790851 h 2121144"/>
                <a:gd name="connsiteX1889" fmla="*/ 2931919 w 8386272"/>
                <a:gd name="connsiteY1889" fmla="*/ 1790732 h 2121144"/>
                <a:gd name="connsiteX1890" fmla="*/ 2931681 w 8386272"/>
                <a:gd name="connsiteY1890" fmla="*/ 1766869 h 2121144"/>
                <a:gd name="connsiteX1891" fmla="*/ 2903662 w 8386272"/>
                <a:gd name="connsiteY1891" fmla="*/ 1766987 h 2121144"/>
                <a:gd name="connsiteX1892" fmla="*/ 2903662 w 8386272"/>
                <a:gd name="connsiteY1892" fmla="*/ 1758083 h 2121144"/>
                <a:gd name="connsiteX1893" fmla="*/ 2931563 w 8386272"/>
                <a:gd name="connsiteY1893" fmla="*/ 1758083 h 2121144"/>
                <a:gd name="connsiteX1894" fmla="*/ 2931444 w 8386272"/>
                <a:gd name="connsiteY1894" fmla="*/ 1734219 h 2121144"/>
                <a:gd name="connsiteX1895" fmla="*/ 2903306 w 8386272"/>
                <a:gd name="connsiteY1895" fmla="*/ 1729589 h 2121144"/>
                <a:gd name="connsiteX1896" fmla="*/ 2903306 w 8386272"/>
                <a:gd name="connsiteY1896" fmla="*/ 1729589 h 2121144"/>
                <a:gd name="connsiteX1897" fmla="*/ 3305428 w 8386272"/>
                <a:gd name="connsiteY1897" fmla="*/ 1728045 h 2121144"/>
                <a:gd name="connsiteX1898" fmla="*/ 3305428 w 8386272"/>
                <a:gd name="connsiteY1898" fmla="*/ 1732794 h 2121144"/>
                <a:gd name="connsiteX1899" fmla="*/ 3282040 w 8386272"/>
                <a:gd name="connsiteY1899" fmla="*/ 1732913 h 2121144"/>
                <a:gd name="connsiteX1900" fmla="*/ 3282277 w 8386272"/>
                <a:gd name="connsiteY1900" fmla="*/ 1756777 h 2121144"/>
                <a:gd name="connsiteX1901" fmla="*/ 3305666 w 8386272"/>
                <a:gd name="connsiteY1901" fmla="*/ 1756658 h 2121144"/>
                <a:gd name="connsiteX1902" fmla="*/ 3305785 w 8386272"/>
                <a:gd name="connsiteY1902" fmla="*/ 1765563 h 2121144"/>
                <a:gd name="connsiteX1903" fmla="*/ 3282396 w 8386272"/>
                <a:gd name="connsiteY1903" fmla="*/ 1765681 h 2121144"/>
                <a:gd name="connsiteX1904" fmla="*/ 3282515 w 8386272"/>
                <a:gd name="connsiteY1904" fmla="*/ 1789545 h 2121144"/>
                <a:gd name="connsiteX1905" fmla="*/ 3305903 w 8386272"/>
                <a:gd name="connsiteY1905" fmla="*/ 1789545 h 2121144"/>
                <a:gd name="connsiteX1906" fmla="*/ 3306022 w 8386272"/>
                <a:gd name="connsiteY1906" fmla="*/ 1798449 h 2121144"/>
                <a:gd name="connsiteX1907" fmla="*/ 3282633 w 8386272"/>
                <a:gd name="connsiteY1907" fmla="*/ 1798449 h 2121144"/>
                <a:gd name="connsiteX1908" fmla="*/ 3282752 w 8386272"/>
                <a:gd name="connsiteY1908" fmla="*/ 1822313 h 2121144"/>
                <a:gd name="connsiteX1909" fmla="*/ 3306141 w 8386272"/>
                <a:gd name="connsiteY1909" fmla="*/ 1822194 h 2121144"/>
                <a:gd name="connsiteX1910" fmla="*/ 3306260 w 8386272"/>
                <a:gd name="connsiteY1910" fmla="*/ 1830980 h 2121144"/>
                <a:gd name="connsiteX1911" fmla="*/ 3306260 w 8386272"/>
                <a:gd name="connsiteY1911" fmla="*/ 1831218 h 2121144"/>
                <a:gd name="connsiteX1912" fmla="*/ 3306260 w 8386272"/>
                <a:gd name="connsiteY1912" fmla="*/ 1831218 h 2121144"/>
                <a:gd name="connsiteX1913" fmla="*/ 3282871 w 8386272"/>
                <a:gd name="connsiteY1913" fmla="*/ 1831218 h 2121144"/>
                <a:gd name="connsiteX1914" fmla="*/ 3283108 w 8386272"/>
                <a:gd name="connsiteY1914" fmla="*/ 1855081 h 2121144"/>
                <a:gd name="connsiteX1915" fmla="*/ 3306497 w 8386272"/>
                <a:gd name="connsiteY1915" fmla="*/ 1854963 h 2121144"/>
                <a:gd name="connsiteX1916" fmla="*/ 3306616 w 8386272"/>
                <a:gd name="connsiteY1916" fmla="*/ 1863511 h 2121144"/>
                <a:gd name="connsiteX1917" fmla="*/ 3464639 w 8386272"/>
                <a:gd name="connsiteY1917" fmla="*/ 739777 h 2121144"/>
                <a:gd name="connsiteX1918" fmla="*/ 3492658 w 8386272"/>
                <a:gd name="connsiteY1918" fmla="*/ 739658 h 2121144"/>
                <a:gd name="connsiteX1919" fmla="*/ 3493252 w 8386272"/>
                <a:gd name="connsiteY1919" fmla="*/ 811368 h 2121144"/>
                <a:gd name="connsiteX1920" fmla="*/ 3465232 w 8386272"/>
                <a:gd name="connsiteY1920" fmla="*/ 811487 h 2121144"/>
                <a:gd name="connsiteX1921" fmla="*/ 3464639 w 8386272"/>
                <a:gd name="connsiteY1921" fmla="*/ 739777 h 2121144"/>
                <a:gd name="connsiteX1922" fmla="*/ 3465589 w 8386272"/>
                <a:gd name="connsiteY1922" fmla="*/ 856365 h 2121144"/>
                <a:gd name="connsiteX1923" fmla="*/ 3493608 w 8386272"/>
                <a:gd name="connsiteY1923" fmla="*/ 856246 h 2121144"/>
                <a:gd name="connsiteX1924" fmla="*/ 3494083 w 8386272"/>
                <a:gd name="connsiteY1924" fmla="*/ 927956 h 2121144"/>
                <a:gd name="connsiteX1925" fmla="*/ 3466064 w 8386272"/>
                <a:gd name="connsiteY1925" fmla="*/ 927956 h 2121144"/>
                <a:gd name="connsiteX1926" fmla="*/ 3465589 w 8386272"/>
                <a:gd name="connsiteY1926" fmla="*/ 856365 h 2121144"/>
                <a:gd name="connsiteX1927" fmla="*/ 3466301 w 8386272"/>
                <a:gd name="connsiteY1927" fmla="*/ 972716 h 2121144"/>
                <a:gd name="connsiteX1928" fmla="*/ 3494320 w 8386272"/>
                <a:gd name="connsiteY1928" fmla="*/ 972716 h 2121144"/>
                <a:gd name="connsiteX1929" fmla="*/ 3494795 w 8386272"/>
                <a:gd name="connsiteY1929" fmla="*/ 1044426 h 2121144"/>
                <a:gd name="connsiteX1930" fmla="*/ 3466776 w 8386272"/>
                <a:gd name="connsiteY1930" fmla="*/ 1044426 h 2121144"/>
                <a:gd name="connsiteX1931" fmla="*/ 3466301 w 8386272"/>
                <a:gd name="connsiteY1931" fmla="*/ 972716 h 2121144"/>
                <a:gd name="connsiteX1932" fmla="*/ 3467132 w 8386272"/>
                <a:gd name="connsiteY1932" fmla="*/ 1089304 h 2121144"/>
                <a:gd name="connsiteX1933" fmla="*/ 3495151 w 8386272"/>
                <a:gd name="connsiteY1933" fmla="*/ 1089304 h 2121144"/>
                <a:gd name="connsiteX1934" fmla="*/ 3495745 w 8386272"/>
                <a:gd name="connsiteY1934" fmla="*/ 1160895 h 2121144"/>
                <a:gd name="connsiteX1935" fmla="*/ 3467726 w 8386272"/>
                <a:gd name="connsiteY1935" fmla="*/ 1161014 h 2121144"/>
                <a:gd name="connsiteX1936" fmla="*/ 3467132 w 8386272"/>
                <a:gd name="connsiteY1936" fmla="*/ 1089304 h 2121144"/>
                <a:gd name="connsiteX1937" fmla="*/ 3468082 w 8386272"/>
                <a:gd name="connsiteY1937" fmla="*/ 1205773 h 2121144"/>
                <a:gd name="connsiteX1938" fmla="*/ 3496101 w 8386272"/>
                <a:gd name="connsiteY1938" fmla="*/ 1205654 h 2121144"/>
                <a:gd name="connsiteX1939" fmla="*/ 3496576 w 8386272"/>
                <a:gd name="connsiteY1939" fmla="*/ 1277364 h 2121144"/>
                <a:gd name="connsiteX1940" fmla="*/ 3468557 w 8386272"/>
                <a:gd name="connsiteY1940" fmla="*/ 1277483 h 2121144"/>
                <a:gd name="connsiteX1941" fmla="*/ 3468082 w 8386272"/>
                <a:gd name="connsiteY1941" fmla="*/ 1205773 h 2121144"/>
                <a:gd name="connsiteX1942" fmla="*/ 3468794 w 8386272"/>
                <a:gd name="connsiteY1942" fmla="*/ 1322361 h 2121144"/>
                <a:gd name="connsiteX1943" fmla="*/ 3496813 w 8386272"/>
                <a:gd name="connsiteY1943" fmla="*/ 1322243 h 2121144"/>
                <a:gd name="connsiteX1944" fmla="*/ 3497288 w 8386272"/>
                <a:gd name="connsiteY1944" fmla="*/ 1393953 h 2121144"/>
                <a:gd name="connsiteX1945" fmla="*/ 3469269 w 8386272"/>
                <a:gd name="connsiteY1945" fmla="*/ 1394071 h 2121144"/>
                <a:gd name="connsiteX1946" fmla="*/ 3468794 w 8386272"/>
                <a:gd name="connsiteY1946" fmla="*/ 1322361 h 2121144"/>
                <a:gd name="connsiteX1947" fmla="*/ 3469625 w 8386272"/>
                <a:gd name="connsiteY1947" fmla="*/ 1438831 h 2121144"/>
                <a:gd name="connsiteX1948" fmla="*/ 3497645 w 8386272"/>
                <a:gd name="connsiteY1948" fmla="*/ 1438831 h 2121144"/>
                <a:gd name="connsiteX1949" fmla="*/ 3498238 w 8386272"/>
                <a:gd name="connsiteY1949" fmla="*/ 1510541 h 2121144"/>
                <a:gd name="connsiteX1950" fmla="*/ 3470219 w 8386272"/>
                <a:gd name="connsiteY1950" fmla="*/ 1510541 h 2121144"/>
                <a:gd name="connsiteX1951" fmla="*/ 3469625 w 8386272"/>
                <a:gd name="connsiteY1951" fmla="*/ 1438831 h 2121144"/>
                <a:gd name="connsiteX1952" fmla="*/ 3470575 w 8386272"/>
                <a:gd name="connsiteY1952" fmla="*/ 1555300 h 2121144"/>
                <a:gd name="connsiteX1953" fmla="*/ 3498594 w 8386272"/>
                <a:gd name="connsiteY1953" fmla="*/ 1555300 h 2121144"/>
                <a:gd name="connsiteX1954" fmla="*/ 3499069 w 8386272"/>
                <a:gd name="connsiteY1954" fmla="*/ 1626891 h 2121144"/>
                <a:gd name="connsiteX1955" fmla="*/ 3471050 w 8386272"/>
                <a:gd name="connsiteY1955" fmla="*/ 1627010 h 2121144"/>
                <a:gd name="connsiteX1956" fmla="*/ 3470575 w 8386272"/>
                <a:gd name="connsiteY1956" fmla="*/ 1555300 h 2121144"/>
                <a:gd name="connsiteX1957" fmla="*/ 3471288 w 8386272"/>
                <a:gd name="connsiteY1957" fmla="*/ 1671888 h 2121144"/>
                <a:gd name="connsiteX1958" fmla="*/ 3499307 w 8386272"/>
                <a:gd name="connsiteY1958" fmla="*/ 1671770 h 2121144"/>
                <a:gd name="connsiteX1959" fmla="*/ 3499782 w 8386272"/>
                <a:gd name="connsiteY1959" fmla="*/ 1743480 h 2121144"/>
                <a:gd name="connsiteX1960" fmla="*/ 3471763 w 8386272"/>
                <a:gd name="connsiteY1960" fmla="*/ 1743598 h 2121144"/>
                <a:gd name="connsiteX1961" fmla="*/ 3471288 w 8386272"/>
                <a:gd name="connsiteY1961" fmla="*/ 1671888 h 2121144"/>
                <a:gd name="connsiteX1962" fmla="*/ 3472119 w 8386272"/>
                <a:gd name="connsiteY1962" fmla="*/ 1788358 h 2121144"/>
                <a:gd name="connsiteX1963" fmla="*/ 3500138 w 8386272"/>
                <a:gd name="connsiteY1963" fmla="*/ 1788239 h 2121144"/>
                <a:gd name="connsiteX1964" fmla="*/ 3500731 w 8386272"/>
                <a:gd name="connsiteY1964" fmla="*/ 1859949 h 2121144"/>
                <a:gd name="connsiteX1965" fmla="*/ 3472712 w 8386272"/>
                <a:gd name="connsiteY1965" fmla="*/ 1860068 h 2121144"/>
                <a:gd name="connsiteX1966" fmla="*/ 3472119 w 8386272"/>
                <a:gd name="connsiteY1966" fmla="*/ 1788358 h 2121144"/>
                <a:gd name="connsiteX1967" fmla="*/ 3473068 w 8386272"/>
                <a:gd name="connsiteY1967" fmla="*/ 1904946 h 2121144"/>
                <a:gd name="connsiteX1968" fmla="*/ 3501088 w 8386272"/>
                <a:gd name="connsiteY1968" fmla="*/ 1904827 h 2121144"/>
                <a:gd name="connsiteX1969" fmla="*/ 3501562 w 8386272"/>
                <a:gd name="connsiteY1969" fmla="*/ 1976537 h 2121144"/>
                <a:gd name="connsiteX1970" fmla="*/ 3473543 w 8386272"/>
                <a:gd name="connsiteY1970" fmla="*/ 1976537 h 2121144"/>
                <a:gd name="connsiteX1971" fmla="*/ 3473068 w 8386272"/>
                <a:gd name="connsiteY1971" fmla="*/ 1904946 h 2121144"/>
                <a:gd name="connsiteX1972" fmla="*/ 3474256 w 8386272"/>
                <a:gd name="connsiteY1972" fmla="*/ 2093006 h 2121144"/>
                <a:gd name="connsiteX1973" fmla="*/ 3473781 w 8386272"/>
                <a:gd name="connsiteY1973" fmla="*/ 2021297 h 2121144"/>
                <a:gd name="connsiteX1974" fmla="*/ 3501800 w 8386272"/>
                <a:gd name="connsiteY1974" fmla="*/ 2021297 h 2121144"/>
                <a:gd name="connsiteX1975" fmla="*/ 3502275 w 8386272"/>
                <a:gd name="connsiteY1975" fmla="*/ 2093006 h 2121144"/>
                <a:gd name="connsiteX1976" fmla="*/ 3474256 w 8386272"/>
                <a:gd name="connsiteY1976" fmla="*/ 2093006 h 2121144"/>
                <a:gd name="connsiteX1977" fmla="*/ 3545728 w 8386272"/>
                <a:gd name="connsiteY1977" fmla="*/ 1268223 h 2121144"/>
                <a:gd name="connsiteX1978" fmla="*/ 3541454 w 8386272"/>
                <a:gd name="connsiteY1978" fmla="*/ 673884 h 2121144"/>
                <a:gd name="connsiteX1979" fmla="*/ 3562587 w 8386272"/>
                <a:gd name="connsiteY1979" fmla="*/ 673766 h 2121144"/>
                <a:gd name="connsiteX1980" fmla="*/ 3566743 w 8386272"/>
                <a:gd name="connsiteY1980" fmla="*/ 1268104 h 2121144"/>
                <a:gd name="connsiteX1981" fmla="*/ 3545728 w 8386272"/>
                <a:gd name="connsiteY1981" fmla="*/ 1268223 h 2121144"/>
                <a:gd name="connsiteX1982" fmla="*/ 3608534 w 8386272"/>
                <a:gd name="connsiteY1982" fmla="*/ 745357 h 2121144"/>
                <a:gd name="connsiteX1983" fmla="*/ 3608415 w 8386272"/>
                <a:gd name="connsiteY1983" fmla="*/ 739183 h 2121144"/>
                <a:gd name="connsiteX1984" fmla="*/ 3608178 w 8386272"/>
                <a:gd name="connsiteY1984" fmla="*/ 698935 h 2121144"/>
                <a:gd name="connsiteX1985" fmla="*/ 3608059 w 8386272"/>
                <a:gd name="connsiteY1985" fmla="*/ 687063 h 2121144"/>
                <a:gd name="connsiteX1986" fmla="*/ 3607940 w 8386272"/>
                <a:gd name="connsiteY1986" fmla="*/ 673528 h 2121144"/>
                <a:gd name="connsiteX1987" fmla="*/ 3679175 w 8386272"/>
                <a:gd name="connsiteY1987" fmla="*/ 673291 h 2121144"/>
                <a:gd name="connsiteX1988" fmla="*/ 3679650 w 8386272"/>
                <a:gd name="connsiteY1988" fmla="*/ 749512 h 2121144"/>
                <a:gd name="connsiteX1989" fmla="*/ 3608534 w 8386272"/>
                <a:gd name="connsiteY1989" fmla="*/ 749750 h 2121144"/>
                <a:gd name="connsiteX1990" fmla="*/ 3608534 w 8386272"/>
                <a:gd name="connsiteY1990" fmla="*/ 745357 h 2121144"/>
                <a:gd name="connsiteX1991" fmla="*/ 3609009 w 8386272"/>
                <a:gd name="connsiteY1991" fmla="*/ 797477 h 2121144"/>
                <a:gd name="connsiteX1992" fmla="*/ 3608890 w 8386272"/>
                <a:gd name="connsiteY1992" fmla="*/ 785723 h 2121144"/>
                <a:gd name="connsiteX1993" fmla="*/ 3608771 w 8386272"/>
                <a:gd name="connsiteY1993" fmla="*/ 775988 h 2121144"/>
                <a:gd name="connsiteX1994" fmla="*/ 3679888 w 8386272"/>
                <a:gd name="connsiteY1994" fmla="*/ 775750 h 2121144"/>
                <a:gd name="connsiteX1995" fmla="*/ 3680125 w 8386272"/>
                <a:gd name="connsiteY1995" fmla="*/ 815523 h 2121144"/>
                <a:gd name="connsiteX1996" fmla="*/ 3609009 w 8386272"/>
                <a:gd name="connsiteY1996" fmla="*/ 815761 h 2121144"/>
                <a:gd name="connsiteX1997" fmla="*/ 3609009 w 8386272"/>
                <a:gd name="connsiteY1997" fmla="*/ 815761 h 2121144"/>
                <a:gd name="connsiteX1998" fmla="*/ 3609009 w 8386272"/>
                <a:gd name="connsiteY1998" fmla="*/ 797477 h 2121144"/>
                <a:gd name="connsiteX1999" fmla="*/ 3609127 w 8386272"/>
                <a:gd name="connsiteY1999" fmla="*/ 844017 h 2121144"/>
                <a:gd name="connsiteX2000" fmla="*/ 3609246 w 8386272"/>
                <a:gd name="connsiteY2000" fmla="*/ 841880 h 2121144"/>
                <a:gd name="connsiteX2001" fmla="*/ 3680362 w 8386272"/>
                <a:gd name="connsiteY2001" fmla="*/ 841643 h 2121144"/>
                <a:gd name="connsiteX2002" fmla="*/ 3680837 w 8386272"/>
                <a:gd name="connsiteY2002" fmla="*/ 895782 h 2121144"/>
                <a:gd name="connsiteX2003" fmla="*/ 3609602 w 8386272"/>
                <a:gd name="connsiteY2003" fmla="*/ 896019 h 2121144"/>
                <a:gd name="connsiteX2004" fmla="*/ 3609127 w 8386272"/>
                <a:gd name="connsiteY2004" fmla="*/ 844017 h 2121144"/>
                <a:gd name="connsiteX2005" fmla="*/ 3609840 w 8386272"/>
                <a:gd name="connsiteY2005" fmla="*/ 936386 h 2121144"/>
                <a:gd name="connsiteX2006" fmla="*/ 3681075 w 8386272"/>
                <a:gd name="connsiteY2006" fmla="*/ 936148 h 2121144"/>
                <a:gd name="connsiteX2007" fmla="*/ 3681431 w 8386272"/>
                <a:gd name="connsiteY2007" fmla="*/ 994324 h 2121144"/>
                <a:gd name="connsiteX2008" fmla="*/ 3610315 w 8386272"/>
                <a:gd name="connsiteY2008" fmla="*/ 994561 h 2121144"/>
                <a:gd name="connsiteX2009" fmla="*/ 3609840 w 8386272"/>
                <a:gd name="connsiteY2009" fmla="*/ 936386 h 2121144"/>
                <a:gd name="connsiteX2010" fmla="*/ 3610552 w 8386272"/>
                <a:gd name="connsiteY2010" fmla="*/ 1034928 h 2121144"/>
                <a:gd name="connsiteX2011" fmla="*/ 3681787 w 8386272"/>
                <a:gd name="connsiteY2011" fmla="*/ 1034690 h 2121144"/>
                <a:gd name="connsiteX2012" fmla="*/ 3682144 w 8386272"/>
                <a:gd name="connsiteY2012" fmla="*/ 1092984 h 2121144"/>
                <a:gd name="connsiteX2013" fmla="*/ 3611027 w 8386272"/>
                <a:gd name="connsiteY2013" fmla="*/ 1093222 h 2121144"/>
                <a:gd name="connsiteX2014" fmla="*/ 3610552 w 8386272"/>
                <a:gd name="connsiteY2014" fmla="*/ 1034928 h 2121144"/>
                <a:gd name="connsiteX2015" fmla="*/ 3611265 w 8386272"/>
                <a:gd name="connsiteY2015" fmla="*/ 1133588 h 2121144"/>
                <a:gd name="connsiteX2016" fmla="*/ 3682381 w 8386272"/>
                <a:gd name="connsiteY2016" fmla="*/ 1133351 h 2121144"/>
                <a:gd name="connsiteX2017" fmla="*/ 3682856 w 8386272"/>
                <a:gd name="connsiteY2017" fmla="*/ 1191645 h 2121144"/>
                <a:gd name="connsiteX2018" fmla="*/ 3611621 w 8386272"/>
                <a:gd name="connsiteY2018" fmla="*/ 1191882 h 2121144"/>
                <a:gd name="connsiteX2019" fmla="*/ 3611265 w 8386272"/>
                <a:gd name="connsiteY2019" fmla="*/ 1133588 h 2121144"/>
                <a:gd name="connsiteX2020" fmla="*/ 3612689 w 8386272"/>
                <a:gd name="connsiteY2020" fmla="*/ 1314525 h 2121144"/>
                <a:gd name="connsiteX2021" fmla="*/ 3683806 w 8386272"/>
                <a:gd name="connsiteY2021" fmla="*/ 1314288 h 2121144"/>
                <a:gd name="connsiteX2022" fmla="*/ 3684162 w 8386272"/>
                <a:gd name="connsiteY2022" fmla="*/ 1357266 h 2121144"/>
                <a:gd name="connsiteX2023" fmla="*/ 3613045 w 8386272"/>
                <a:gd name="connsiteY2023" fmla="*/ 1357504 h 2121144"/>
                <a:gd name="connsiteX2024" fmla="*/ 3612689 w 8386272"/>
                <a:gd name="connsiteY2024" fmla="*/ 1314525 h 2121144"/>
                <a:gd name="connsiteX2025" fmla="*/ 3613164 w 8386272"/>
                <a:gd name="connsiteY2025" fmla="*/ 1387185 h 2121144"/>
                <a:gd name="connsiteX2026" fmla="*/ 3684281 w 8386272"/>
                <a:gd name="connsiteY2026" fmla="*/ 1386948 h 2121144"/>
                <a:gd name="connsiteX2027" fmla="*/ 3684637 w 8386272"/>
                <a:gd name="connsiteY2027" fmla="*/ 1429926 h 2121144"/>
                <a:gd name="connsiteX2028" fmla="*/ 3613520 w 8386272"/>
                <a:gd name="connsiteY2028" fmla="*/ 1430164 h 2121144"/>
                <a:gd name="connsiteX2029" fmla="*/ 3613164 w 8386272"/>
                <a:gd name="connsiteY2029" fmla="*/ 1387185 h 2121144"/>
                <a:gd name="connsiteX2030" fmla="*/ 3613520 w 8386272"/>
                <a:gd name="connsiteY2030" fmla="*/ 1460083 h 2121144"/>
                <a:gd name="connsiteX2031" fmla="*/ 3684755 w 8386272"/>
                <a:gd name="connsiteY2031" fmla="*/ 1459845 h 2121144"/>
                <a:gd name="connsiteX2032" fmla="*/ 3684993 w 8386272"/>
                <a:gd name="connsiteY2032" fmla="*/ 1502824 h 2121144"/>
                <a:gd name="connsiteX2033" fmla="*/ 3613758 w 8386272"/>
                <a:gd name="connsiteY2033" fmla="*/ 1503061 h 2121144"/>
                <a:gd name="connsiteX2034" fmla="*/ 3613520 w 8386272"/>
                <a:gd name="connsiteY2034" fmla="*/ 1460083 h 2121144"/>
                <a:gd name="connsiteX2035" fmla="*/ 3614233 w 8386272"/>
                <a:gd name="connsiteY2035" fmla="*/ 1532861 h 2121144"/>
                <a:gd name="connsiteX2036" fmla="*/ 3685349 w 8386272"/>
                <a:gd name="connsiteY2036" fmla="*/ 1532624 h 2121144"/>
                <a:gd name="connsiteX2037" fmla="*/ 3685705 w 8386272"/>
                <a:gd name="connsiteY2037" fmla="*/ 1575602 h 2121144"/>
                <a:gd name="connsiteX2038" fmla="*/ 3614589 w 8386272"/>
                <a:gd name="connsiteY2038" fmla="*/ 1575840 h 2121144"/>
                <a:gd name="connsiteX2039" fmla="*/ 3614233 w 8386272"/>
                <a:gd name="connsiteY2039" fmla="*/ 1532861 h 2121144"/>
                <a:gd name="connsiteX2040" fmla="*/ 3614707 w 8386272"/>
                <a:gd name="connsiteY2040" fmla="*/ 1605521 h 2121144"/>
                <a:gd name="connsiteX2041" fmla="*/ 3685824 w 8386272"/>
                <a:gd name="connsiteY2041" fmla="*/ 1605284 h 2121144"/>
                <a:gd name="connsiteX2042" fmla="*/ 3686061 w 8386272"/>
                <a:gd name="connsiteY2042" fmla="*/ 1648262 h 2121144"/>
                <a:gd name="connsiteX2043" fmla="*/ 3614945 w 8386272"/>
                <a:gd name="connsiteY2043" fmla="*/ 1648499 h 2121144"/>
                <a:gd name="connsiteX2044" fmla="*/ 3614707 w 8386272"/>
                <a:gd name="connsiteY2044" fmla="*/ 1605521 h 2121144"/>
                <a:gd name="connsiteX2045" fmla="*/ 3615182 w 8386272"/>
                <a:gd name="connsiteY2045" fmla="*/ 1678299 h 2121144"/>
                <a:gd name="connsiteX2046" fmla="*/ 3686418 w 8386272"/>
                <a:gd name="connsiteY2046" fmla="*/ 1678062 h 2121144"/>
                <a:gd name="connsiteX2047" fmla="*/ 3686774 w 8386272"/>
                <a:gd name="connsiteY2047" fmla="*/ 1721041 h 2121144"/>
                <a:gd name="connsiteX2048" fmla="*/ 3615539 w 8386272"/>
                <a:gd name="connsiteY2048" fmla="*/ 1721278 h 2121144"/>
                <a:gd name="connsiteX2049" fmla="*/ 3615182 w 8386272"/>
                <a:gd name="connsiteY2049" fmla="*/ 1678299 h 2121144"/>
                <a:gd name="connsiteX2050" fmla="*/ 3615776 w 8386272"/>
                <a:gd name="connsiteY2050" fmla="*/ 1751078 h 2121144"/>
                <a:gd name="connsiteX2051" fmla="*/ 3686893 w 8386272"/>
                <a:gd name="connsiteY2051" fmla="*/ 1750841 h 2121144"/>
                <a:gd name="connsiteX2052" fmla="*/ 3687249 w 8386272"/>
                <a:gd name="connsiteY2052" fmla="*/ 1793819 h 2121144"/>
                <a:gd name="connsiteX2053" fmla="*/ 3616132 w 8386272"/>
                <a:gd name="connsiteY2053" fmla="*/ 1794056 h 2121144"/>
                <a:gd name="connsiteX2054" fmla="*/ 3615776 w 8386272"/>
                <a:gd name="connsiteY2054" fmla="*/ 1751078 h 2121144"/>
                <a:gd name="connsiteX2055" fmla="*/ 3616251 w 8386272"/>
                <a:gd name="connsiteY2055" fmla="*/ 1823975 h 2121144"/>
                <a:gd name="connsiteX2056" fmla="*/ 3687367 w 8386272"/>
                <a:gd name="connsiteY2056" fmla="*/ 1823738 h 2121144"/>
                <a:gd name="connsiteX2057" fmla="*/ 3687605 w 8386272"/>
                <a:gd name="connsiteY2057" fmla="*/ 1866716 h 2121144"/>
                <a:gd name="connsiteX2058" fmla="*/ 3616488 w 8386272"/>
                <a:gd name="connsiteY2058" fmla="*/ 1866954 h 2121144"/>
                <a:gd name="connsiteX2059" fmla="*/ 3616251 w 8386272"/>
                <a:gd name="connsiteY2059" fmla="*/ 1823975 h 2121144"/>
                <a:gd name="connsiteX2060" fmla="*/ 3616726 w 8386272"/>
                <a:gd name="connsiteY2060" fmla="*/ 1896754 h 2121144"/>
                <a:gd name="connsiteX2061" fmla="*/ 3688080 w 8386272"/>
                <a:gd name="connsiteY2061" fmla="*/ 1896516 h 2121144"/>
                <a:gd name="connsiteX2062" fmla="*/ 3688436 w 8386272"/>
                <a:gd name="connsiteY2062" fmla="*/ 1939376 h 2121144"/>
                <a:gd name="connsiteX2063" fmla="*/ 3617082 w 8386272"/>
                <a:gd name="connsiteY2063" fmla="*/ 1939614 h 2121144"/>
                <a:gd name="connsiteX2064" fmla="*/ 3616726 w 8386272"/>
                <a:gd name="connsiteY2064" fmla="*/ 1896754 h 2121144"/>
                <a:gd name="connsiteX2065" fmla="*/ 3617319 w 8386272"/>
                <a:gd name="connsiteY2065" fmla="*/ 1969414 h 2121144"/>
                <a:gd name="connsiteX2066" fmla="*/ 3688436 w 8386272"/>
                <a:gd name="connsiteY2066" fmla="*/ 1969176 h 2121144"/>
                <a:gd name="connsiteX2067" fmla="*/ 3688792 w 8386272"/>
                <a:gd name="connsiteY2067" fmla="*/ 2012155 h 2121144"/>
                <a:gd name="connsiteX2068" fmla="*/ 3617676 w 8386272"/>
                <a:gd name="connsiteY2068" fmla="*/ 2012392 h 2121144"/>
                <a:gd name="connsiteX2069" fmla="*/ 3617319 w 8386272"/>
                <a:gd name="connsiteY2069" fmla="*/ 1969414 h 2121144"/>
                <a:gd name="connsiteX2070" fmla="*/ 3618032 w 8386272"/>
                <a:gd name="connsiteY2070" fmla="*/ 2085289 h 2121144"/>
                <a:gd name="connsiteX2071" fmla="*/ 3617676 w 8386272"/>
                <a:gd name="connsiteY2071" fmla="*/ 2042311 h 2121144"/>
                <a:gd name="connsiteX2072" fmla="*/ 3688792 w 8386272"/>
                <a:gd name="connsiteY2072" fmla="*/ 2042073 h 2121144"/>
                <a:gd name="connsiteX2073" fmla="*/ 3689030 w 8386272"/>
                <a:gd name="connsiteY2073" fmla="*/ 2085052 h 2121144"/>
                <a:gd name="connsiteX2074" fmla="*/ 3618032 w 8386272"/>
                <a:gd name="connsiteY2074" fmla="*/ 2085289 h 2121144"/>
                <a:gd name="connsiteX2075" fmla="*/ 3733908 w 8386272"/>
                <a:gd name="connsiteY2075" fmla="*/ 673053 h 2121144"/>
                <a:gd name="connsiteX2076" fmla="*/ 3832449 w 8386272"/>
                <a:gd name="connsiteY2076" fmla="*/ 672697 h 2121144"/>
                <a:gd name="connsiteX2077" fmla="*/ 3832449 w 8386272"/>
                <a:gd name="connsiteY2077" fmla="*/ 672697 h 2121144"/>
                <a:gd name="connsiteX2078" fmla="*/ 3832568 w 8386272"/>
                <a:gd name="connsiteY2078" fmla="*/ 686232 h 2121144"/>
                <a:gd name="connsiteX2079" fmla="*/ 3832687 w 8386272"/>
                <a:gd name="connsiteY2079" fmla="*/ 697985 h 2121144"/>
                <a:gd name="connsiteX2080" fmla="*/ 3832924 w 8386272"/>
                <a:gd name="connsiteY2080" fmla="*/ 743457 h 2121144"/>
                <a:gd name="connsiteX2081" fmla="*/ 3832924 w 8386272"/>
                <a:gd name="connsiteY2081" fmla="*/ 744407 h 2121144"/>
                <a:gd name="connsiteX2082" fmla="*/ 3832924 w 8386272"/>
                <a:gd name="connsiteY2082" fmla="*/ 747375 h 2121144"/>
                <a:gd name="connsiteX2083" fmla="*/ 3832924 w 8386272"/>
                <a:gd name="connsiteY2083" fmla="*/ 748800 h 2121144"/>
                <a:gd name="connsiteX2084" fmla="*/ 3734501 w 8386272"/>
                <a:gd name="connsiteY2084" fmla="*/ 749156 h 2121144"/>
                <a:gd name="connsiteX2085" fmla="*/ 3733908 w 8386272"/>
                <a:gd name="connsiteY2085" fmla="*/ 673053 h 2121144"/>
                <a:gd name="connsiteX2086" fmla="*/ 3734739 w 8386272"/>
                <a:gd name="connsiteY2086" fmla="*/ 775394 h 2121144"/>
                <a:gd name="connsiteX2087" fmla="*/ 3833281 w 8386272"/>
                <a:gd name="connsiteY2087" fmla="*/ 775038 h 2121144"/>
                <a:gd name="connsiteX2088" fmla="*/ 3833399 w 8386272"/>
                <a:gd name="connsiteY2088" fmla="*/ 784774 h 2121144"/>
                <a:gd name="connsiteX2089" fmla="*/ 3833399 w 8386272"/>
                <a:gd name="connsiteY2089" fmla="*/ 796646 h 2121144"/>
                <a:gd name="connsiteX2090" fmla="*/ 3833637 w 8386272"/>
                <a:gd name="connsiteY2090" fmla="*/ 814930 h 2121144"/>
                <a:gd name="connsiteX2091" fmla="*/ 3735095 w 8386272"/>
                <a:gd name="connsiteY2091" fmla="*/ 815286 h 2121144"/>
                <a:gd name="connsiteX2092" fmla="*/ 3734739 w 8386272"/>
                <a:gd name="connsiteY2092" fmla="*/ 775394 h 2121144"/>
                <a:gd name="connsiteX2093" fmla="*/ 3735332 w 8386272"/>
                <a:gd name="connsiteY2093" fmla="*/ 841406 h 2121144"/>
                <a:gd name="connsiteX2094" fmla="*/ 3833756 w 8386272"/>
                <a:gd name="connsiteY2094" fmla="*/ 841049 h 2121144"/>
                <a:gd name="connsiteX2095" fmla="*/ 3833756 w 8386272"/>
                <a:gd name="connsiteY2095" fmla="*/ 843068 h 2121144"/>
                <a:gd name="connsiteX2096" fmla="*/ 3834112 w 8386272"/>
                <a:gd name="connsiteY2096" fmla="*/ 895069 h 2121144"/>
                <a:gd name="connsiteX2097" fmla="*/ 3833399 w 8386272"/>
                <a:gd name="connsiteY2097" fmla="*/ 895069 h 2121144"/>
                <a:gd name="connsiteX2098" fmla="*/ 3735570 w 8386272"/>
                <a:gd name="connsiteY2098" fmla="*/ 895544 h 2121144"/>
                <a:gd name="connsiteX2099" fmla="*/ 3735332 w 8386272"/>
                <a:gd name="connsiteY2099" fmla="*/ 841406 h 2121144"/>
                <a:gd name="connsiteX2100" fmla="*/ 3735807 w 8386272"/>
                <a:gd name="connsiteY2100" fmla="*/ 935911 h 2121144"/>
                <a:gd name="connsiteX2101" fmla="*/ 3735807 w 8386272"/>
                <a:gd name="connsiteY2101" fmla="*/ 935911 h 2121144"/>
                <a:gd name="connsiteX2102" fmla="*/ 3834349 w 8386272"/>
                <a:gd name="connsiteY2102" fmla="*/ 935555 h 2121144"/>
                <a:gd name="connsiteX2103" fmla="*/ 3834824 w 8386272"/>
                <a:gd name="connsiteY2103" fmla="*/ 993730 h 2121144"/>
                <a:gd name="connsiteX2104" fmla="*/ 3834824 w 8386272"/>
                <a:gd name="connsiteY2104" fmla="*/ 993730 h 2121144"/>
                <a:gd name="connsiteX2105" fmla="*/ 3736995 w 8386272"/>
                <a:gd name="connsiteY2105" fmla="*/ 994205 h 2121144"/>
                <a:gd name="connsiteX2106" fmla="*/ 3736282 w 8386272"/>
                <a:gd name="connsiteY2106" fmla="*/ 994205 h 2121144"/>
                <a:gd name="connsiteX2107" fmla="*/ 3735807 w 8386272"/>
                <a:gd name="connsiteY2107" fmla="*/ 935911 h 2121144"/>
                <a:gd name="connsiteX2108" fmla="*/ 3736638 w 8386272"/>
                <a:gd name="connsiteY2108" fmla="*/ 1034453 h 2121144"/>
                <a:gd name="connsiteX2109" fmla="*/ 3736638 w 8386272"/>
                <a:gd name="connsiteY2109" fmla="*/ 1034453 h 2121144"/>
                <a:gd name="connsiteX2110" fmla="*/ 3835180 w 8386272"/>
                <a:gd name="connsiteY2110" fmla="*/ 1034096 h 2121144"/>
                <a:gd name="connsiteX2111" fmla="*/ 3835655 w 8386272"/>
                <a:gd name="connsiteY2111" fmla="*/ 1092272 h 2121144"/>
                <a:gd name="connsiteX2112" fmla="*/ 3737113 w 8386272"/>
                <a:gd name="connsiteY2112" fmla="*/ 1092747 h 2121144"/>
                <a:gd name="connsiteX2113" fmla="*/ 3736638 w 8386272"/>
                <a:gd name="connsiteY2113" fmla="*/ 1034453 h 2121144"/>
                <a:gd name="connsiteX2114" fmla="*/ 3737351 w 8386272"/>
                <a:gd name="connsiteY2114" fmla="*/ 1133113 h 2121144"/>
                <a:gd name="connsiteX2115" fmla="*/ 3835893 w 8386272"/>
                <a:gd name="connsiteY2115" fmla="*/ 1132638 h 2121144"/>
                <a:gd name="connsiteX2116" fmla="*/ 3836249 w 8386272"/>
                <a:gd name="connsiteY2116" fmla="*/ 1190932 h 2121144"/>
                <a:gd name="connsiteX2117" fmla="*/ 3737944 w 8386272"/>
                <a:gd name="connsiteY2117" fmla="*/ 1191289 h 2121144"/>
                <a:gd name="connsiteX2118" fmla="*/ 3737351 w 8386272"/>
                <a:gd name="connsiteY2118" fmla="*/ 1133113 h 2121144"/>
                <a:gd name="connsiteX2119" fmla="*/ 3738657 w 8386272"/>
                <a:gd name="connsiteY2119" fmla="*/ 1313932 h 2121144"/>
                <a:gd name="connsiteX2120" fmla="*/ 3739132 w 8386272"/>
                <a:gd name="connsiteY2120" fmla="*/ 1313932 h 2121144"/>
                <a:gd name="connsiteX2121" fmla="*/ 3836961 w 8386272"/>
                <a:gd name="connsiteY2121" fmla="*/ 1313576 h 2121144"/>
                <a:gd name="connsiteX2122" fmla="*/ 3837317 w 8386272"/>
                <a:gd name="connsiteY2122" fmla="*/ 1356554 h 2121144"/>
                <a:gd name="connsiteX2123" fmla="*/ 3836843 w 8386272"/>
                <a:gd name="connsiteY2123" fmla="*/ 1356554 h 2121144"/>
                <a:gd name="connsiteX2124" fmla="*/ 3739013 w 8386272"/>
                <a:gd name="connsiteY2124" fmla="*/ 1356910 h 2121144"/>
                <a:gd name="connsiteX2125" fmla="*/ 3738657 w 8386272"/>
                <a:gd name="connsiteY2125" fmla="*/ 1313932 h 2121144"/>
                <a:gd name="connsiteX2126" fmla="*/ 3739132 w 8386272"/>
                <a:gd name="connsiteY2126" fmla="*/ 1386710 h 2121144"/>
                <a:gd name="connsiteX2127" fmla="*/ 3837673 w 8386272"/>
                <a:gd name="connsiteY2127" fmla="*/ 1386354 h 2121144"/>
                <a:gd name="connsiteX2128" fmla="*/ 3838029 w 8386272"/>
                <a:gd name="connsiteY2128" fmla="*/ 1429333 h 2121144"/>
                <a:gd name="connsiteX2129" fmla="*/ 3739488 w 8386272"/>
                <a:gd name="connsiteY2129" fmla="*/ 1429689 h 2121144"/>
                <a:gd name="connsiteX2130" fmla="*/ 3739132 w 8386272"/>
                <a:gd name="connsiteY2130" fmla="*/ 1386710 h 2121144"/>
                <a:gd name="connsiteX2131" fmla="*/ 3739607 w 8386272"/>
                <a:gd name="connsiteY2131" fmla="*/ 1459489 h 2121144"/>
                <a:gd name="connsiteX2132" fmla="*/ 3838148 w 8386272"/>
                <a:gd name="connsiteY2132" fmla="*/ 1459014 h 2121144"/>
                <a:gd name="connsiteX2133" fmla="*/ 3838504 w 8386272"/>
                <a:gd name="connsiteY2133" fmla="*/ 1501993 h 2121144"/>
                <a:gd name="connsiteX2134" fmla="*/ 3837792 w 8386272"/>
                <a:gd name="connsiteY2134" fmla="*/ 1501993 h 2121144"/>
                <a:gd name="connsiteX2135" fmla="*/ 3831381 w 8386272"/>
                <a:gd name="connsiteY2135" fmla="*/ 1501993 h 2121144"/>
                <a:gd name="connsiteX2136" fmla="*/ 3739963 w 8386272"/>
                <a:gd name="connsiteY2136" fmla="*/ 1502349 h 2121144"/>
                <a:gd name="connsiteX2137" fmla="*/ 3739607 w 8386272"/>
                <a:gd name="connsiteY2137" fmla="*/ 1459489 h 2121144"/>
                <a:gd name="connsiteX2138" fmla="*/ 3740200 w 8386272"/>
                <a:gd name="connsiteY2138" fmla="*/ 1532386 h 2121144"/>
                <a:gd name="connsiteX2139" fmla="*/ 3740794 w 8386272"/>
                <a:gd name="connsiteY2139" fmla="*/ 1532386 h 2121144"/>
                <a:gd name="connsiteX2140" fmla="*/ 3838504 w 8386272"/>
                <a:gd name="connsiteY2140" fmla="*/ 1531911 h 2121144"/>
                <a:gd name="connsiteX2141" fmla="*/ 3838979 w 8386272"/>
                <a:gd name="connsiteY2141" fmla="*/ 1574890 h 2121144"/>
                <a:gd name="connsiteX2142" fmla="*/ 3741150 w 8386272"/>
                <a:gd name="connsiteY2142" fmla="*/ 1575365 h 2121144"/>
                <a:gd name="connsiteX2143" fmla="*/ 3740556 w 8386272"/>
                <a:gd name="connsiteY2143" fmla="*/ 1575365 h 2121144"/>
                <a:gd name="connsiteX2144" fmla="*/ 3740200 w 8386272"/>
                <a:gd name="connsiteY2144" fmla="*/ 1532386 h 2121144"/>
                <a:gd name="connsiteX2145" fmla="*/ 3740675 w 8386272"/>
                <a:gd name="connsiteY2145" fmla="*/ 1605046 h 2121144"/>
                <a:gd name="connsiteX2146" fmla="*/ 3839217 w 8386272"/>
                <a:gd name="connsiteY2146" fmla="*/ 1604690 h 2121144"/>
                <a:gd name="connsiteX2147" fmla="*/ 3839573 w 8386272"/>
                <a:gd name="connsiteY2147" fmla="*/ 1647668 h 2121144"/>
                <a:gd name="connsiteX2148" fmla="*/ 3832449 w 8386272"/>
                <a:gd name="connsiteY2148" fmla="*/ 1647668 h 2121144"/>
                <a:gd name="connsiteX2149" fmla="*/ 3741506 w 8386272"/>
                <a:gd name="connsiteY2149" fmla="*/ 1648024 h 2121144"/>
                <a:gd name="connsiteX2150" fmla="*/ 3741031 w 8386272"/>
                <a:gd name="connsiteY2150" fmla="*/ 1648024 h 2121144"/>
                <a:gd name="connsiteX2151" fmla="*/ 3740675 w 8386272"/>
                <a:gd name="connsiteY2151" fmla="*/ 1605046 h 2121144"/>
                <a:gd name="connsiteX2152" fmla="*/ 3741150 w 8386272"/>
                <a:gd name="connsiteY2152" fmla="*/ 1677825 h 2121144"/>
                <a:gd name="connsiteX2153" fmla="*/ 3839098 w 8386272"/>
                <a:gd name="connsiteY2153" fmla="*/ 1677468 h 2121144"/>
                <a:gd name="connsiteX2154" fmla="*/ 3839573 w 8386272"/>
                <a:gd name="connsiteY2154" fmla="*/ 1677468 h 2121144"/>
                <a:gd name="connsiteX2155" fmla="*/ 3839929 w 8386272"/>
                <a:gd name="connsiteY2155" fmla="*/ 1720447 h 2121144"/>
                <a:gd name="connsiteX2156" fmla="*/ 3839336 w 8386272"/>
                <a:gd name="connsiteY2156" fmla="*/ 1720447 h 2121144"/>
                <a:gd name="connsiteX2157" fmla="*/ 3832924 w 8386272"/>
                <a:gd name="connsiteY2157" fmla="*/ 1720447 h 2121144"/>
                <a:gd name="connsiteX2158" fmla="*/ 3741387 w 8386272"/>
                <a:gd name="connsiteY2158" fmla="*/ 1720803 h 2121144"/>
                <a:gd name="connsiteX2159" fmla="*/ 3741150 w 8386272"/>
                <a:gd name="connsiteY2159" fmla="*/ 1677825 h 2121144"/>
                <a:gd name="connsiteX2160" fmla="*/ 3741744 w 8386272"/>
                <a:gd name="connsiteY2160" fmla="*/ 1750603 h 2121144"/>
                <a:gd name="connsiteX2161" fmla="*/ 3840285 w 8386272"/>
                <a:gd name="connsiteY2161" fmla="*/ 1750128 h 2121144"/>
                <a:gd name="connsiteX2162" fmla="*/ 3840404 w 8386272"/>
                <a:gd name="connsiteY2162" fmla="*/ 1793107 h 2121144"/>
                <a:gd name="connsiteX2163" fmla="*/ 3840404 w 8386272"/>
                <a:gd name="connsiteY2163" fmla="*/ 1793107 h 2121144"/>
                <a:gd name="connsiteX2164" fmla="*/ 3742693 w 8386272"/>
                <a:gd name="connsiteY2164" fmla="*/ 1793582 h 2121144"/>
                <a:gd name="connsiteX2165" fmla="*/ 3741981 w 8386272"/>
                <a:gd name="connsiteY2165" fmla="*/ 1793582 h 2121144"/>
                <a:gd name="connsiteX2166" fmla="*/ 3741744 w 8386272"/>
                <a:gd name="connsiteY2166" fmla="*/ 1750603 h 2121144"/>
                <a:gd name="connsiteX2167" fmla="*/ 3742219 w 8386272"/>
                <a:gd name="connsiteY2167" fmla="*/ 1823500 h 2121144"/>
                <a:gd name="connsiteX2168" fmla="*/ 3840641 w 8386272"/>
                <a:gd name="connsiteY2168" fmla="*/ 1823025 h 2121144"/>
                <a:gd name="connsiteX2169" fmla="*/ 3840641 w 8386272"/>
                <a:gd name="connsiteY2169" fmla="*/ 1823025 h 2121144"/>
                <a:gd name="connsiteX2170" fmla="*/ 3840998 w 8386272"/>
                <a:gd name="connsiteY2170" fmla="*/ 1866004 h 2121144"/>
                <a:gd name="connsiteX2171" fmla="*/ 3742456 w 8386272"/>
                <a:gd name="connsiteY2171" fmla="*/ 1866479 h 2121144"/>
                <a:gd name="connsiteX2172" fmla="*/ 3742219 w 8386272"/>
                <a:gd name="connsiteY2172" fmla="*/ 1823500 h 2121144"/>
                <a:gd name="connsiteX2173" fmla="*/ 3742693 w 8386272"/>
                <a:gd name="connsiteY2173" fmla="*/ 1896160 h 2121144"/>
                <a:gd name="connsiteX2174" fmla="*/ 3742693 w 8386272"/>
                <a:gd name="connsiteY2174" fmla="*/ 1896160 h 2121144"/>
                <a:gd name="connsiteX2175" fmla="*/ 3841235 w 8386272"/>
                <a:gd name="connsiteY2175" fmla="*/ 1895804 h 2121144"/>
                <a:gd name="connsiteX2176" fmla="*/ 3841591 w 8386272"/>
                <a:gd name="connsiteY2176" fmla="*/ 1938783 h 2121144"/>
                <a:gd name="connsiteX2177" fmla="*/ 3743049 w 8386272"/>
                <a:gd name="connsiteY2177" fmla="*/ 1939139 h 2121144"/>
                <a:gd name="connsiteX2178" fmla="*/ 3742693 w 8386272"/>
                <a:gd name="connsiteY2178" fmla="*/ 1896160 h 2121144"/>
                <a:gd name="connsiteX2179" fmla="*/ 3743287 w 8386272"/>
                <a:gd name="connsiteY2179" fmla="*/ 1968939 h 2121144"/>
                <a:gd name="connsiteX2180" fmla="*/ 3841591 w 8386272"/>
                <a:gd name="connsiteY2180" fmla="*/ 1968583 h 2121144"/>
                <a:gd name="connsiteX2181" fmla="*/ 3841948 w 8386272"/>
                <a:gd name="connsiteY2181" fmla="*/ 2011442 h 2121144"/>
                <a:gd name="connsiteX2182" fmla="*/ 3835655 w 8386272"/>
                <a:gd name="connsiteY2182" fmla="*/ 2011442 h 2121144"/>
                <a:gd name="connsiteX2183" fmla="*/ 3834943 w 8386272"/>
                <a:gd name="connsiteY2183" fmla="*/ 2011442 h 2121144"/>
                <a:gd name="connsiteX2184" fmla="*/ 3743524 w 8386272"/>
                <a:gd name="connsiteY2184" fmla="*/ 2011798 h 2121144"/>
                <a:gd name="connsiteX2185" fmla="*/ 3743287 w 8386272"/>
                <a:gd name="connsiteY2185" fmla="*/ 1968939 h 2121144"/>
                <a:gd name="connsiteX2186" fmla="*/ 3841948 w 8386272"/>
                <a:gd name="connsiteY2186" fmla="*/ 2084340 h 2121144"/>
                <a:gd name="connsiteX2187" fmla="*/ 3744118 w 8386272"/>
                <a:gd name="connsiteY2187" fmla="*/ 2084815 h 2121144"/>
                <a:gd name="connsiteX2188" fmla="*/ 3743880 w 8386272"/>
                <a:gd name="connsiteY2188" fmla="*/ 2041836 h 2121144"/>
                <a:gd name="connsiteX2189" fmla="*/ 3842423 w 8386272"/>
                <a:gd name="connsiteY2189" fmla="*/ 2041361 h 2121144"/>
                <a:gd name="connsiteX2190" fmla="*/ 3842779 w 8386272"/>
                <a:gd name="connsiteY2190" fmla="*/ 2084340 h 2121144"/>
                <a:gd name="connsiteX2191" fmla="*/ 3841948 w 8386272"/>
                <a:gd name="connsiteY2191" fmla="*/ 2084340 h 2121144"/>
                <a:gd name="connsiteX2192" fmla="*/ 3887657 w 8386272"/>
                <a:gd name="connsiteY2192" fmla="*/ 1266917 h 2121144"/>
                <a:gd name="connsiteX2193" fmla="*/ 3875309 w 8386272"/>
                <a:gd name="connsiteY2193" fmla="*/ 1267035 h 2121144"/>
                <a:gd name="connsiteX2194" fmla="*/ 3871035 w 8386272"/>
                <a:gd name="connsiteY2194" fmla="*/ 672697 h 2121144"/>
                <a:gd name="connsiteX2195" fmla="*/ 3891931 w 8386272"/>
                <a:gd name="connsiteY2195" fmla="*/ 672578 h 2121144"/>
                <a:gd name="connsiteX2196" fmla="*/ 3892050 w 8386272"/>
                <a:gd name="connsiteY2196" fmla="*/ 672578 h 2121144"/>
                <a:gd name="connsiteX2197" fmla="*/ 3892050 w 8386272"/>
                <a:gd name="connsiteY2197" fmla="*/ 672578 h 2121144"/>
                <a:gd name="connsiteX2198" fmla="*/ 3896205 w 8386272"/>
                <a:gd name="connsiteY2198" fmla="*/ 1266917 h 2121144"/>
                <a:gd name="connsiteX2199" fmla="*/ 3887657 w 8386272"/>
                <a:gd name="connsiteY2199" fmla="*/ 1266917 h 2121144"/>
                <a:gd name="connsiteX2200" fmla="*/ 3959960 w 8386272"/>
                <a:gd name="connsiteY2200" fmla="*/ 1329366 h 2121144"/>
                <a:gd name="connsiteX2201" fmla="*/ 4121427 w 8386272"/>
                <a:gd name="connsiteY2201" fmla="*/ 1328654 h 2121144"/>
                <a:gd name="connsiteX2202" fmla="*/ 4121427 w 8386272"/>
                <a:gd name="connsiteY2202" fmla="*/ 1337558 h 2121144"/>
                <a:gd name="connsiteX2203" fmla="*/ 3960079 w 8386272"/>
                <a:gd name="connsiteY2203" fmla="*/ 1338270 h 2121144"/>
                <a:gd name="connsiteX2204" fmla="*/ 3959960 w 8386272"/>
                <a:gd name="connsiteY2204" fmla="*/ 1329366 h 2121144"/>
                <a:gd name="connsiteX2205" fmla="*/ 3960435 w 8386272"/>
                <a:gd name="connsiteY2205" fmla="*/ 1392053 h 2121144"/>
                <a:gd name="connsiteX2206" fmla="*/ 3961504 w 8386272"/>
                <a:gd name="connsiteY2206" fmla="*/ 1392053 h 2121144"/>
                <a:gd name="connsiteX2207" fmla="*/ 4121783 w 8386272"/>
                <a:gd name="connsiteY2207" fmla="*/ 1391459 h 2121144"/>
                <a:gd name="connsiteX2208" fmla="*/ 4121901 w 8386272"/>
                <a:gd name="connsiteY2208" fmla="*/ 1400364 h 2121144"/>
                <a:gd name="connsiteX2209" fmla="*/ 3960554 w 8386272"/>
                <a:gd name="connsiteY2209" fmla="*/ 1401076 h 2121144"/>
                <a:gd name="connsiteX2210" fmla="*/ 3960435 w 8386272"/>
                <a:gd name="connsiteY2210" fmla="*/ 1392053 h 2121144"/>
                <a:gd name="connsiteX2211" fmla="*/ 3960910 w 8386272"/>
                <a:gd name="connsiteY2211" fmla="*/ 1463644 h 2121144"/>
                <a:gd name="connsiteX2212" fmla="*/ 3960791 w 8386272"/>
                <a:gd name="connsiteY2212" fmla="*/ 1454859 h 2121144"/>
                <a:gd name="connsiteX2213" fmla="*/ 4121189 w 8386272"/>
                <a:gd name="connsiteY2213" fmla="*/ 1454146 h 2121144"/>
                <a:gd name="connsiteX2214" fmla="*/ 4122258 w 8386272"/>
                <a:gd name="connsiteY2214" fmla="*/ 1454146 h 2121144"/>
                <a:gd name="connsiteX2215" fmla="*/ 4122258 w 8386272"/>
                <a:gd name="connsiteY2215" fmla="*/ 1463051 h 2121144"/>
                <a:gd name="connsiteX2216" fmla="*/ 3960910 w 8386272"/>
                <a:gd name="connsiteY2216" fmla="*/ 1463763 h 2121144"/>
                <a:gd name="connsiteX2217" fmla="*/ 3960910 w 8386272"/>
                <a:gd name="connsiteY2217" fmla="*/ 1463763 h 2121144"/>
                <a:gd name="connsiteX2218" fmla="*/ 3960910 w 8386272"/>
                <a:gd name="connsiteY2218" fmla="*/ 1463763 h 2121144"/>
                <a:gd name="connsiteX2219" fmla="*/ 3960910 w 8386272"/>
                <a:gd name="connsiteY2219" fmla="*/ 1463644 h 2121144"/>
                <a:gd name="connsiteX2220" fmla="*/ 3961266 w 8386272"/>
                <a:gd name="connsiteY2220" fmla="*/ 1517664 h 2121144"/>
                <a:gd name="connsiteX2221" fmla="*/ 3961266 w 8386272"/>
                <a:gd name="connsiteY2221" fmla="*/ 1517664 h 2121144"/>
                <a:gd name="connsiteX2222" fmla="*/ 4122614 w 8386272"/>
                <a:gd name="connsiteY2222" fmla="*/ 1516952 h 2121144"/>
                <a:gd name="connsiteX2223" fmla="*/ 4122733 w 8386272"/>
                <a:gd name="connsiteY2223" fmla="*/ 1525856 h 2121144"/>
                <a:gd name="connsiteX2224" fmla="*/ 3961385 w 8386272"/>
                <a:gd name="connsiteY2224" fmla="*/ 1526450 h 2121144"/>
                <a:gd name="connsiteX2225" fmla="*/ 3961266 w 8386272"/>
                <a:gd name="connsiteY2225" fmla="*/ 1517664 h 2121144"/>
                <a:gd name="connsiteX2226" fmla="*/ 3961622 w 8386272"/>
                <a:gd name="connsiteY2226" fmla="*/ 1580232 h 2121144"/>
                <a:gd name="connsiteX2227" fmla="*/ 4123089 w 8386272"/>
                <a:gd name="connsiteY2227" fmla="*/ 1579639 h 2121144"/>
                <a:gd name="connsiteX2228" fmla="*/ 4123208 w 8386272"/>
                <a:gd name="connsiteY2228" fmla="*/ 1588543 h 2121144"/>
                <a:gd name="connsiteX2229" fmla="*/ 3961741 w 8386272"/>
                <a:gd name="connsiteY2229" fmla="*/ 1589137 h 2121144"/>
                <a:gd name="connsiteX2230" fmla="*/ 3961622 w 8386272"/>
                <a:gd name="connsiteY2230" fmla="*/ 1580232 h 2121144"/>
                <a:gd name="connsiteX2231" fmla="*/ 3962216 w 8386272"/>
                <a:gd name="connsiteY2231" fmla="*/ 1643038 h 2121144"/>
                <a:gd name="connsiteX2232" fmla="*/ 4123564 w 8386272"/>
                <a:gd name="connsiteY2232" fmla="*/ 1642444 h 2121144"/>
                <a:gd name="connsiteX2233" fmla="*/ 4123682 w 8386272"/>
                <a:gd name="connsiteY2233" fmla="*/ 1651349 h 2121144"/>
                <a:gd name="connsiteX2234" fmla="*/ 3963285 w 8386272"/>
                <a:gd name="connsiteY2234" fmla="*/ 1651942 h 2121144"/>
                <a:gd name="connsiteX2235" fmla="*/ 3962454 w 8386272"/>
                <a:gd name="connsiteY2235" fmla="*/ 1651942 h 2121144"/>
                <a:gd name="connsiteX2236" fmla="*/ 3962216 w 8386272"/>
                <a:gd name="connsiteY2236" fmla="*/ 1643038 h 2121144"/>
                <a:gd name="connsiteX2237" fmla="*/ 3962691 w 8386272"/>
                <a:gd name="connsiteY2237" fmla="*/ 1705725 h 2121144"/>
                <a:gd name="connsiteX2238" fmla="*/ 4124038 w 8386272"/>
                <a:gd name="connsiteY2238" fmla="*/ 1705131 h 2121144"/>
                <a:gd name="connsiteX2239" fmla="*/ 4124157 w 8386272"/>
                <a:gd name="connsiteY2239" fmla="*/ 1714036 h 2121144"/>
                <a:gd name="connsiteX2240" fmla="*/ 3962691 w 8386272"/>
                <a:gd name="connsiteY2240" fmla="*/ 1714748 h 2121144"/>
                <a:gd name="connsiteX2241" fmla="*/ 3962691 w 8386272"/>
                <a:gd name="connsiteY2241" fmla="*/ 1705725 h 2121144"/>
                <a:gd name="connsiteX2242" fmla="*/ 3963047 w 8386272"/>
                <a:gd name="connsiteY2242" fmla="*/ 1768531 h 2121144"/>
                <a:gd name="connsiteX2243" fmla="*/ 4124513 w 8386272"/>
                <a:gd name="connsiteY2243" fmla="*/ 1767818 h 2121144"/>
                <a:gd name="connsiteX2244" fmla="*/ 4124513 w 8386272"/>
                <a:gd name="connsiteY2244" fmla="*/ 1776723 h 2121144"/>
                <a:gd name="connsiteX2245" fmla="*/ 4022054 w 8386272"/>
                <a:gd name="connsiteY2245" fmla="*/ 1777198 h 2121144"/>
                <a:gd name="connsiteX2246" fmla="*/ 3999496 w 8386272"/>
                <a:gd name="connsiteY2246" fmla="*/ 1777316 h 2121144"/>
                <a:gd name="connsiteX2247" fmla="*/ 3964234 w 8386272"/>
                <a:gd name="connsiteY2247" fmla="*/ 1777435 h 2121144"/>
                <a:gd name="connsiteX2248" fmla="*/ 3963759 w 8386272"/>
                <a:gd name="connsiteY2248" fmla="*/ 1777435 h 2121144"/>
                <a:gd name="connsiteX2249" fmla="*/ 3963285 w 8386272"/>
                <a:gd name="connsiteY2249" fmla="*/ 1777435 h 2121144"/>
                <a:gd name="connsiteX2250" fmla="*/ 3963285 w 8386272"/>
                <a:gd name="connsiteY2250" fmla="*/ 1777435 h 2121144"/>
                <a:gd name="connsiteX2251" fmla="*/ 3963047 w 8386272"/>
                <a:gd name="connsiteY2251" fmla="*/ 1768531 h 2121144"/>
                <a:gd name="connsiteX2252" fmla="*/ 3963522 w 8386272"/>
                <a:gd name="connsiteY2252" fmla="*/ 1831218 h 2121144"/>
                <a:gd name="connsiteX2253" fmla="*/ 4123801 w 8386272"/>
                <a:gd name="connsiteY2253" fmla="*/ 1830505 h 2121144"/>
                <a:gd name="connsiteX2254" fmla="*/ 4124870 w 8386272"/>
                <a:gd name="connsiteY2254" fmla="*/ 1830505 h 2121144"/>
                <a:gd name="connsiteX2255" fmla="*/ 4124988 w 8386272"/>
                <a:gd name="connsiteY2255" fmla="*/ 1839409 h 2121144"/>
                <a:gd name="connsiteX2256" fmla="*/ 3963641 w 8386272"/>
                <a:gd name="connsiteY2256" fmla="*/ 1840241 h 2121144"/>
                <a:gd name="connsiteX2257" fmla="*/ 3963522 w 8386272"/>
                <a:gd name="connsiteY2257" fmla="*/ 1831218 h 2121144"/>
                <a:gd name="connsiteX2258" fmla="*/ 3963878 w 8386272"/>
                <a:gd name="connsiteY2258" fmla="*/ 1894023 h 2121144"/>
                <a:gd name="connsiteX2259" fmla="*/ 4125345 w 8386272"/>
                <a:gd name="connsiteY2259" fmla="*/ 1893311 h 2121144"/>
                <a:gd name="connsiteX2260" fmla="*/ 4125345 w 8386272"/>
                <a:gd name="connsiteY2260" fmla="*/ 1902215 h 2121144"/>
                <a:gd name="connsiteX2261" fmla="*/ 4125345 w 8386272"/>
                <a:gd name="connsiteY2261" fmla="*/ 1902215 h 2121144"/>
                <a:gd name="connsiteX2262" fmla="*/ 4125345 w 8386272"/>
                <a:gd name="connsiteY2262" fmla="*/ 1902215 h 2121144"/>
                <a:gd name="connsiteX2263" fmla="*/ 3963997 w 8386272"/>
                <a:gd name="connsiteY2263" fmla="*/ 1902927 h 2121144"/>
                <a:gd name="connsiteX2264" fmla="*/ 3963878 w 8386272"/>
                <a:gd name="connsiteY2264" fmla="*/ 1894023 h 2121144"/>
                <a:gd name="connsiteX2265" fmla="*/ 3964472 w 8386272"/>
                <a:gd name="connsiteY2265" fmla="*/ 1956710 h 2121144"/>
                <a:gd name="connsiteX2266" fmla="*/ 4125820 w 8386272"/>
                <a:gd name="connsiteY2266" fmla="*/ 1955998 h 2121144"/>
                <a:gd name="connsiteX2267" fmla="*/ 4125938 w 8386272"/>
                <a:gd name="connsiteY2267" fmla="*/ 1964902 h 2121144"/>
                <a:gd name="connsiteX2268" fmla="*/ 3965659 w 8386272"/>
                <a:gd name="connsiteY2268" fmla="*/ 1965614 h 2121144"/>
                <a:gd name="connsiteX2269" fmla="*/ 3964591 w 8386272"/>
                <a:gd name="connsiteY2269" fmla="*/ 1965614 h 2121144"/>
                <a:gd name="connsiteX2270" fmla="*/ 3964591 w 8386272"/>
                <a:gd name="connsiteY2270" fmla="*/ 1965614 h 2121144"/>
                <a:gd name="connsiteX2271" fmla="*/ 3964472 w 8386272"/>
                <a:gd name="connsiteY2271" fmla="*/ 1956710 h 2121144"/>
                <a:gd name="connsiteX2272" fmla="*/ 3964828 w 8386272"/>
                <a:gd name="connsiteY2272" fmla="*/ 2019516 h 2121144"/>
                <a:gd name="connsiteX2273" fmla="*/ 4126294 w 8386272"/>
                <a:gd name="connsiteY2273" fmla="*/ 2018803 h 2121144"/>
                <a:gd name="connsiteX2274" fmla="*/ 4126413 w 8386272"/>
                <a:gd name="connsiteY2274" fmla="*/ 2027708 h 2121144"/>
                <a:gd name="connsiteX2275" fmla="*/ 4125582 w 8386272"/>
                <a:gd name="connsiteY2275" fmla="*/ 2027708 h 2121144"/>
                <a:gd name="connsiteX2276" fmla="*/ 3965066 w 8386272"/>
                <a:gd name="connsiteY2276" fmla="*/ 2028301 h 2121144"/>
                <a:gd name="connsiteX2277" fmla="*/ 3964828 w 8386272"/>
                <a:gd name="connsiteY2277" fmla="*/ 2019516 h 2121144"/>
                <a:gd name="connsiteX2278" fmla="*/ 3965422 w 8386272"/>
                <a:gd name="connsiteY2278" fmla="*/ 2091107 h 2121144"/>
                <a:gd name="connsiteX2279" fmla="*/ 3965303 w 8386272"/>
                <a:gd name="connsiteY2279" fmla="*/ 2082203 h 2121144"/>
                <a:gd name="connsiteX2280" fmla="*/ 4126650 w 8386272"/>
                <a:gd name="connsiteY2280" fmla="*/ 2081609 h 2121144"/>
                <a:gd name="connsiteX2281" fmla="*/ 4126769 w 8386272"/>
                <a:gd name="connsiteY2281" fmla="*/ 2090513 h 2121144"/>
                <a:gd name="connsiteX2282" fmla="*/ 3965422 w 8386272"/>
                <a:gd name="connsiteY2282" fmla="*/ 2091107 h 2121144"/>
                <a:gd name="connsiteX2283" fmla="*/ 4233622 w 8386272"/>
                <a:gd name="connsiteY2283" fmla="*/ 1181553 h 2121144"/>
                <a:gd name="connsiteX2284" fmla="*/ 4234097 w 8386272"/>
                <a:gd name="connsiteY2284" fmla="*/ 1180603 h 2121144"/>
                <a:gd name="connsiteX2285" fmla="*/ 4234572 w 8386272"/>
                <a:gd name="connsiteY2285" fmla="*/ 1179535 h 2121144"/>
                <a:gd name="connsiteX2286" fmla="*/ 4235047 w 8386272"/>
                <a:gd name="connsiteY2286" fmla="*/ 1178585 h 2121144"/>
                <a:gd name="connsiteX2287" fmla="*/ 4235047 w 8386272"/>
                <a:gd name="connsiteY2287" fmla="*/ 1178466 h 2121144"/>
                <a:gd name="connsiteX2288" fmla="*/ 4235047 w 8386272"/>
                <a:gd name="connsiteY2288" fmla="*/ 1178348 h 2121144"/>
                <a:gd name="connsiteX2289" fmla="*/ 4235284 w 8386272"/>
                <a:gd name="connsiteY2289" fmla="*/ 1177991 h 2121144"/>
                <a:gd name="connsiteX2290" fmla="*/ 4235641 w 8386272"/>
                <a:gd name="connsiteY2290" fmla="*/ 1177279 h 2121144"/>
                <a:gd name="connsiteX2291" fmla="*/ 4235997 w 8386272"/>
                <a:gd name="connsiteY2291" fmla="*/ 1176804 h 2121144"/>
                <a:gd name="connsiteX2292" fmla="*/ 4236234 w 8386272"/>
                <a:gd name="connsiteY2292" fmla="*/ 1176329 h 2121144"/>
                <a:gd name="connsiteX2293" fmla="*/ 4236709 w 8386272"/>
                <a:gd name="connsiteY2293" fmla="*/ 1175617 h 2121144"/>
                <a:gd name="connsiteX2294" fmla="*/ 4237778 w 8386272"/>
                <a:gd name="connsiteY2294" fmla="*/ 1173955 h 2121144"/>
                <a:gd name="connsiteX2295" fmla="*/ 4238965 w 8386272"/>
                <a:gd name="connsiteY2295" fmla="*/ 1172174 h 2121144"/>
                <a:gd name="connsiteX2296" fmla="*/ 4239796 w 8386272"/>
                <a:gd name="connsiteY2296" fmla="*/ 1170987 h 2121144"/>
                <a:gd name="connsiteX2297" fmla="*/ 4240152 w 8386272"/>
                <a:gd name="connsiteY2297" fmla="*/ 1170512 h 2121144"/>
                <a:gd name="connsiteX2298" fmla="*/ 4241577 w 8386272"/>
                <a:gd name="connsiteY2298" fmla="*/ 1168731 h 2121144"/>
                <a:gd name="connsiteX2299" fmla="*/ 4241577 w 8386272"/>
                <a:gd name="connsiteY2299" fmla="*/ 1168731 h 2121144"/>
                <a:gd name="connsiteX2300" fmla="*/ 4241814 w 8386272"/>
                <a:gd name="connsiteY2300" fmla="*/ 1168493 h 2121144"/>
                <a:gd name="connsiteX2301" fmla="*/ 4243001 w 8386272"/>
                <a:gd name="connsiteY2301" fmla="*/ 1167306 h 2121144"/>
                <a:gd name="connsiteX2302" fmla="*/ 4244426 w 8386272"/>
                <a:gd name="connsiteY2302" fmla="*/ 1165881 h 2121144"/>
                <a:gd name="connsiteX2303" fmla="*/ 4244782 w 8386272"/>
                <a:gd name="connsiteY2303" fmla="*/ 1165525 h 2121144"/>
                <a:gd name="connsiteX2304" fmla="*/ 4246445 w 8386272"/>
                <a:gd name="connsiteY2304" fmla="*/ 1164219 h 2121144"/>
                <a:gd name="connsiteX2305" fmla="*/ 4246682 w 8386272"/>
                <a:gd name="connsiteY2305" fmla="*/ 1163982 h 2121144"/>
                <a:gd name="connsiteX2306" fmla="*/ 4248463 w 8386272"/>
                <a:gd name="connsiteY2306" fmla="*/ 1162795 h 2121144"/>
                <a:gd name="connsiteX2307" fmla="*/ 4248938 w 8386272"/>
                <a:gd name="connsiteY2307" fmla="*/ 1162438 h 2121144"/>
                <a:gd name="connsiteX2308" fmla="*/ 4253212 w 8386272"/>
                <a:gd name="connsiteY2308" fmla="*/ 1160776 h 2121144"/>
                <a:gd name="connsiteX2309" fmla="*/ 4256299 w 8386272"/>
                <a:gd name="connsiteY2309" fmla="*/ 1160420 h 2121144"/>
                <a:gd name="connsiteX2310" fmla="*/ 4257011 w 8386272"/>
                <a:gd name="connsiteY2310" fmla="*/ 1160420 h 2121144"/>
                <a:gd name="connsiteX2311" fmla="*/ 4276363 w 8386272"/>
                <a:gd name="connsiteY2311" fmla="*/ 1175498 h 2121144"/>
                <a:gd name="connsiteX2312" fmla="*/ 4276957 w 8386272"/>
                <a:gd name="connsiteY2312" fmla="*/ 1176448 h 2121144"/>
                <a:gd name="connsiteX2313" fmla="*/ 4279925 w 8386272"/>
                <a:gd name="connsiteY2313" fmla="*/ 1181435 h 2121144"/>
                <a:gd name="connsiteX2314" fmla="*/ 4281349 w 8386272"/>
                <a:gd name="connsiteY2314" fmla="*/ 1295292 h 2121144"/>
                <a:gd name="connsiteX2315" fmla="*/ 4249887 w 8386272"/>
                <a:gd name="connsiteY2315" fmla="*/ 1295411 h 2121144"/>
                <a:gd name="connsiteX2316" fmla="*/ 4248700 w 8386272"/>
                <a:gd name="connsiteY2316" fmla="*/ 1295411 h 2121144"/>
                <a:gd name="connsiteX2317" fmla="*/ 4247869 w 8386272"/>
                <a:gd name="connsiteY2317" fmla="*/ 1295411 h 2121144"/>
                <a:gd name="connsiteX2318" fmla="*/ 4247513 w 8386272"/>
                <a:gd name="connsiteY2318" fmla="*/ 1295411 h 2121144"/>
                <a:gd name="connsiteX2319" fmla="*/ 4247513 w 8386272"/>
                <a:gd name="connsiteY2319" fmla="*/ 1295411 h 2121144"/>
                <a:gd name="connsiteX2320" fmla="*/ 4247038 w 8386272"/>
                <a:gd name="connsiteY2320" fmla="*/ 1295411 h 2121144"/>
                <a:gd name="connsiteX2321" fmla="*/ 4246445 w 8386272"/>
                <a:gd name="connsiteY2321" fmla="*/ 1295411 h 2121144"/>
                <a:gd name="connsiteX2322" fmla="*/ 4246088 w 8386272"/>
                <a:gd name="connsiteY2322" fmla="*/ 1295411 h 2121144"/>
                <a:gd name="connsiteX2323" fmla="*/ 4245376 w 8386272"/>
                <a:gd name="connsiteY2323" fmla="*/ 1295411 h 2121144"/>
                <a:gd name="connsiteX2324" fmla="*/ 4244189 w 8386272"/>
                <a:gd name="connsiteY2324" fmla="*/ 1295411 h 2121144"/>
                <a:gd name="connsiteX2325" fmla="*/ 4244070 w 8386272"/>
                <a:gd name="connsiteY2325" fmla="*/ 1295411 h 2121144"/>
                <a:gd name="connsiteX2326" fmla="*/ 4243833 w 8386272"/>
                <a:gd name="connsiteY2326" fmla="*/ 1295411 h 2121144"/>
                <a:gd name="connsiteX2327" fmla="*/ 4242170 w 8386272"/>
                <a:gd name="connsiteY2327" fmla="*/ 1295411 h 2121144"/>
                <a:gd name="connsiteX2328" fmla="*/ 4234216 w 8386272"/>
                <a:gd name="connsiteY2328" fmla="*/ 1295411 h 2121144"/>
                <a:gd name="connsiteX2329" fmla="*/ 4233622 w 8386272"/>
                <a:gd name="connsiteY2329" fmla="*/ 1181553 h 2121144"/>
                <a:gd name="connsiteX2330" fmla="*/ 4235641 w 8386272"/>
                <a:gd name="connsiteY2330" fmla="*/ 1472786 h 2121144"/>
                <a:gd name="connsiteX2331" fmla="*/ 4234928 w 8386272"/>
                <a:gd name="connsiteY2331" fmla="*/ 1360828 h 2121144"/>
                <a:gd name="connsiteX2332" fmla="*/ 4235403 w 8386272"/>
                <a:gd name="connsiteY2332" fmla="*/ 1359878 h 2121144"/>
                <a:gd name="connsiteX2333" fmla="*/ 4235759 w 8386272"/>
                <a:gd name="connsiteY2333" fmla="*/ 1359285 h 2121144"/>
                <a:gd name="connsiteX2334" fmla="*/ 4236471 w 8386272"/>
                <a:gd name="connsiteY2334" fmla="*/ 1357741 h 2121144"/>
                <a:gd name="connsiteX2335" fmla="*/ 4236828 w 8386272"/>
                <a:gd name="connsiteY2335" fmla="*/ 1357029 h 2121144"/>
                <a:gd name="connsiteX2336" fmla="*/ 4237303 w 8386272"/>
                <a:gd name="connsiteY2336" fmla="*/ 1356198 h 2121144"/>
                <a:gd name="connsiteX2337" fmla="*/ 4237778 w 8386272"/>
                <a:gd name="connsiteY2337" fmla="*/ 1355367 h 2121144"/>
                <a:gd name="connsiteX2338" fmla="*/ 4238015 w 8386272"/>
                <a:gd name="connsiteY2338" fmla="*/ 1354773 h 2121144"/>
                <a:gd name="connsiteX2339" fmla="*/ 4238846 w 8386272"/>
                <a:gd name="connsiteY2339" fmla="*/ 1353467 h 2121144"/>
                <a:gd name="connsiteX2340" fmla="*/ 4238965 w 8386272"/>
                <a:gd name="connsiteY2340" fmla="*/ 1353230 h 2121144"/>
                <a:gd name="connsiteX2341" fmla="*/ 4240152 w 8386272"/>
                <a:gd name="connsiteY2341" fmla="*/ 1351330 h 2121144"/>
                <a:gd name="connsiteX2342" fmla="*/ 4240389 w 8386272"/>
                <a:gd name="connsiteY2342" fmla="*/ 1350974 h 2121144"/>
                <a:gd name="connsiteX2343" fmla="*/ 4241221 w 8386272"/>
                <a:gd name="connsiteY2343" fmla="*/ 1349787 h 2121144"/>
                <a:gd name="connsiteX2344" fmla="*/ 4242408 w 8386272"/>
                <a:gd name="connsiteY2344" fmla="*/ 1348362 h 2121144"/>
                <a:gd name="connsiteX2345" fmla="*/ 4242883 w 8386272"/>
                <a:gd name="connsiteY2345" fmla="*/ 1347768 h 2121144"/>
                <a:gd name="connsiteX2346" fmla="*/ 4243120 w 8386272"/>
                <a:gd name="connsiteY2346" fmla="*/ 1347531 h 2121144"/>
                <a:gd name="connsiteX2347" fmla="*/ 4244307 w 8386272"/>
                <a:gd name="connsiteY2347" fmla="*/ 1346225 h 2121144"/>
                <a:gd name="connsiteX2348" fmla="*/ 4245257 w 8386272"/>
                <a:gd name="connsiteY2348" fmla="*/ 1345275 h 2121144"/>
                <a:gd name="connsiteX2349" fmla="*/ 4246088 w 8386272"/>
                <a:gd name="connsiteY2349" fmla="*/ 1344444 h 2121144"/>
                <a:gd name="connsiteX2350" fmla="*/ 4247750 w 8386272"/>
                <a:gd name="connsiteY2350" fmla="*/ 1343257 h 2121144"/>
                <a:gd name="connsiteX2351" fmla="*/ 4249769 w 8386272"/>
                <a:gd name="connsiteY2351" fmla="*/ 1341832 h 2121144"/>
                <a:gd name="connsiteX2352" fmla="*/ 4250362 w 8386272"/>
                <a:gd name="connsiteY2352" fmla="*/ 1341595 h 2121144"/>
                <a:gd name="connsiteX2353" fmla="*/ 4251550 w 8386272"/>
                <a:gd name="connsiteY2353" fmla="*/ 1341001 h 2121144"/>
                <a:gd name="connsiteX2354" fmla="*/ 4253687 w 8386272"/>
                <a:gd name="connsiteY2354" fmla="*/ 1340170 h 2121144"/>
                <a:gd name="connsiteX2355" fmla="*/ 4254518 w 8386272"/>
                <a:gd name="connsiteY2355" fmla="*/ 1339814 h 2121144"/>
                <a:gd name="connsiteX2356" fmla="*/ 4254518 w 8386272"/>
                <a:gd name="connsiteY2356" fmla="*/ 1339814 h 2121144"/>
                <a:gd name="connsiteX2357" fmla="*/ 4256061 w 8386272"/>
                <a:gd name="connsiteY2357" fmla="*/ 1339576 h 2121144"/>
                <a:gd name="connsiteX2358" fmla="*/ 4257604 w 8386272"/>
                <a:gd name="connsiteY2358" fmla="*/ 1339339 h 2121144"/>
                <a:gd name="connsiteX2359" fmla="*/ 4258317 w 8386272"/>
                <a:gd name="connsiteY2359" fmla="*/ 1339339 h 2121144"/>
                <a:gd name="connsiteX2360" fmla="*/ 4277669 w 8386272"/>
                <a:gd name="connsiteY2360" fmla="*/ 1354417 h 2121144"/>
                <a:gd name="connsiteX2361" fmla="*/ 4278263 w 8386272"/>
                <a:gd name="connsiteY2361" fmla="*/ 1355367 h 2121144"/>
                <a:gd name="connsiteX2362" fmla="*/ 4281231 w 8386272"/>
                <a:gd name="connsiteY2362" fmla="*/ 1360353 h 2121144"/>
                <a:gd name="connsiteX2363" fmla="*/ 4282656 w 8386272"/>
                <a:gd name="connsiteY2363" fmla="*/ 1474211 h 2121144"/>
                <a:gd name="connsiteX2364" fmla="*/ 4235403 w 8386272"/>
                <a:gd name="connsiteY2364" fmla="*/ 1474448 h 2121144"/>
                <a:gd name="connsiteX2365" fmla="*/ 4235403 w 8386272"/>
                <a:gd name="connsiteY2365" fmla="*/ 1474448 h 2121144"/>
                <a:gd name="connsiteX2366" fmla="*/ 4235403 w 8386272"/>
                <a:gd name="connsiteY2366" fmla="*/ 1474448 h 2121144"/>
                <a:gd name="connsiteX2367" fmla="*/ 4235641 w 8386272"/>
                <a:gd name="connsiteY2367" fmla="*/ 1472786 h 2121144"/>
                <a:gd name="connsiteX2368" fmla="*/ 4236234 w 8386272"/>
                <a:gd name="connsiteY2368" fmla="*/ 1540103 h 2121144"/>
                <a:gd name="connsiteX2369" fmla="*/ 4239202 w 8386272"/>
                <a:gd name="connsiteY2369" fmla="*/ 1534286 h 2121144"/>
                <a:gd name="connsiteX2370" fmla="*/ 4239321 w 8386272"/>
                <a:gd name="connsiteY2370" fmla="*/ 1533930 h 2121144"/>
                <a:gd name="connsiteX2371" fmla="*/ 4240271 w 8386272"/>
                <a:gd name="connsiteY2371" fmla="*/ 1532505 h 2121144"/>
                <a:gd name="connsiteX2372" fmla="*/ 4240983 w 8386272"/>
                <a:gd name="connsiteY2372" fmla="*/ 1531318 h 2121144"/>
                <a:gd name="connsiteX2373" fmla="*/ 4241577 w 8386272"/>
                <a:gd name="connsiteY2373" fmla="*/ 1530368 h 2121144"/>
                <a:gd name="connsiteX2374" fmla="*/ 4242170 w 8386272"/>
                <a:gd name="connsiteY2374" fmla="*/ 1529655 h 2121144"/>
                <a:gd name="connsiteX2375" fmla="*/ 4242764 w 8386272"/>
                <a:gd name="connsiteY2375" fmla="*/ 1528824 h 2121144"/>
                <a:gd name="connsiteX2376" fmla="*/ 4243239 w 8386272"/>
                <a:gd name="connsiteY2376" fmla="*/ 1528231 h 2121144"/>
                <a:gd name="connsiteX2377" fmla="*/ 4244426 w 8386272"/>
                <a:gd name="connsiteY2377" fmla="*/ 1526806 h 2121144"/>
                <a:gd name="connsiteX2378" fmla="*/ 4245376 w 8386272"/>
                <a:gd name="connsiteY2378" fmla="*/ 1525737 h 2121144"/>
                <a:gd name="connsiteX2379" fmla="*/ 4245851 w 8386272"/>
                <a:gd name="connsiteY2379" fmla="*/ 1525263 h 2121144"/>
                <a:gd name="connsiteX2380" fmla="*/ 4247750 w 8386272"/>
                <a:gd name="connsiteY2380" fmla="*/ 1523482 h 2121144"/>
                <a:gd name="connsiteX2381" fmla="*/ 4248225 w 8386272"/>
                <a:gd name="connsiteY2381" fmla="*/ 1523126 h 2121144"/>
                <a:gd name="connsiteX2382" fmla="*/ 4249413 w 8386272"/>
                <a:gd name="connsiteY2382" fmla="*/ 1522176 h 2121144"/>
                <a:gd name="connsiteX2383" fmla="*/ 4251550 w 8386272"/>
                <a:gd name="connsiteY2383" fmla="*/ 1520751 h 2121144"/>
                <a:gd name="connsiteX2384" fmla="*/ 4253449 w 8386272"/>
                <a:gd name="connsiteY2384" fmla="*/ 1519801 h 2121144"/>
                <a:gd name="connsiteX2385" fmla="*/ 4255111 w 8386272"/>
                <a:gd name="connsiteY2385" fmla="*/ 1519208 h 2121144"/>
                <a:gd name="connsiteX2386" fmla="*/ 4256774 w 8386272"/>
                <a:gd name="connsiteY2386" fmla="*/ 1518614 h 2121144"/>
                <a:gd name="connsiteX2387" fmla="*/ 4256774 w 8386272"/>
                <a:gd name="connsiteY2387" fmla="*/ 1518614 h 2121144"/>
                <a:gd name="connsiteX2388" fmla="*/ 4257011 w 8386272"/>
                <a:gd name="connsiteY2388" fmla="*/ 1518614 h 2121144"/>
                <a:gd name="connsiteX2389" fmla="*/ 4259267 w 8386272"/>
                <a:gd name="connsiteY2389" fmla="*/ 1518377 h 2121144"/>
                <a:gd name="connsiteX2390" fmla="*/ 4262591 w 8386272"/>
                <a:gd name="connsiteY2390" fmla="*/ 1518733 h 2121144"/>
                <a:gd name="connsiteX2391" fmla="*/ 4280756 w 8386272"/>
                <a:gd name="connsiteY2391" fmla="*/ 1535711 h 2121144"/>
                <a:gd name="connsiteX2392" fmla="*/ 4282893 w 8386272"/>
                <a:gd name="connsiteY2392" fmla="*/ 1539391 h 2121144"/>
                <a:gd name="connsiteX2393" fmla="*/ 4284318 w 8386272"/>
                <a:gd name="connsiteY2393" fmla="*/ 1653248 h 2121144"/>
                <a:gd name="connsiteX2394" fmla="*/ 4284080 w 8386272"/>
                <a:gd name="connsiteY2394" fmla="*/ 1653248 h 2121144"/>
                <a:gd name="connsiteX2395" fmla="*/ 4261760 w 8386272"/>
                <a:gd name="connsiteY2395" fmla="*/ 1653367 h 2121144"/>
                <a:gd name="connsiteX2396" fmla="*/ 4253212 w 8386272"/>
                <a:gd name="connsiteY2396" fmla="*/ 1653367 h 2121144"/>
                <a:gd name="connsiteX2397" fmla="*/ 4251787 w 8386272"/>
                <a:gd name="connsiteY2397" fmla="*/ 1653367 h 2121144"/>
                <a:gd name="connsiteX2398" fmla="*/ 4250362 w 8386272"/>
                <a:gd name="connsiteY2398" fmla="*/ 1653367 h 2121144"/>
                <a:gd name="connsiteX2399" fmla="*/ 4250362 w 8386272"/>
                <a:gd name="connsiteY2399" fmla="*/ 1653367 h 2121144"/>
                <a:gd name="connsiteX2400" fmla="*/ 4250244 w 8386272"/>
                <a:gd name="connsiteY2400" fmla="*/ 1653367 h 2121144"/>
                <a:gd name="connsiteX2401" fmla="*/ 4249294 w 8386272"/>
                <a:gd name="connsiteY2401" fmla="*/ 1653367 h 2121144"/>
                <a:gd name="connsiteX2402" fmla="*/ 4248107 w 8386272"/>
                <a:gd name="connsiteY2402" fmla="*/ 1653367 h 2121144"/>
                <a:gd name="connsiteX2403" fmla="*/ 4246801 w 8386272"/>
                <a:gd name="connsiteY2403" fmla="*/ 1653367 h 2121144"/>
                <a:gd name="connsiteX2404" fmla="*/ 4244901 w 8386272"/>
                <a:gd name="connsiteY2404" fmla="*/ 1653367 h 2121144"/>
                <a:gd name="connsiteX2405" fmla="*/ 4236946 w 8386272"/>
                <a:gd name="connsiteY2405" fmla="*/ 1653367 h 2121144"/>
                <a:gd name="connsiteX2406" fmla="*/ 4236946 w 8386272"/>
                <a:gd name="connsiteY2406" fmla="*/ 1653367 h 2121144"/>
                <a:gd name="connsiteX2407" fmla="*/ 4236234 w 8386272"/>
                <a:gd name="connsiteY2407" fmla="*/ 1540103 h 2121144"/>
                <a:gd name="connsiteX2408" fmla="*/ 4238253 w 8386272"/>
                <a:gd name="connsiteY2408" fmla="*/ 1833117 h 2121144"/>
                <a:gd name="connsiteX2409" fmla="*/ 4238253 w 8386272"/>
                <a:gd name="connsiteY2409" fmla="*/ 1833117 h 2121144"/>
                <a:gd name="connsiteX2410" fmla="*/ 4238253 w 8386272"/>
                <a:gd name="connsiteY2410" fmla="*/ 1832167 h 2121144"/>
                <a:gd name="connsiteX2411" fmla="*/ 4237540 w 8386272"/>
                <a:gd name="connsiteY2411" fmla="*/ 1719141 h 2121144"/>
                <a:gd name="connsiteX2412" fmla="*/ 4237896 w 8386272"/>
                <a:gd name="connsiteY2412" fmla="*/ 1718429 h 2121144"/>
                <a:gd name="connsiteX2413" fmla="*/ 4238134 w 8386272"/>
                <a:gd name="connsiteY2413" fmla="*/ 1717835 h 2121144"/>
                <a:gd name="connsiteX2414" fmla="*/ 4238371 w 8386272"/>
                <a:gd name="connsiteY2414" fmla="*/ 1717241 h 2121144"/>
                <a:gd name="connsiteX2415" fmla="*/ 4239796 w 8386272"/>
                <a:gd name="connsiteY2415" fmla="*/ 1714511 h 2121144"/>
                <a:gd name="connsiteX2416" fmla="*/ 4239914 w 8386272"/>
                <a:gd name="connsiteY2416" fmla="*/ 1714392 h 2121144"/>
                <a:gd name="connsiteX2417" fmla="*/ 4240271 w 8386272"/>
                <a:gd name="connsiteY2417" fmla="*/ 1713679 h 2121144"/>
                <a:gd name="connsiteX2418" fmla="*/ 4240508 w 8386272"/>
                <a:gd name="connsiteY2418" fmla="*/ 1713205 h 2121144"/>
                <a:gd name="connsiteX2419" fmla="*/ 4240508 w 8386272"/>
                <a:gd name="connsiteY2419" fmla="*/ 1713205 h 2121144"/>
                <a:gd name="connsiteX2420" fmla="*/ 4241102 w 8386272"/>
                <a:gd name="connsiteY2420" fmla="*/ 1712374 h 2121144"/>
                <a:gd name="connsiteX2421" fmla="*/ 4241695 w 8386272"/>
                <a:gd name="connsiteY2421" fmla="*/ 1711543 h 2121144"/>
                <a:gd name="connsiteX2422" fmla="*/ 4242764 w 8386272"/>
                <a:gd name="connsiteY2422" fmla="*/ 1709880 h 2121144"/>
                <a:gd name="connsiteX2423" fmla="*/ 4242764 w 8386272"/>
                <a:gd name="connsiteY2423" fmla="*/ 1709880 h 2121144"/>
                <a:gd name="connsiteX2424" fmla="*/ 4243951 w 8386272"/>
                <a:gd name="connsiteY2424" fmla="*/ 1708218 h 2121144"/>
                <a:gd name="connsiteX2425" fmla="*/ 4243951 w 8386272"/>
                <a:gd name="connsiteY2425" fmla="*/ 1708099 h 2121144"/>
                <a:gd name="connsiteX2426" fmla="*/ 4245138 w 8386272"/>
                <a:gd name="connsiteY2426" fmla="*/ 1706556 h 2121144"/>
                <a:gd name="connsiteX2427" fmla="*/ 4245376 w 8386272"/>
                <a:gd name="connsiteY2427" fmla="*/ 1706319 h 2121144"/>
                <a:gd name="connsiteX2428" fmla="*/ 4246445 w 8386272"/>
                <a:gd name="connsiteY2428" fmla="*/ 1705131 h 2121144"/>
                <a:gd name="connsiteX2429" fmla="*/ 4246801 w 8386272"/>
                <a:gd name="connsiteY2429" fmla="*/ 1704775 h 2121144"/>
                <a:gd name="connsiteX2430" fmla="*/ 4247988 w 8386272"/>
                <a:gd name="connsiteY2430" fmla="*/ 1703707 h 2121144"/>
                <a:gd name="connsiteX2431" fmla="*/ 4248582 w 8386272"/>
                <a:gd name="connsiteY2431" fmla="*/ 1703113 h 2121144"/>
                <a:gd name="connsiteX2432" fmla="*/ 4250244 w 8386272"/>
                <a:gd name="connsiteY2432" fmla="*/ 1701807 h 2121144"/>
                <a:gd name="connsiteX2433" fmla="*/ 4252262 w 8386272"/>
                <a:gd name="connsiteY2433" fmla="*/ 1700382 h 2121144"/>
                <a:gd name="connsiteX2434" fmla="*/ 4252737 w 8386272"/>
                <a:gd name="connsiteY2434" fmla="*/ 1700026 h 2121144"/>
                <a:gd name="connsiteX2435" fmla="*/ 4257011 w 8386272"/>
                <a:gd name="connsiteY2435" fmla="*/ 1698364 h 2121144"/>
                <a:gd name="connsiteX2436" fmla="*/ 4260098 w 8386272"/>
                <a:gd name="connsiteY2436" fmla="*/ 1698008 h 2121144"/>
                <a:gd name="connsiteX2437" fmla="*/ 4260810 w 8386272"/>
                <a:gd name="connsiteY2437" fmla="*/ 1698008 h 2121144"/>
                <a:gd name="connsiteX2438" fmla="*/ 4280162 w 8386272"/>
                <a:gd name="connsiteY2438" fmla="*/ 1713086 h 2121144"/>
                <a:gd name="connsiteX2439" fmla="*/ 4280756 w 8386272"/>
                <a:gd name="connsiteY2439" fmla="*/ 1714036 h 2121144"/>
                <a:gd name="connsiteX2440" fmla="*/ 4283724 w 8386272"/>
                <a:gd name="connsiteY2440" fmla="*/ 1719022 h 2121144"/>
                <a:gd name="connsiteX2441" fmla="*/ 4285149 w 8386272"/>
                <a:gd name="connsiteY2441" fmla="*/ 1832880 h 2121144"/>
                <a:gd name="connsiteX2442" fmla="*/ 4238490 w 8386272"/>
                <a:gd name="connsiteY2442" fmla="*/ 1833117 h 2121144"/>
                <a:gd name="connsiteX2443" fmla="*/ 4238253 w 8386272"/>
                <a:gd name="connsiteY2443" fmla="*/ 1833117 h 2121144"/>
                <a:gd name="connsiteX2444" fmla="*/ 4286336 w 8386272"/>
                <a:gd name="connsiteY2444" fmla="*/ 2012155 h 2121144"/>
                <a:gd name="connsiteX2445" fmla="*/ 4264016 w 8386272"/>
                <a:gd name="connsiteY2445" fmla="*/ 2012273 h 2121144"/>
                <a:gd name="connsiteX2446" fmla="*/ 4255467 w 8386272"/>
                <a:gd name="connsiteY2446" fmla="*/ 2012273 h 2121144"/>
                <a:gd name="connsiteX2447" fmla="*/ 4254043 w 8386272"/>
                <a:gd name="connsiteY2447" fmla="*/ 2012273 h 2121144"/>
                <a:gd name="connsiteX2448" fmla="*/ 4252855 w 8386272"/>
                <a:gd name="connsiteY2448" fmla="*/ 2012273 h 2121144"/>
                <a:gd name="connsiteX2449" fmla="*/ 4252855 w 8386272"/>
                <a:gd name="connsiteY2449" fmla="*/ 2012273 h 2121144"/>
                <a:gd name="connsiteX2450" fmla="*/ 4252855 w 8386272"/>
                <a:gd name="connsiteY2450" fmla="*/ 2012273 h 2121144"/>
                <a:gd name="connsiteX2451" fmla="*/ 4251787 w 8386272"/>
                <a:gd name="connsiteY2451" fmla="*/ 2012273 h 2121144"/>
                <a:gd name="connsiteX2452" fmla="*/ 4250600 w 8386272"/>
                <a:gd name="connsiteY2452" fmla="*/ 2012273 h 2121144"/>
                <a:gd name="connsiteX2453" fmla="*/ 4249175 w 8386272"/>
                <a:gd name="connsiteY2453" fmla="*/ 2012273 h 2121144"/>
                <a:gd name="connsiteX2454" fmla="*/ 4247394 w 8386272"/>
                <a:gd name="connsiteY2454" fmla="*/ 2012273 h 2121144"/>
                <a:gd name="connsiteX2455" fmla="*/ 4239558 w 8386272"/>
                <a:gd name="connsiteY2455" fmla="*/ 2012273 h 2121144"/>
                <a:gd name="connsiteX2456" fmla="*/ 4238609 w 8386272"/>
                <a:gd name="connsiteY2456" fmla="*/ 1898416 h 2121144"/>
                <a:gd name="connsiteX2457" fmla="*/ 4239083 w 8386272"/>
                <a:gd name="connsiteY2457" fmla="*/ 1897466 h 2121144"/>
                <a:gd name="connsiteX2458" fmla="*/ 4239558 w 8386272"/>
                <a:gd name="connsiteY2458" fmla="*/ 1896516 h 2121144"/>
                <a:gd name="connsiteX2459" fmla="*/ 4240152 w 8386272"/>
                <a:gd name="connsiteY2459" fmla="*/ 1895329 h 2121144"/>
                <a:gd name="connsiteX2460" fmla="*/ 4240271 w 8386272"/>
                <a:gd name="connsiteY2460" fmla="*/ 1895092 h 2121144"/>
                <a:gd name="connsiteX2461" fmla="*/ 4240508 w 8386272"/>
                <a:gd name="connsiteY2461" fmla="*/ 1894617 h 2121144"/>
                <a:gd name="connsiteX2462" fmla="*/ 4240864 w 8386272"/>
                <a:gd name="connsiteY2462" fmla="*/ 1894023 h 2121144"/>
                <a:gd name="connsiteX2463" fmla="*/ 4241814 w 8386272"/>
                <a:gd name="connsiteY2463" fmla="*/ 1892361 h 2121144"/>
                <a:gd name="connsiteX2464" fmla="*/ 4242289 w 8386272"/>
                <a:gd name="connsiteY2464" fmla="*/ 1891649 h 2121144"/>
                <a:gd name="connsiteX2465" fmla="*/ 4242764 w 8386272"/>
                <a:gd name="connsiteY2465" fmla="*/ 1890936 h 2121144"/>
                <a:gd name="connsiteX2466" fmla="*/ 4243595 w 8386272"/>
                <a:gd name="connsiteY2466" fmla="*/ 1889630 h 2121144"/>
                <a:gd name="connsiteX2467" fmla="*/ 4244070 w 8386272"/>
                <a:gd name="connsiteY2467" fmla="*/ 1888918 h 2121144"/>
                <a:gd name="connsiteX2468" fmla="*/ 4244426 w 8386272"/>
                <a:gd name="connsiteY2468" fmla="*/ 1888443 h 2121144"/>
                <a:gd name="connsiteX2469" fmla="*/ 4245257 w 8386272"/>
                <a:gd name="connsiteY2469" fmla="*/ 1887375 h 2121144"/>
                <a:gd name="connsiteX2470" fmla="*/ 4246801 w 8386272"/>
                <a:gd name="connsiteY2470" fmla="*/ 1885475 h 2121144"/>
                <a:gd name="connsiteX2471" fmla="*/ 4246801 w 8386272"/>
                <a:gd name="connsiteY2471" fmla="*/ 1885475 h 2121144"/>
                <a:gd name="connsiteX2472" fmla="*/ 4247513 w 8386272"/>
                <a:gd name="connsiteY2472" fmla="*/ 1884763 h 2121144"/>
                <a:gd name="connsiteX2473" fmla="*/ 4248225 w 8386272"/>
                <a:gd name="connsiteY2473" fmla="*/ 1884050 h 2121144"/>
                <a:gd name="connsiteX2474" fmla="*/ 4250125 w 8386272"/>
                <a:gd name="connsiteY2474" fmla="*/ 1882269 h 2121144"/>
                <a:gd name="connsiteX2475" fmla="*/ 4250719 w 8386272"/>
                <a:gd name="connsiteY2475" fmla="*/ 1881676 h 2121144"/>
                <a:gd name="connsiteX2476" fmla="*/ 4259029 w 8386272"/>
                <a:gd name="connsiteY2476" fmla="*/ 1877520 h 2121144"/>
                <a:gd name="connsiteX2477" fmla="*/ 4261523 w 8386272"/>
                <a:gd name="connsiteY2477" fmla="*/ 1877283 h 2121144"/>
                <a:gd name="connsiteX2478" fmla="*/ 4263541 w 8386272"/>
                <a:gd name="connsiteY2478" fmla="*/ 1877402 h 2121144"/>
                <a:gd name="connsiteX2479" fmla="*/ 4280993 w 8386272"/>
                <a:gd name="connsiteY2479" fmla="*/ 1891292 h 2121144"/>
                <a:gd name="connsiteX2480" fmla="*/ 4285268 w 8386272"/>
                <a:gd name="connsiteY2480" fmla="*/ 1898297 h 2121144"/>
                <a:gd name="connsiteX2481" fmla="*/ 4286692 w 8386272"/>
                <a:gd name="connsiteY2481" fmla="*/ 2012155 h 2121144"/>
                <a:gd name="connsiteX2482" fmla="*/ 4286336 w 8386272"/>
                <a:gd name="connsiteY2482" fmla="*/ 2012155 h 2121144"/>
                <a:gd name="connsiteX2483" fmla="*/ 4312693 w 8386272"/>
                <a:gd name="connsiteY2483" fmla="*/ 1181197 h 2121144"/>
                <a:gd name="connsiteX2484" fmla="*/ 4312812 w 8386272"/>
                <a:gd name="connsiteY2484" fmla="*/ 1180960 h 2121144"/>
                <a:gd name="connsiteX2485" fmla="*/ 4313643 w 8386272"/>
                <a:gd name="connsiteY2485" fmla="*/ 1179179 h 2121144"/>
                <a:gd name="connsiteX2486" fmla="*/ 4313643 w 8386272"/>
                <a:gd name="connsiteY2486" fmla="*/ 1179060 h 2121144"/>
                <a:gd name="connsiteX2487" fmla="*/ 4314237 w 8386272"/>
                <a:gd name="connsiteY2487" fmla="*/ 1177991 h 2121144"/>
                <a:gd name="connsiteX2488" fmla="*/ 4314237 w 8386272"/>
                <a:gd name="connsiteY2488" fmla="*/ 1177991 h 2121144"/>
                <a:gd name="connsiteX2489" fmla="*/ 4314474 w 8386272"/>
                <a:gd name="connsiteY2489" fmla="*/ 1177517 h 2121144"/>
                <a:gd name="connsiteX2490" fmla="*/ 4314949 w 8386272"/>
                <a:gd name="connsiteY2490" fmla="*/ 1176685 h 2121144"/>
                <a:gd name="connsiteX2491" fmla="*/ 4315424 w 8386272"/>
                <a:gd name="connsiteY2491" fmla="*/ 1175973 h 2121144"/>
                <a:gd name="connsiteX2492" fmla="*/ 4316017 w 8386272"/>
                <a:gd name="connsiteY2492" fmla="*/ 1175023 h 2121144"/>
                <a:gd name="connsiteX2493" fmla="*/ 4316492 w 8386272"/>
                <a:gd name="connsiteY2493" fmla="*/ 1174192 h 2121144"/>
                <a:gd name="connsiteX2494" fmla="*/ 4316967 w 8386272"/>
                <a:gd name="connsiteY2494" fmla="*/ 1173480 h 2121144"/>
                <a:gd name="connsiteX2495" fmla="*/ 4318273 w 8386272"/>
                <a:gd name="connsiteY2495" fmla="*/ 1171462 h 2121144"/>
                <a:gd name="connsiteX2496" fmla="*/ 4318392 w 8386272"/>
                <a:gd name="connsiteY2496" fmla="*/ 1171343 h 2121144"/>
                <a:gd name="connsiteX2497" fmla="*/ 4319579 w 8386272"/>
                <a:gd name="connsiteY2497" fmla="*/ 1169918 h 2121144"/>
                <a:gd name="connsiteX2498" fmla="*/ 4321122 w 8386272"/>
                <a:gd name="connsiteY2498" fmla="*/ 1168019 h 2121144"/>
                <a:gd name="connsiteX2499" fmla="*/ 4322547 w 8386272"/>
                <a:gd name="connsiteY2499" fmla="*/ 1166475 h 2121144"/>
                <a:gd name="connsiteX2500" fmla="*/ 4322547 w 8386272"/>
                <a:gd name="connsiteY2500" fmla="*/ 1166475 h 2121144"/>
                <a:gd name="connsiteX2501" fmla="*/ 4322785 w 8386272"/>
                <a:gd name="connsiteY2501" fmla="*/ 1166238 h 2121144"/>
                <a:gd name="connsiteX2502" fmla="*/ 4324328 w 8386272"/>
                <a:gd name="connsiteY2502" fmla="*/ 1164813 h 2121144"/>
                <a:gd name="connsiteX2503" fmla="*/ 4325159 w 8386272"/>
                <a:gd name="connsiteY2503" fmla="*/ 1164101 h 2121144"/>
                <a:gd name="connsiteX2504" fmla="*/ 4333707 w 8386272"/>
                <a:gd name="connsiteY2504" fmla="*/ 1160183 h 2121144"/>
                <a:gd name="connsiteX2505" fmla="*/ 4335607 w 8386272"/>
                <a:gd name="connsiteY2505" fmla="*/ 1160064 h 2121144"/>
                <a:gd name="connsiteX2506" fmla="*/ 4336319 w 8386272"/>
                <a:gd name="connsiteY2506" fmla="*/ 1160064 h 2121144"/>
                <a:gd name="connsiteX2507" fmla="*/ 4355553 w 8386272"/>
                <a:gd name="connsiteY2507" fmla="*/ 1175142 h 2121144"/>
                <a:gd name="connsiteX2508" fmla="*/ 4356147 w 8386272"/>
                <a:gd name="connsiteY2508" fmla="*/ 1176211 h 2121144"/>
                <a:gd name="connsiteX2509" fmla="*/ 4359115 w 8386272"/>
                <a:gd name="connsiteY2509" fmla="*/ 1181197 h 2121144"/>
                <a:gd name="connsiteX2510" fmla="*/ 4360658 w 8386272"/>
                <a:gd name="connsiteY2510" fmla="*/ 1295055 h 2121144"/>
                <a:gd name="connsiteX2511" fmla="*/ 4337982 w 8386272"/>
                <a:gd name="connsiteY2511" fmla="*/ 1295173 h 2121144"/>
                <a:gd name="connsiteX2512" fmla="*/ 4329433 w 8386272"/>
                <a:gd name="connsiteY2512" fmla="*/ 1295173 h 2121144"/>
                <a:gd name="connsiteX2513" fmla="*/ 4328009 w 8386272"/>
                <a:gd name="connsiteY2513" fmla="*/ 1295173 h 2121144"/>
                <a:gd name="connsiteX2514" fmla="*/ 4326821 w 8386272"/>
                <a:gd name="connsiteY2514" fmla="*/ 1295173 h 2121144"/>
                <a:gd name="connsiteX2515" fmla="*/ 4326821 w 8386272"/>
                <a:gd name="connsiteY2515" fmla="*/ 1295173 h 2121144"/>
                <a:gd name="connsiteX2516" fmla="*/ 4326821 w 8386272"/>
                <a:gd name="connsiteY2516" fmla="*/ 1295173 h 2121144"/>
                <a:gd name="connsiteX2517" fmla="*/ 4325753 w 8386272"/>
                <a:gd name="connsiteY2517" fmla="*/ 1295173 h 2121144"/>
                <a:gd name="connsiteX2518" fmla="*/ 4324566 w 8386272"/>
                <a:gd name="connsiteY2518" fmla="*/ 1295173 h 2121144"/>
                <a:gd name="connsiteX2519" fmla="*/ 4323141 w 8386272"/>
                <a:gd name="connsiteY2519" fmla="*/ 1295173 h 2121144"/>
                <a:gd name="connsiteX2520" fmla="*/ 4321241 w 8386272"/>
                <a:gd name="connsiteY2520" fmla="*/ 1295173 h 2121144"/>
                <a:gd name="connsiteX2521" fmla="*/ 4313405 w 8386272"/>
                <a:gd name="connsiteY2521" fmla="*/ 1295173 h 2121144"/>
                <a:gd name="connsiteX2522" fmla="*/ 4312693 w 8386272"/>
                <a:gd name="connsiteY2522" fmla="*/ 1181197 h 2121144"/>
                <a:gd name="connsiteX2523" fmla="*/ 4313999 w 8386272"/>
                <a:gd name="connsiteY2523" fmla="*/ 1360472 h 2121144"/>
                <a:gd name="connsiteX2524" fmla="*/ 4314474 w 8386272"/>
                <a:gd name="connsiteY2524" fmla="*/ 1359404 h 2121144"/>
                <a:gd name="connsiteX2525" fmla="*/ 4314830 w 8386272"/>
                <a:gd name="connsiteY2525" fmla="*/ 1358691 h 2121144"/>
                <a:gd name="connsiteX2526" fmla="*/ 4315542 w 8386272"/>
                <a:gd name="connsiteY2526" fmla="*/ 1357266 h 2121144"/>
                <a:gd name="connsiteX2527" fmla="*/ 4316374 w 8386272"/>
                <a:gd name="connsiteY2527" fmla="*/ 1355723 h 2121144"/>
                <a:gd name="connsiteX2528" fmla="*/ 4316967 w 8386272"/>
                <a:gd name="connsiteY2528" fmla="*/ 1354536 h 2121144"/>
                <a:gd name="connsiteX2529" fmla="*/ 4317205 w 8386272"/>
                <a:gd name="connsiteY2529" fmla="*/ 1354180 h 2121144"/>
                <a:gd name="connsiteX2530" fmla="*/ 4317324 w 8386272"/>
                <a:gd name="connsiteY2530" fmla="*/ 1353942 h 2121144"/>
                <a:gd name="connsiteX2531" fmla="*/ 4318036 w 8386272"/>
                <a:gd name="connsiteY2531" fmla="*/ 1352874 h 2121144"/>
                <a:gd name="connsiteX2532" fmla="*/ 4319461 w 8386272"/>
                <a:gd name="connsiteY2532" fmla="*/ 1350855 h 2121144"/>
                <a:gd name="connsiteX2533" fmla="*/ 4320648 w 8386272"/>
                <a:gd name="connsiteY2533" fmla="*/ 1349193 h 2121144"/>
                <a:gd name="connsiteX2534" fmla="*/ 4320648 w 8386272"/>
                <a:gd name="connsiteY2534" fmla="*/ 1349193 h 2121144"/>
                <a:gd name="connsiteX2535" fmla="*/ 4320885 w 8386272"/>
                <a:gd name="connsiteY2535" fmla="*/ 1348837 h 2121144"/>
                <a:gd name="connsiteX2536" fmla="*/ 4322191 w 8386272"/>
                <a:gd name="connsiteY2536" fmla="*/ 1347294 h 2121144"/>
                <a:gd name="connsiteX2537" fmla="*/ 4323260 w 8386272"/>
                <a:gd name="connsiteY2537" fmla="*/ 1346106 h 2121144"/>
                <a:gd name="connsiteX2538" fmla="*/ 4323616 w 8386272"/>
                <a:gd name="connsiteY2538" fmla="*/ 1345750 h 2121144"/>
                <a:gd name="connsiteX2539" fmla="*/ 4323616 w 8386272"/>
                <a:gd name="connsiteY2539" fmla="*/ 1345750 h 2121144"/>
                <a:gd name="connsiteX2540" fmla="*/ 4323972 w 8386272"/>
                <a:gd name="connsiteY2540" fmla="*/ 1345513 h 2121144"/>
                <a:gd name="connsiteX2541" fmla="*/ 4325515 w 8386272"/>
                <a:gd name="connsiteY2541" fmla="*/ 1344088 h 2121144"/>
                <a:gd name="connsiteX2542" fmla="*/ 4325871 w 8386272"/>
                <a:gd name="connsiteY2542" fmla="*/ 1343732 h 2121144"/>
                <a:gd name="connsiteX2543" fmla="*/ 4327059 w 8386272"/>
                <a:gd name="connsiteY2543" fmla="*/ 1342782 h 2121144"/>
                <a:gd name="connsiteX2544" fmla="*/ 4329196 w 8386272"/>
                <a:gd name="connsiteY2544" fmla="*/ 1341476 h 2121144"/>
                <a:gd name="connsiteX2545" fmla="*/ 4329196 w 8386272"/>
                <a:gd name="connsiteY2545" fmla="*/ 1341476 h 2121144"/>
                <a:gd name="connsiteX2546" fmla="*/ 4330146 w 8386272"/>
                <a:gd name="connsiteY2546" fmla="*/ 1340882 h 2121144"/>
                <a:gd name="connsiteX2547" fmla="*/ 4334657 w 8386272"/>
                <a:gd name="connsiteY2547" fmla="*/ 1339458 h 2121144"/>
                <a:gd name="connsiteX2548" fmla="*/ 4336557 w 8386272"/>
                <a:gd name="connsiteY2548" fmla="*/ 1339339 h 2121144"/>
                <a:gd name="connsiteX2549" fmla="*/ 4337269 w 8386272"/>
                <a:gd name="connsiteY2549" fmla="*/ 1339339 h 2121144"/>
                <a:gd name="connsiteX2550" fmla="*/ 4356503 w 8386272"/>
                <a:gd name="connsiteY2550" fmla="*/ 1354417 h 2121144"/>
                <a:gd name="connsiteX2551" fmla="*/ 4357215 w 8386272"/>
                <a:gd name="connsiteY2551" fmla="*/ 1355486 h 2121144"/>
                <a:gd name="connsiteX2552" fmla="*/ 4360183 w 8386272"/>
                <a:gd name="connsiteY2552" fmla="*/ 1360472 h 2121144"/>
                <a:gd name="connsiteX2553" fmla="*/ 4361608 w 8386272"/>
                <a:gd name="connsiteY2553" fmla="*/ 1474330 h 2121144"/>
                <a:gd name="connsiteX2554" fmla="*/ 4314593 w 8386272"/>
                <a:gd name="connsiteY2554" fmla="*/ 1474448 h 2121144"/>
                <a:gd name="connsiteX2555" fmla="*/ 4313999 w 8386272"/>
                <a:gd name="connsiteY2555" fmla="*/ 1360472 h 2121144"/>
                <a:gd name="connsiteX2556" fmla="*/ 4315305 w 8386272"/>
                <a:gd name="connsiteY2556" fmla="*/ 1539747 h 2121144"/>
                <a:gd name="connsiteX2557" fmla="*/ 4317561 w 8386272"/>
                <a:gd name="connsiteY2557" fmla="*/ 1535354 h 2121144"/>
                <a:gd name="connsiteX2558" fmla="*/ 4318510 w 8386272"/>
                <a:gd name="connsiteY2558" fmla="*/ 1533692 h 2121144"/>
                <a:gd name="connsiteX2559" fmla="*/ 4318748 w 8386272"/>
                <a:gd name="connsiteY2559" fmla="*/ 1533455 h 2121144"/>
                <a:gd name="connsiteX2560" fmla="*/ 4319461 w 8386272"/>
                <a:gd name="connsiteY2560" fmla="*/ 1532386 h 2121144"/>
                <a:gd name="connsiteX2561" fmla="*/ 4320766 w 8386272"/>
                <a:gd name="connsiteY2561" fmla="*/ 1530368 h 2121144"/>
                <a:gd name="connsiteX2562" fmla="*/ 4321360 w 8386272"/>
                <a:gd name="connsiteY2562" fmla="*/ 1529655 h 2121144"/>
                <a:gd name="connsiteX2563" fmla="*/ 4321954 w 8386272"/>
                <a:gd name="connsiteY2563" fmla="*/ 1528943 h 2121144"/>
                <a:gd name="connsiteX2564" fmla="*/ 4323378 w 8386272"/>
                <a:gd name="connsiteY2564" fmla="*/ 1527162 h 2121144"/>
                <a:gd name="connsiteX2565" fmla="*/ 4335726 w 8386272"/>
                <a:gd name="connsiteY2565" fmla="*/ 1518970 h 2121144"/>
                <a:gd name="connsiteX2566" fmla="*/ 4338219 w 8386272"/>
                <a:gd name="connsiteY2566" fmla="*/ 1518733 h 2121144"/>
                <a:gd name="connsiteX2567" fmla="*/ 4341543 w 8386272"/>
                <a:gd name="connsiteY2567" fmla="*/ 1519089 h 2121144"/>
                <a:gd name="connsiteX2568" fmla="*/ 4361845 w 8386272"/>
                <a:gd name="connsiteY2568" fmla="*/ 1539747 h 2121144"/>
                <a:gd name="connsiteX2569" fmla="*/ 4363270 w 8386272"/>
                <a:gd name="connsiteY2569" fmla="*/ 1653605 h 2121144"/>
                <a:gd name="connsiteX2570" fmla="*/ 4340712 w 8386272"/>
                <a:gd name="connsiteY2570" fmla="*/ 1653723 h 2121144"/>
                <a:gd name="connsiteX2571" fmla="*/ 4339881 w 8386272"/>
                <a:gd name="connsiteY2571" fmla="*/ 1653723 h 2121144"/>
                <a:gd name="connsiteX2572" fmla="*/ 4316136 w 8386272"/>
                <a:gd name="connsiteY2572" fmla="*/ 1653842 h 2121144"/>
                <a:gd name="connsiteX2573" fmla="*/ 4315305 w 8386272"/>
                <a:gd name="connsiteY2573" fmla="*/ 1539747 h 2121144"/>
                <a:gd name="connsiteX2574" fmla="*/ 4316611 w 8386272"/>
                <a:gd name="connsiteY2574" fmla="*/ 1718903 h 2121144"/>
                <a:gd name="connsiteX2575" fmla="*/ 4316849 w 8386272"/>
                <a:gd name="connsiteY2575" fmla="*/ 1718429 h 2121144"/>
                <a:gd name="connsiteX2576" fmla="*/ 4317086 w 8386272"/>
                <a:gd name="connsiteY2576" fmla="*/ 1717954 h 2121144"/>
                <a:gd name="connsiteX2577" fmla="*/ 4317324 w 8386272"/>
                <a:gd name="connsiteY2577" fmla="*/ 1717479 h 2121144"/>
                <a:gd name="connsiteX2578" fmla="*/ 4317442 w 8386272"/>
                <a:gd name="connsiteY2578" fmla="*/ 1717241 h 2121144"/>
                <a:gd name="connsiteX2579" fmla="*/ 4318154 w 8386272"/>
                <a:gd name="connsiteY2579" fmla="*/ 1715817 h 2121144"/>
                <a:gd name="connsiteX2580" fmla="*/ 4318392 w 8386272"/>
                <a:gd name="connsiteY2580" fmla="*/ 1715342 h 2121144"/>
                <a:gd name="connsiteX2581" fmla="*/ 4318629 w 8386272"/>
                <a:gd name="connsiteY2581" fmla="*/ 1714985 h 2121144"/>
                <a:gd name="connsiteX2582" fmla="*/ 4318748 w 8386272"/>
                <a:gd name="connsiteY2582" fmla="*/ 1714867 h 2121144"/>
                <a:gd name="connsiteX2583" fmla="*/ 4319817 w 8386272"/>
                <a:gd name="connsiteY2583" fmla="*/ 1712849 h 2121144"/>
                <a:gd name="connsiteX2584" fmla="*/ 4319817 w 8386272"/>
                <a:gd name="connsiteY2584" fmla="*/ 1712849 h 2121144"/>
                <a:gd name="connsiteX2585" fmla="*/ 4320173 w 8386272"/>
                <a:gd name="connsiteY2585" fmla="*/ 1712374 h 2121144"/>
                <a:gd name="connsiteX2586" fmla="*/ 4320648 w 8386272"/>
                <a:gd name="connsiteY2586" fmla="*/ 1711661 h 2121144"/>
                <a:gd name="connsiteX2587" fmla="*/ 4320648 w 8386272"/>
                <a:gd name="connsiteY2587" fmla="*/ 1711661 h 2121144"/>
                <a:gd name="connsiteX2588" fmla="*/ 4322072 w 8386272"/>
                <a:gd name="connsiteY2588" fmla="*/ 1709524 h 2121144"/>
                <a:gd name="connsiteX2589" fmla="*/ 4322429 w 8386272"/>
                <a:gd name="connsiteY2589" fmla="*/ 1709049 h 2121144"/>
                <a:gd name="connsiteX2590" fmla="*/ 4323141 w 8386272"/>
                <a:gd name="connsiteY2590" fmla="*/ 1708099 h 2121144"/>
                <a:gd name="connsiteX2591" fmla="*/ 4324684 w 8386272"/>
                <a:gd name="connsiteY2591" fmla="*/ 1706319 h 2121144"/>
                <a:gd name="connsiteX2592" fmla="*/ 4324803 w 8386272"/>
                <a:gd name="connsiteY2592" fmla="*/ 1706200 h 2121144"/>
                <a:gd name="connsiteX2593" fmla="*/ 4324803 w 8386272"/>
                <a:gd name="connsiteY2593" fmla="*/ 1706200 h 2121144"/>
                <a:gd name="connsiteX2594" fmla="*/ 4326109 w 8386272"/>
                <a:gd name="connsiteY2594" fmla="*/ 1704775 h 2121144"/>
                <a:gd name="connsiteX2595" fmla="*/ 4326109 w 8386272"/>
                <a:gd name="connsiteY2595" fmla="*/ 1704775 h 2121144"/>
                <a:gd name="connsiteX2596" fmla="*/ 4326109 w 8386272"/>
                <a:gd name="connsiteY2596" fmla="*/ 1704775 h 2121144"/>
                <a:gd name="connsiteX2597" fmla="*/ 4328009 w 8386272"/>
                <a:gd name="connsiteY2597" fmla="*/ 1702994 h 2121144"/>
                <a:gd name="connsiteX2598" fmla="*/ 4328958 w 8386272"/>
                <a:gd name="connsiteY2598" fmla="*/ 1702282 h 2121144"/>
                <a:gd name="connsiteX2599" fmla="*/ 4329671 w 8386272"/>
                <a:gd name="connsiteY2599" fmla="*/ 1701807 h 2121144"/>
                <a:gd name="connsiteX2600" fmla="*/ 4331808 w 8386272"/>
                <a:gd name="connsiteY2600" fmla="*/ 1700382 h 2121144"/>
                <a:gd name="connsiteX2601" fmla="*/ 4332758 w 8386272"/>
                <a:gd name="connsiteY2601" fmla="*/ 1699789 h 2121144"/>
                <a:gd name="connsiteX2602" fmla="*/ 4337269 w 8386272"/>
                <a:gd name="connsiteY2602" fmla="*/ 1698364 h 2121144"/>
                <a:gd name="connsiteX2603" fmla="*/ 4339169 w 8386272"/>
                <a:gd name="connsiteY2603" fmla="*/ 1698245 h 2121144"/>
                <a:gd name="connsiteX2604" fmla="*/ 4339881 w 8386272"/>
                <a:gd name="connsiteY2604" fmla="*/ 1698245 h 2121144"/>
                <a:gd name="connsiteX2605" fmla="*/ 4359115 w 8386272"/>
                <a:gd name="connsiteY2605" fmla="*/ 1713323 h 2121144"/>
                <a:gd name="connsiteX2606" fmla="*/ 4359708 w 8386272"/>
                <a:gd name="connsiteY2606" fmla="*/ 1714392 h 2121144"/>
                <a:gd name="connsiteX2607" fmla="*/ 4362676 w 8386272"/>
                <a:gd name="connsiteY2607" fmla="*/ 1719378 h 2121144"/>
                <a:gd name="connsiteX2608" fmla="*/ 4364101 w 8386272"/>
                <a:gd name="connsiteY2608" fmla="*/ 1833236 h 2121144"/>
                <a:gd name="connsiteX2609" fmla="*/ 4334776 w 8386272"/>
                <a:gd name="connsiteY2609" fmla="*/ 1833355 h 2121144"/>
                <a:gd name="connsiteX2610" fmla="*/ 4332164 w 8386272"/>
                <a:gd name="connsiteY2610" fmla="*/ 1833355 h 2121144"/>
                <a:gd name="connsiteX2611" fmla="*/ 4330739 w 8386272"/>
                <a:gd name="connsiteY2611" fmla="*/ 1833355 h 2121144"/>
                <a:gd name="connsiteX2612" fmla="*/ 4330146 w 8386272"/>
                <a:gd name="connsiteY2612" fmla="*/ 1833355 h 2121144"/>
                <a:gd name="connsiteX2613" fmla="*/ 4327890 w 8386272"/>
                <a:gd name="connsiteY2613" fmla="*/ 1833355 h 2121144"/>
                <a:gd name="connsiteX2614" fmla="*/ 4316730 w 8386272"/>
                <a:gd name="connsiteY2614" fmla="*/ 1833355 h 2121144"/>
                <a:gd name="connsiteX2615" fmla="*/ 4316611 w 8386272"/>
                <a:gd name="connsiteY2615" fmla="*/ 1718903 h 2121144"/>
                <a:gd name="connsiteX2616" fmla="*/ 4318629 w 8386272"/>
                <a:gd name="connsiteY2616" fmla="*/ 2012155 h 2121144"/>
                <a:gd name="connsiteX2617" fmla="*/ 4317917 w 8386272"/>
                <a:gd name="connsiteY2617" fmla="*/ 1898297 h 2121144"/>
                <a:gd name="connsiteX2618" fmla="*/ 4317917 w 8386272"/>
                <a:gd name="connsiteY2618" fmla="*/ 1898297 h 2121144"/>
                <a:gd name="connsiteX2619" fmla="*/ 4318273 w 8386272"/>
                <a:gd name="connsiteY2619" fmla="*/ 1897466 h 2121144"/>
                <a:gd name="connsiteX2620" fmla="*/ 4318392 w 8386272"/>
                <a:gd name="connsiteY2620" fmla="*/ 1897347 h 2121144"/>
                <a:gd name="connsiteX2621" fmla="*/ 4318510 w 8386272"/>
                <a:gd name="connsiteY2621" fmla="*/ 1896991 h 2121144"/>
                <a:gd name="connsiteX2622" fmla="*/ 4318629 w 8386272"/>
                <a:gd name="connsiteY2622" fmla="*/ 1896754 h 2121144"/>
                <a:gd name="connsiteX2623" fmla="*/ 4318867 w 8386272"/>
                <a:gd name="connsiteY2623" fmla="*/ 1896160 h 2121144"/>
                <a:gd name="connsiteX2624" fmla="*/ 4319342 w 8386272"/>
                <a:gd name="connsiteY2624" fmla="*/ 1895092 h 2121144"/>
                <a:gd name="connsiteX2625" fmla="*/ 4319935 w 8386272"/>
                <a:gd name="connsiteY2625" fmla="*/ 1894023 h 2121144"/>
                <a:gd name="connsiteX2626" fmla="*/ 4320292 w 8386272"/>
                <a:gd name="connsiteY2626" fmla="*/ 1893429 h 2121144"/>
                <a:gd name="connsiteX2627" fmla="*/ 4321004 w 8386272"/>
                <a:gd name="connsiteY2627" fmla="*/ 1892123 h 2121144"/>
                <a:gd name="connsiteX2628" fmla="*/ 4321004 w 8386272"/>
                <a:gd name="connsiteY2628" fmla="*/ 1892123 h 2121144"/>
                <a:gd name="connsiteX2629" fmla="*/ 4321241 w 8386272"/>
                <a:gd name="connsiteY2629" fmla="*/ 1891649 h 2121144"/>
                <a:gd name="connsiteX2630" fmla="*/ 4321954 w 8386272"/>
                <a:gd name="connsiteY2630" fmla="*/ 1890699 h 2121144"/>
                <a:gd name="connsiteX2631" fmla="*/ 4321954 w 8386272"/>
                <a:gd name="connsiteY2631" fmla="*/ 1890699 h 2121144"/>
                <a:gd name="connsiteX2632" fmla="*/ 4323141 w 8386272"/>
                <a:gd name="connsiteY2632" fmla="*/ 1888799 h 2121144"/>
                <a:gd name="connsiteX2633" fmla="*/ 4323141 w 8386272"/>
                <a:gd name="connsiteY2633" fmla="*/ 1888799 h 2121144"/>
                <a:gd name="connsiteX2634" fmla="*/ 4324328 w 8386272"/>
                <a:gd name="connsiteY2634" fmla="*/ 1887256 h 2121144"/>
                <a:gd name="connsiteX2635" fmla="*/ 4325278 w 8386272"/>
                <a:gd name="connsiteY2635" fmla="*/ 1885950 h 2121144"/>
                <a:gd name="connsiteX2636" fmla="*/ 4325753 w 8386272"/>
                <a:gd name="connsiteY2636" fmla="*/ 1885356 h 2121144"/>
                <a:gd name="connsiteX2637" fmla="*/ 4326346 w 8386272"/>
                <a:gd name="connsiteY2637" fmla="*/ 1884763 h 2121144"/>
                <a:gd name="connsiteX2638" fmla="*/ 4327178 w 8386272"/>
                <a:gd name="connsiteY2638" fmla="*/ 1883813 h 2121144"/>
                <a:gd name="connsiteX2639" fmla="*/ 4328958 w 8386272"/>
                <a:gd name="connsiteY2639" fmla="*/ 1882032 h 2121144"/>
                <a:gd name="connsiteX2640" fmla="*/ 4329315 w 8386272"/>
                <a:gd name="connsiteY2640" fmla="*/ 1881676 h 2121144"/>
                <a:gd name="connsiteX2641" fmla="*/ 4337388 w 8386272"/>
                <a:gd name="connsiteY2641" fmla="*/ 1877283 h 2121144"/>
                <a:gd name="connsiteX2642" fmla="*/ 4340594 w 8386272"/>
                <a:gd name="connsiteY2642" fmla="*/ 1876927 h 2121144"/>
                <a:gd name="connsiteX2643" fmla="*/ 4341306 w 8386272"/>
                <a:gd name="connsiteY2643" fmla="*/ 1876927 h 2121144"/>
                <a:gd name="connsiteX2644" fmla="*/ 4360658 w 8386272"/>
                <a:gd name="connsiteY2644" fmla="*/ 1892005 h 2121144"/>
                <a:gd name="connsiteX2645" fmla="*/ 4361252 w 8386272"/>
                <a:gd name="connsiteY2645" fmla="*/ 1892955 h 2121144"/>
                <a:gd name="connsiteX2646" fmla="*/ 4364220 w 8386272"/>
                <a:gd name="connsiteY2646" fmla="*/ 1897941 h 2121144"/>
                <a:gd name="connsiteX2647" fmla="*/ 4365644 w 8386272"/>
                <a:gd name="connsiteY2647" fmla="*/ 2011798 h 2121144"/>
                <a:gd name="connsiteX2648" fmla="*/ 4318629 w 8386272"/>
                <a:gd name="connsiteY2648" fmla="*/ 2012155 h 2121144"/>
                <a:gd name="connsiteX2649" fmla="*/ 4489831 w 8386272"/>
                <a:gd name="connsiteY2649" fmla="*/ 626750 h 2121144"/>
                <a:gd name="connsiteX2650" fmla="*/ 4489594 w 8386272"/>
                <a:gd name="connsiteY2650" fmla="*/ 605142 h 2121144"/>
                <a:gd name="connsiteX2651" fmla="*/ 4489475 w 8386272"/>
                <a:gd name="connsiteY2651" fmla="*/ 584009 h 2121144"/>
                <a:gd name="connsiteX2652" fmla="*/ 4535184 w 8386272"/>
                <a:gd name="connsiteY2652" fmla="*/ 583891 h 2121144"/>
                <a:gd name="connsiteX2653" fmla="*/ 4535184 w 8386272"/>
                <a:gd name="connsiteY2653" fmla="*/ 605024 h 2121144"/>
                <a:gd name="connsiteX2654" fmla="*/ 4535422 w 8386272"/>
                <a:gd name="connsiteY2654" fmla="*/ 626513 h 2121144"/>
                <a:gd name="connsiteX2655" fmla="*/ 4535540 w 8386272"/>
                <a:gd name="connsiteY2655" fmla="*/ 647646 h 2121144"/>
                <a:gd name="connsiteX2656" fmla="*/ 4529842 w 8386272"/>
                <a:gd name="connsiteY2656" fmla="*/ 647646 h 2121144"/>
                <a:gd name="connsiteX2657" fmla="*/ 4489950 w 8386272"/>
                <a:gd name="connsiteY2657" fmla="*/ 647765 h 2121144"/>
                <a:gd name="connsiteX2658" fmla="*/ 4489831 w 8386272"/>
                <a:gd name="connsiteY2658" fmla="*/ 626750 h 2121144"/>
                <a:gd name="connsiteX2659" fmla="*/ 4490425 w 8386272"/>
                <a:gd name="connsiteY2659" fmla="*/ 714844 h 2121144"/>
                <a:gd name="connsiteX2660" fmla="*/ 4490187 w 8386272"/>
                <a:gd name="connsiteY2660" fmla="*/ 693355 h 2121144"/>
                <a:gd name="connsiteX2661" fmla="*/ 4490069 w 8386272"/>
                <a:gd name="connsiteY2661" fmla="*/ 672341 h 2121144"/>
                <a:gd name="connsiteX2662" fmla="*/ 4490425 w 8386272"/>
                <a:gd name="connsiteY2662" fmla="*/ 672341 h 2121144"/>
                <a:gd name="connsiteX2663" fmla="*/ 4535659 w 8386272"/>
                <a:gd name="connsiteY2663" fmla="*/ 672103 h 2121144"/>
                <a:gd name="connsiteX2664" fmla="*/ 4535778 w 8386272"/>
                <a:gd name="connsiteY2664" fmla="*/ 693236 h 2121144"/>
                <a:gd name="connsiteX2665" fmla="*/ 4536015 w 8386272"/>
                <a:gd name="connsiteY2665" fmla="*/ 714844 h 2121144"/>
                <a:gd name="connsiteX2666" fmla="*/ 4536134 w 8386272"/>
                <a:gd name="connsiteY2666" fmla="*/ 735859 h 2121144"/>
                <a:gd name="connsiteX2667" fmla="*/ 4490544 w 8386272"/>
                <a:gd name="connsiteY2667" fmla="*/ 736096 h 2121144"/>
                <a:gd name="connsiteX2668" fmla="*/ 4490544 w 8386272"/>
                <a:gd name="connsiteY2668" fmla="*/ 736096 h 2121144"/>
                <a:gd name="connsiteX2669" fmla="*/ 4490544 w 8386272"/>
                <a:gd name="connsiteY2669" fmla="*/ 735978 h 2121144"/>
                <a:gd name="connsiteX2670" fmla="*/ 4490425 w 8386272"/>
                <a:gd name="connsiteY2670" fmla="*/ 714844 h 2121144"/>
                <a:gd name="connsiteX2671" fmla="*/ 4491137 w 8386272"/>
                <a:gd name="connsiteY2671" fmla="*/ 806500 h 2121144"/>
                <a:gd name="connsiteX2672" fmla="*/ 4491137 w 8386272"/>
                <a:gd name="connsiteY2672" fmla="*/ 802938 h 2121144"/>
                <a:gd name="connsiteX2673" fmla="*/ 4490900 w 8386272"/>
                <a:gd name="connsiteY2673" fmla="*/ 781449 h 2121144"/>
                <a:gd name="connsiteX2674" fmla="*/ 4490781 w 8386272"/>
                <a:gd name="connsiteY2674" fmla="*/ 760316 h 2121144"/>
                <a:gd name="connsiteX2675" fmla="*/ 4536490 w 8386272"/>
                <a:gd name="connsiteY2675" fmla="*/ 760197 h 2121144"/>
                <a:gd name="connsiteX2676" fmla="*/ 4536490 w 8386272"/>
                <a:gd name="connsiteY2676" fmla="*/ 781212 h 2121144"/>
                <a:gd name="connsiteX2677" fmla="*/ 4536727 w 8386272"/>
                <a:gd name="connsiteY2677" fmla="*/ 802820 h 2121144"/>
                <a:gd name="connsiteX2678" fmla="*/ 4536846 w 8386272"/>
                <a:gd name="connsiteY2678" fmla="*/ 823834 h 2121144"/>
                <a:gd name="connsiteX2679" fmla="*/ 4530910 w 8386272"/>
                <a:gd name="connsiteY2679" fmla="*/ 823834 h 2121144"/>
                <a:gd name="connsiteX2680" fmla="*/ 4491137 w 8386272"/>
                <a:gd name="connsiteY2680" fmla="*/ 824072 h 2121144"/>
                <a:gd name="connsiteX2681" fmla="*/ 4491137 w 8386272"/>
                <a:gd name="connsiteY2681" fmla="*/ 824072 h 2121144"/>
                <a:gd name="connsiteX2682" fmla="*/ 4491137 w 8386272"/>
                <a:gd name="connsiteY2682" fmla="*/ 806500 h 2121144"/>
                <a:gd name="connsiteX2683" fmla="*/ 4491493 w 8386272"/>
                <a:gd name="connsiteY2683" fmla="*/ 848529 h 2121144"/>
                <a:gd name="connsiteX2684" fmla="*/ 4536965 w 8386272"/>
                <a:gd name="connsiteY2684" fmla="*/ 848292 h 2121144"/>
                <a:gd name="connsiteX2685" fmla="*/ 4537440 w 8386272"/>
                <a:gd name="connsiteY2685" fmla="*/ 890795 h 2121144"/>
                <a:gd name="connsiteX2686" fmla="*/ 4491849 w 8386272"/>
                <a:gd name="connsiteY2686" fmla="*/ 891033 h 2121144"/>
                <a:gd name="connsiteX2687" fmla="*/ 4491493 w 8386272"/>
                <a:gd name="connsiteY2687" fmla="*/ 848529 h 2121144"/>
                <a:gd name="connsiteX2688" fmla="*/ 4492087 w 8386272"/>
                <a:gd name="connsiteY2688" fmla="*/ 936623 h 2121144"/>
                <a:gd name="connsiteX2689" fmla="*/ 4537559 w 8386272"/>
                <a:gd name="connsiteY2689" fmla="*/ 936504 h 2121144"/>
                <a:gd name="connsiteX2690" fmla="*/ 4538034 w 8386272"/>
                <a:gd name="connsiteY2690" fmla="*/ 979008 h 2121144"/>
                <a:gd name="connsiteX2691" fmla="*/ 4492443 w 8386272"/>
                <a:gd name="connsiteY2691" fmla="*/ 979127 h 2121144"/>
                <a:gd name="connsiteX2692" fmla="*/ 4492087 w 8386272"/>
                <a:gd name="connsiteY2692" fmla="*/ 936623 h 2121144"/>
                <a:gd name="connsiteX2693" fmla="*/ 4492681 w 8386272"/>
                <a:gd name="connsiteY2693" fmla="*/ 1024717 h 2121144"/>
                <a:gd name="connsiteX2694" fmla="*/ 4538152 w 8386272"/>
                <a:gd name="connsiteY2694" fmla="*/ 1024599 h 2121144"/>
                <a:gd name="connsiteX2695" fmla="*/ 4538627 w 8386272"/>
                <a:gd name="connsiteY2695" fmla="*/ 1067102 h 2121144"/>
                <a:gd name="connsiteX2696" fmla="*/ 4493037 w 8386272"/>
                <a:gd name="connsiteY2696" fmla="*/ 1067340 h 2121144"/>
                <a:gd name="connsiteX2697" fmla="*/ 4492681 w 8386272"/>
                <a:gd name="connsiteY2697" fmla="*/ 1024717 h 2121144"/>
                <a:gd name="connsiteX2698" fmla="*/ 4493393 w 8386272"/>
                <a:gd name="connsiteY2698" fmla="*/ 1112930 h 2121144"/>
                <a:gd name="connsiteX2699" fmla="*/ 4493749 w 8386272"/>
                <a:gd name="connsiteY2699" fmla="*/ 1112930 h 2121144"/>
                <a:gd name="connsiteX2700" fmla="*/ 4538864 w 8386272"/>
                <a:gd name="connsiteY2700" fmla="*/ 1112693 h 2121144"/>
                <a:gd name="connsiteX2701" fmla="*/ 4539221 w 8386272"/>
                <a:gd name="connsiteY2701" fmla="*/ 1155315 h 2121144"/>
                <a:gd name="connsiteX2702" fmla="*/ 4493749 w 8386272"/>
                <a:gd name="connsiteY2702" fmla="*/ 1155434 h 2121144"/>
                <a:gd name="connsiteX2703" fmla="*/ 4493393 w 8386272"/>
                <a:gd name="connsiteY2703" fmla="*/ 1112930 h 2121144"/>
                <a:gd name="connsiteX2704" fmla="*/ 4493986 w 8386272"/>
                <a:gd name="connsiteY2704" fmla="*/ 1201024 h 2121144"/>
                <a:gd name="connsiteX2705" fmla="*/ 4539458 w 8386272"/>
                <a:gd name="connsiteY2705" fmla="*/ 1200905 h 2121144"/>
                <a:gd name="connsiteX2706" fmla="*/ 4539814 w 8386272"/>
                <a:gd name="connsiteY2706" fmla="*/ 1243409 h 2121144"/>
                <a:gd name="connsiteX2707" fmla="*/ 4494342 w 8386272"/>
                <a:gd name="connsiteY2707" fmla="*/ 1243528 h 2121144"/>
                <a:gd name="connsiteX2708" fmla="*/ 4493986 w 8386272"/>
                <a:gd name="connsiteY2708" fmla="*/ 1201024 h 2121144"/>
                <a:gd name="connsiteX2709" fmla="*/ 4494580 w 8386272"/>
                <a:gd name="connsiteY2709" fmla="*/ 1289237 h 2121144"/>
                <a:gd name="connsiteX2710" fmla="*/ 4540052 w 8386272"/>
                <a:gd name="connsiteY2710" fmla="*/ 1289000 h 2121144"/>
                <a:gd name="connsiteX2711" fmla="*/ 4540408 w 8386272"/>
                <a:gd name="connsiteY2711" fmla="*/ 1331503 h 2121144"/>
                <a:gd name="connsiteX2712" fmla="*/ 4494936 w 8386272"/>
                <a:gd name="connsiteY2712" fmla="*/ 1331741 h 2121144"/>
                <a:gd name="connsiteX2713" fmla="*/ 4494936 w 8386272"/>
                <a:gd name="connsiteY2713" fmla="*/ 1331741 h 2121144"/>
                <a:gd name="connsiteX2714" fmla="*/ 4494936 w 8386272"/>
                <a:gd name="connsiteY2714" fmla="*/ 1331147 h 2121144"/>
                <a:gd name="connsiteX2715" fmla="*/ 4494580 w 8386272"/>
                <a:gd name="connsiteY2715" fmla="*/ 1289237 h 2121144"/>
                <a:gd name="connsiteX2716" fmla="*/ 4495530 w 8386272"/>
                <a:gd name="connsiteY2716" fmla="*/ 1419835 h 2121144"/>
                <a:gd name="connsiteX2717" fmla="*/ 4495174 w 8386272"/>
                <a:gd name="connsiteY2717" fmla="*/ 1377331 h 2121144"/>
                <a:gd name="connsiteX2718" fmla="*/ 4495411 w 8386272"/>
                <a:gd name="connsiteY2718" fmla="*/ 1377331 h 2121144"/>
                <a:gd name="connsiteX2719" fmla="*/ 4540646 w 8386272"/>
                <a:gd name="connsiteY2719" fmla="*/ 1377212 h 2121144"/>
                <a:gd name="connsiteX2720" fmla="*/ 4541002 w 8386272"/>
                <a:gd name="connsiteY2720" fmla="*/ 1419716 h 2121144"/>
                <a:gd name="connsiteX2721" fmla="*/ 4495767 w 8386272"/>
                <a:gd name="connsiteY2721" fmla="*/ 1419835 h 2121144"/>
                <a:gd name="connsiteX2722" fmla="*/ 4495530 w 8386272"/>
                <a:gd name="connsiteY2722" fmla="*/ 1419835 h 2121144"/>
                <a:gd name="connsiteX2723" fmla="*/ 4495886 w 8386272"/>
                <a:gd name="connsiteY2723" fmla="*/ 1465425 h 2121144"/>
                <a:gd name="connsiteX2724" fmla="*/ 4495886 w 8386272"/>
                <a:gd name="connsiteY2724" fmla="*/ 1465425 h 2121144"/>
                <a:gd name="connsiteX2725" fmla="*/ 4541358 w 8386272"/>
                <a:gd name="connsiteY2725" fmla="*/ 1465306 h 2121144"/>
                <a:gd name="connsiteX2726" fmla="*/ 4541714 w 8386272"/>
                <a:gd name="connsiteY2726" fmla="*/ 1507810 h 2121144"/>
                <a:gd name="connsiteX2727" fmla="*/ 4541358 w 8386272"/>
                <a:gd name="connsiteY2727" fmla="*/ 1507810 h 2121144"/>
                <a:gd name="connsiteX2728" fmla="*/ 4530910 w 8386272"/>
                <a:gd name="connsiteY2728" fmla="*/ 1507810 h 2121144"/>
                <a:gd name="connsiteX2729" fmla="*/ 4496124 w 8386272"/>
                <a:gd name="connsiteY2729" fmla="*/ 1507929 h 2121144"/>
                <a:gd name="connsiteX2730" fmla="*/ 4496124 w 8386272"/>
                <a:gd name="connsiteY2730" fmla="*/ 1507335 h 2121144"/>
                <a:gd name="connsiteX2731" fmla="*/ 4495886 w 8386272"/>
                <a:gd name="connsiteY2731" fmla="*/ 1465425 h 2121144"/>
                <a:gd name="connsiteX2732" fmla="*/ 4496836 w 8386272"/>
                <a:gd name="connsiteY2732" fmla="*/ 1596142 h 2121144"/>
                <a:gd name="connsiteX2733" fmla="*/ 4496480 w 8386272"/>
                <a:gd name="connsiteY2733" fmla="*/ 1553638 h 2121144"/>
                <a:gd name="connsiteX2734" fmla="*/ 4541951 w 8386272"/>
                <a:gd name="connsiteY2734" fmla="*/ 1553400 h 2121144"/>
                <a:gd name="connsiteX2735" fmla="*/ 4542308 w 8386272"/>
                <a:gd name="connsiteY2735" fmla="*/ 1596023 h 2121144"/>
                <a:gd name="connsiteX2736" fmla="*/ 4542308 w 8386272"/>
                <a:gd name="connsiteY2736" fmla="*/ 1596023 h 2121144"/>
                <a:gd name="connsiteX2737" fmla="*/ 4531504 w 8386272"/>
                <a:gd name="connsiteY2737" fmla="*/ 1596023 h 2121144"/>
                <a:gd name="connsiteX2738" fmla="*/ 4497073 w 8386272"/>
                <a:gd name="connsiteY2738" fmla="*/ 1596142 h 2121144"/>
                <a:gd name="connsiteX2739" fmla="*/ 4496836 w 8386272"/>
                <a:gd name="connsiteY2739" fmla="*/ 1596142 h 2121144"/>
                <a:gd name="connsiteX2740" fmla="*/ 4497429 w 8386272"/>
                <a:gd name="connsiteY2740" fmla="*/ 1684236 h 2121144"/>
                <a:gd name="connsiteX2741" fmla="*/ 4497073 w 8386272"/>
                <a:gd name="connsiteY2741" fmla="*/ 1641732 h 2121144"/>
                <a:gd name="connsiteX2742" fmla="*/ 4542545 w 8386272"/>
                <a:gd name="connsiteY2742" fmla="*/ 1641613 h 2121144"/>
                <a:gd name="connsiteX2743" fmla="*/ 4542783 w 8386272"/>
                <a:gd name="connsiteY2743" fmla="*/ 1684117 h 2121144"/>
                <a:gd name="connsiteX2744" fmla="*/ 4497548 w 8386272"/>
                <a:gd name="connsiteY2744" fmla="*/ 1684236 h 2121144"/>
                <a:gd name="connsiteX2745" fmla="*/ 4497429 w 8386272"/>
                <a:gd name="connsiteY2745" fmla="*/ 1684236 h 2121144"/>
                <a:gd name="connsiteX2746" fmla="*/ 4497786 w 8386272"/>
                <a:gd name="connsiteY2746" fmla="*/ 1729826 h 2121144"/>
                <a:gd name="connsiteX2747" fmla="*/ 4498023 w 8386272"/>
                <a:gd name="connsiteY2747" fmla="*/ 1729826 h 2121144"/>
                <a:gd name="connsiteX2748" fmla="*/ 4543258 w 8386272"/>
                <a:gd name="connsiteY2748" fmla="*/ 1729707 h 2121144"/>
                <a:gd name="connsiteX2749" fmla="*/ 4543495 w 8386272"/>
                <a:gd name="connsiteY2749" fmla="*/ 1772211 h 2121144"/>
                <a:gd name="connsiteX2750" fmla="*/ 4543139 w 8386272"/>
                <a:gd name="connsiteY2750" fmla="*/ 1772211 h 2121144"/>
                <a:gd name="connsiteX2751" fmla="*/ 4498023 w 8386272"/>
                <a:gd name="connsiteY2751" fmla="*/ 1772448 h 2121144"/>
                <a:gd name="connsiteX2752" fmla="*/ 4497786 w 8386272"/>
                <a:gd name="connsiteY2752" fmla="*/ 1729826 h 2121144"/>
                <a:gd name="connsiteX2753" fmla="*/ 4498379 w 8386272"/>
                <a:gd name="connsiteY2753" fmla="*/ 1818039 h 2121144"/>
                <a:gd name="connsiteX2754" fmla="*/ 4498379 w 8386272"/>
                <a:gd name="connsiteY2754" fmla="*/ 1818039 h 2121144"/>
                <a:gd name="connsiteX2755" fmla="*/ 4543851 w 8386272"/>
                <a:gd name="connsiteY2755" fmla="*/ 1817920 h 2121144"/>
                <a:gd name="connsiteX2756" fmla="*/ 4544207 w 8386272"/>
                <a:gd name="connsiteY2756" fmla="*/ 1860424 h 2121144"/>
                <a:gd name="connsiteX2757" fmla="*/ 4533403 w 8386272"/>
                <a:gd name="connsiteY2757" fmla="*/ 1860424 h 2121144"/>
                <a:gd name="connsiteX2758" fmla="*/ 4498736 w 8386272"/>
                <a:gd name="connsiteY2758" fmla="*/ 1860543 h 2121144"/>
                <a:gd name="connsiteX2759" fmla="*/ 4498379 w 8386272"/>
                <a:gd name="connsiteY2759" fmla="*/ 1818039 h 2121144"/>
                <a:gd name="connsiteX2760" fmla="*/ 4498973 w 8386272"/>
                <a:gd name="connsiteY2760" fmla="*/ 1906133 h 2121144"/>
                <a:gd name="connsiteX2761" fmla="*/ 4544445 w 8386272"/>
                <a:gd name="connsiteY2761" fmla="*/ 1906014 h 2121144"/>
                <a:gd name="connsiteX2762" fmla="*/ 4544682 w 8386272"/>
                <a:gd name="connsiteY2762" fmla="*/ 1948518 h 2121144"/>
                <a:gd name="connsiteX2763" fmla="*/ 4499566 w 8386272"/>
                <a:gd name="connsiteY2763" fmla="*/ 1948755 h 2121144"/>
                <a:gd name="connsiteX2764" fmla="*/ 4499210 w 8386272"/>
                <a:gd name="connsiteY2764" fmla="*/ 1948755 h 2121144"/>
                <a:gd name="connsiteX2765" fmla="*/ 4498973 w 8386272"/>
                <a:gd name="connsiteY2765" fmla="*/ 1906133 h 2121144"/>
                <a:gd name="connsiteX2766" fmla="*/ 4545038 w 8386272"/>
                <a:gd name="connsiteY2766" fmla="*/ 2036612 h 2121144"/>
                <a:gd name="connsiteX2767" fmla="*/ 4499923 w 8386272"/>
                <a:gd name="connsiteY2767" fmla="*/ 2036849 h 2121144"/>
                <a:gd name="connsiteX2768" fmla="*/ 4499566 w 8386272"/>
                <a:gd name="connsiteY2768" fmla="*/ 1994346 h 2121144"/>
                <a:gd name="connsiteX2769" fmla="*/ 4545038 w 8386272"/>
                <a:gd name="connsiteY2769" fmla="*/ 1994109 h 2121144"/>
                <a:gd name="connsiteX2770" fmla="*/ 4545395 w 8386272"/>
                <a:gd name="connsiteY2770" fmla="*/ 2036612 h 2121144"/>
                <a:gd name="connsiteX2771" fmla="*/ 4545038 w 8386272"/>
                <a:gd name="connsiteY2771" fmla="*/ 2036612 h 2121144"/>
                <a:gd name="connsiteX2772" fmla="*/ 4651179 w 8386272"/>
                <a:gd name="connsiteY2772" fmla="*/ 626038 h 2121144"/>
                <a:gd name="connsiteX2773" fmla="*/ 4651060 w 8386272"/>
                <a:gd name="connsiteY2773" fmla="*/ 604430 h 2121144"/>
                <a:gd name="connsiteX2774" fmla="*/ 4650823 w 8386272"/>
                <a:gd name="connsiteY2774" fmla="*/ 583416 h 2121144"/>
                <a:gd name="connsiteX2775" fmla="*/ 4696531 w 8386272"/>
                <a:gd name="connsiteY2775" fmla="*/ 583178 h 2121144"/>
                <a:gd name="connsiteX2776" fmla="*/ 4696650 w 8386272"/>
                <a:gd name="connsiteY2776" fmla="*/ 604311 h 2121144"/>
                <a:gd name="connsiteX2777" fmla="*/ 4696888 w 8386272"/>
                <a:gd name="connsiteY2777" fmla="*/ 625919 h 2121144"/>
                <a:gd name="connsiteX2778" fmla="*/ 4697006 w 8386272"/>
                <a:gd name="connsiteY2778" fmla="*/ 646934 h 2121144"/>
                <a:gd name="connsiteX2779" fmla="*/ 4651535 w 8386272"/>
                <a:gd name="connsiteY2779" fmla="*/ 647171 h 2121144"/>
                <a:gd name="connsiteX2780" fmla="*/ 4651179 w 8386272"/>
                <a:gd name="connsiteY2780" fmla="*/ 626038 h 2121144"/>
                <a:gd name="connsiteX2781" fmla="*/ 4651772 w 8386272"/>
                <a:gd name="connsiteY2781" fmla="*/ 714132 h 2121144"/>
                <a:gd name="connsiteX2782" fmla="*/ 4651653 w 8386272"/>
                <a:gd name="connsiteY2782" fmla="*/ 692643 h 2121144"/>
                <a:gd name="connsiteX2783" fmla="*/ 4651416 w 8386272"/>
                <a:gd name="connsiteY2783" fmla="*/ 671510 h 2121144"/>
                <a:gd name="connsiteX2784" fmla="*/ 4697006 w 8386272"/>
                <a:gd name="connsiteY2784" fmla="*/ 671391 h 2121144"/>
                <a:gd name="connsiteX2785" fmla="*/ 4697125 w 8386272"/>
                <a:gd name="connsiteY2785" fmla="*/ 692405 h 2121144"/>
                <a:gd name="connsiteX2786" fmla="*/ 4697363 w 8386272"/>
                <a:gd name="connsiteY2786" fmla="*/ 714013 h 2121144"/>
                <a:gd name="connsiteX2787" fmla="*/ 4697481 w 8386272"/>
                <a:gd name="connsiteY2787" fmla="*/ 735146 h 2121144"/>
                <a:gd name="connsiteX2788" fmla="*/ 4652010 w 8386272"/>
                <a:gd name="connsiteY2788" fmla="*/ 735265 h 2121144"/>
                <a:gd name="connsiteX2789" fmla="*/ 4651772 w 8386272"/>
                <a:gd name="connsiteY2789" fmla="*/ 714132 h 2121144"/>
                <a:gd name="connsiteX2790" fmla="*/ 4652485 w 8386272"/>
                <a:gd name="connsiteY2790" fmla="*/ 804957 h 2121144"/>
                <a:gd name="connsiteX2791" fmla="*/ 4652485 w 8386272"/>
                <a:gd name="connsiteY2791" fmla="*/ 802345 h 2121144"/>
                <a:gd name="connsiteX2792" fmla="*/ 4652366 w 8386272"/>
                <a:gd name="connsiteY2792" fmla="*/ 780737 h 2121144"/>
                <a:gd name="connsiteX2793" fmla="*/ 4652128 w 8386272"/>
                <a:gd name="connsiteY2793" fmla="*/ 759841 h 2121144"/>
                <a:gd name="connsiteX2794" fmla="*/ 4697719 w 8386272"/>
                <a:gd name="connsiteY2794" fmla="*/ 759604 h 2121144"/>
                <a:gd name="connsiteX2795" fmla="*/ 4697719 w 8386272"/>
                <a:gd name="connsiteY2795" fmla="*/ 780737 h 2121144"/>
                <a:gd name="connsiteX2796" fmla="*/ 4697956 w 8386272"/>
                <a:gd name="connsiteY2796" fmla="*/ 802226 h 2121144"/>
                <a:gd name="connsiteX2797" fmla="*/ 4698075 w 8386272"/>
                <a:gd name="connsiteY2797" fmla="*/ 823359 h 2121144"/>
                <a:gd name="connsiteX2798" fmla="*/ 4652603 w 8386272"/>
                <a:gd name="connsiteY2798" fmla="*/ 823478 h 2121144"/>
                <a:gd name="connsiteX2799" fmla="*/ 4652603 w 8386272"/>
                <a:gd name="connsiteY2799" fmla="*/ 823478 h 2121144"/>
                <a:gd name="connsiteX2800" fmla="*/ 4652485 w 8386272"/>
                <a:gd name="connsiteY2800" fmla="*/ 804957 h 2121144"/>
                <a:gd name="connsiteX2801" fmla="*/ 4652722 w 8386272"/>
                <a:gd name="connsiteY2801" fmla="*/ 847935 h 2121144"/>
                <a:gd name="connsiteX2802" fmla="*/ 4698431 w 8386272"/>
                <a:gd name="connsiteY2802" fmla="*/ 847817 h 2121144"/>
                <a:gd name="connsiteX2803" fmla="*/ 4698669 w 8386272"/>
                <a:gd name="connsiteY2803" fmla="*/ 890320 h 2121144"/>
                <a:gd name="connsiteX2804" fmla="*/ 4687865 w 8386272"/>
                <a:gd name="connsiteY2804" fmla="*/ 890320 h 2121144"/>
                <a:gd name="connsiteX2805" fmla="*/ 4653078 w 8386272"/>
                <a:gd name="connsiteY2805" fmla="*/ 890439 h 2121144"/>
                <a:gd name="connsiteX2806" fmla="*/ 4652722 w 8386272"/>
                <a:gd name="connsiteY2806" fmla="*/ 847935 h 2121144"/>
                <a:gd name="connsiteX2807" fmla="*/ 4653435 w 8386272"/>
                <a:gd name="connsiteY2807" fmla="*/ 936029 h 2121144"/>
                <a:gd name="connsiteX2808" fmla="*/ 4653435 w 8386272"/>
                <a:gd name="connsiteY2808" fmla="*/ 936029 h 2121144"/>
                <a:gd name="connsiteX2809" fmla="*/ 4699025 w 8386272"/>
                <a:gd name="connsiteY2809" fmla="*/ 935911 h 2121144"/>
                <a:gd name="connsiteX2810" fmla="*/ 4699381 w 8386272"/>
                <a:gd name="connsiteY2810" fmla="*/ 978414 h 2121144"/>
                <a:gd name="connsiteX2811" fmla="*/ 4688577 w 8386272"/>
                <a:gd name="connsiteY2811" fmla="*/ 978414 h 2121144"/>
                <a:gd name="connsiteX2812" fmla="*/ 4653672 w 8386272"/>
                <a:gd name="connsiteY2812" fmla="*/ 978652 h 2121144"/>
                <a:gd name="connsiteX2813" fmla="*/ 4653672 w 8386272"/>
                <a:gd name="connsiteY2813" fmla="*/ 977939 h 2121144"/>
                <a:gd name="connsiteX2814" fmla="*/ 4653435 w 8386272"/>
                <a:gd name="connsiteY2814" fmla="*/ 936029 h 2121144"/>
                <a:gd name="connsiteX2815" fmla="*/ 4654028 w 8386272"/>
                <a:gd name="connsiteY2815" fmla="*/ 1024242 h 2121144"/>
                <a:gd name="connsiteX2816" fmla="*/ 4699618 w 8386272"/>
                <a:gd name="connsiteY2816" fmla="*/ 1024005 h 2121144"/>
                <a:gd name="connsiteX2817" fmla="*/ 4699856 w 8386272"/>
                <a:gd name="connsiteY2817" fmla="*/ 1066627 h 2121144"/>
                <a:gd name="connsiteX2818" fmla="*/ 4689052 w 8386272"/>
                <a:gd name="connsiteY2818" fmla="*/ 1066627 h 2121144"/>
                <a:gd name="connsiteX2819" fmla="*/ 4654147 w 8386272"/>
                <a:gd name="connsiteY2819" fmla="*/ 1066746 h 2121144"/>
                <a:gd name="connsiteX2820" fmla="*/ 4654147 w 8386272"/>
                <a:gd name="connsiteY2820" fmla="*/ 1066746 h 2121144"/>
                <a:gd name="connsiteX2821" fmla="*/ 4654028 w 8386272"/>
                <a:gd name="connsiteY2821" fmla="*/ 1024242 h 2121144"/>
                <a:gd name="connsiteX2822" fmla="*/ 4654622 w 8386272"/>
                <a:gd name="connsiteY2822" fmla="*/ 1112336 h 2121144"/>
                <a:gd name="connsiteX2823" fmla="*/ 4700212 w 8386272"/>
                <a:gd name="connsiteY2823" fmla="*/ 1112218 h 2121144"/>
                <a:gd name="connsiteX2824" fmla="*/ 4700568 w 8386272"/>
                <a:gd name="connsiteY2824" fmla="*/ 1154721 h 2121144"/>
                <a:gd name="connsiteX2825" fmla="*/ 4700331 w 8386272"/>
                <a:gd name="connsiteY2825" fmla="*/ 1154721 h 2121144"/>
                <a:gd name="connsiteX2826" fmla="*/ 4689764 w 8386272"/>
                <a:gd name="connsiteY2826" fmla="*/ 1154721 h 2121144"/>
                <a:gd name="connsiteX2827" fmla="*/ 4654859 w 8386272"/>
                <a:gd name="connsiteY2827" fmla="*/ 1154840 h 2121144"/>
                <a:gd name="connsiteX2828" fmla="*/ 4654859 w 8386272"/>
                <a:gd name="connsiteY2828" fmla="*/ 1154246 h 2121144"/>
                <a:gd name="connsiteX2829" fmla="*/ 4654622 w 8386272"/>
                <a:gd name="connsiteY2829" fmla="*/ 1112336 h 2121144"/>
                <a:gd name="connsiteX2830" fmla="*/ 4655215 w 8386272"/>
                <a:gd name="connsiteY2830" fmla="*/ 1200431 h 2121144"/>
                <a:gd name="connsiteX2831" fmla="*/ 4700925 w 8386272"/>
                <a:gd name="connsiteY2831" fmla="*/ 1200193 h 2121144"/>
                <a:gd name="connsiteX2832" fmla="*/ 4701281 w 8386272"/>
                <a:gd name="connsiteY2832" fmla="*/ 1242697 h 2121144"/>
                <a:gd name="connsiteX2833" fmla="*/ 4690477 w 8386272"/>
                <a:gd name="connsiteY2833" fmla="*/ 1242697 h 2121144"/>
                <a:gd name="connsiteX2834" fmla="*/ 4656047 w 8386272"/>
                <a:gd name="connsiteY2834" fmla="*/ 1242934 h 2121144"/>
                <a:gd name="connsiteX2835" fmla="*/ 4655690 w 8386272"/>
                <a:gd name="connsiteY2835" fmla="*/ 1242934 h 2121144"/>
                <a:gd name="connsiteX2836" fmla="*/ 4655215 w 8386272"/>
                <a:gd name="connsiteY2836" fmla="*/ 1200431 h 2121144"/>
                <a:gd name="connsiteX2837" fmla="*/ 4655928 w 8386272"/>
                <a:gd name="connsiteY2837" fmla="*/ 1288525 h 2121144"/>
                <a:gd name="connsiteX2838" fmla="*/ 4656165 w 8386272"/>
                <a:gd name="connsiteY2838" fmla="*/ 1288525 h 2121144"/>
                <a:gd name="connsiteX2839" fmla="*/ 4701518 w 8386272"/>
                <a:gd name="connsiteY2839" fmla="*/ 1288406 h 2121144"/>
                <a:gd name="connsiteX2840" fmla="*/ 4701874 w 8386272"/>
                <a:gd name="connsiteY2840" fmla="*/ 1330909 h 2121144"/>
                <a:gd name="connsiteX2841" fmla="*/ 4701637 w 8386272"/>
                <a:gd name="connsiteY2841" fmla="*/ 1330909 h 2121144"/>
                <a:gd name="connsiteX2842" fmla="*/ 4656284 w 8386272"/>
                <a:gd name="connsiteY2842" fmla="*/ 1331028 h 2121144"/>
                <a:gd name="connsiteX2843" fmla="*/ 4656284 w 8386272"/>
                <a:gd name="connsiteY2843" fmla="*/ 1331028 h 2121144"/>
                <a:gd name="connsiteX2844" fmla="*/ 4656284 w 8386272"/>
                <a:gd name="connsiteY2844" fmla="*/ 1330553 h 2121144"/>
                <a:gd name="connsiteX2845" fmla="*/ 4655928 w 8386272"/>
                <a:gd name="connsiteY2845" fmla="*/ 1288525 h 2121144"/>
                <a:gd name="connsiteX2846" fmla="*/ 4656521 w 8386272"/>
                <a:gd name="connsiteY2846" fmla="*/ 1376619 h 2121144"/>
                <a:gd name="connsiteX2847" fmla="*/ 4702112 w 8386272"/>
                <a:gd name="connsiteY2847" fmla="*/ 1376500 h 2121144"/>
                <a:gd name="connsiteX2848" fmla="*/ 4702468 w 8386272"/>
                <a:gd name="connsiteY2848" fmla="*/ 1419004 h 2121144"/>
                <a:gd name="connsiteX2849" fmla="*/ 4656877 w 8386272"/>
                <a:gd name="connsiteY2849" fmla="*/ 1419122 h 2121144"/>
                <a:gd name="connsiteX2850" fmla="*/ 4656521 w 8386272"/>
                <a:gd name="connsiteY2850" fmla="*/ 1376619 h 2121144"/>
                <a:gd name="connsiteX2851" fmla="*/ 4657115 w 8386272"/>
                <a:gd name="connsiteY2851" fmla="*/ 1464831 h 2121144"/>
                <a:gd name="connsiteX2852" fmla="*/ 4657471 w 8386272"/>
                <a:gd name="connsiteY2852" fmla="*/ 1464831 h 2121144"/>
                <a:gd name="connsiteX2853" fmla="*/ 4702705 w 8386272"/>
                <a:gd name="connsiteY2853" fmla="*/ 1464594 h 2121144"/>
                <a:gd name="connsiteX2854" fmla="*/ 4703062 w 8386272"/>
                <a:gd name="connsiteY2854" fmla="*/ 1507216 h 2121144"/>
                <a:gd name="connsiteX2855" fmla="*/ 4657352 w 8386272"/>
                <a:gd name="connsiteY2855" fmla="*/ 1507335 h 2121144"/>
                <a:gd name="connsiteX2856" fmla="*/ 4657115 w 8386272"/>
                <a:gd name="connsiteY2856" fmla="*/ 1464831 h 2121144"/>
                <a:gd name="connsiteX2857" fmla="*/ 4657827 w 8386272"/>
                <a:gd name="connsiteY2857" fmla="*/ 1552926 h 2121144"/>
                <a:gd name="connsiteX2858" fmla="*/ 4703418 w 8386272"/>
                <a:gd name="connsiteY2858" fmla="*/ 1552807 h 2121144"/>
                <a:gd name="connsiteX2859" fmla="*/ 4703655 w 8386272"/>
                <a:gd name="connsiteY2859" fmla="*/ 1595310 h 2121144"/>
                <a:gd name="connsiteX2860" fmla="*/ 4692851 w 8386272"/>
                <a:gd name="connsiteY2860" fmla="*/ 1595310 h 2121144"/>
                <a:gd name="connsiteX2861" fmla="*/ 4658065 w 8386272"/>
                <a:gd name="connsiteY2861" fmla="*/ 1595429 h 2121144"/>
                <a:gd name="connsiteX2862" fmla="*/ 4657827 w 8386272"/>
                <a:gd name="connsiteY2862" fmla="*/ 1552926 h 2121144"/>
                <a:gd name="connsiteX2863" fmla="*/ 4658421 w 8386272"/>
                <a:gd name="connsiteY2863" fmla="*/ 1641138 h 2121144"/>
                <a:gd name="connsiteX2864" fmla="*/ 4658777 w 8386272"/>
                <a:gd name="connsiteY2864" fmla="*/ 1641138 h 2121144"/>
                <a:gd name="connsiteX2865" fmla="*/ 4704011 w 8386272"/>
                <a:gd name="connsiteY2865" fmla="*/ 1640901 h 2121144"/>
                <a:gd name="connsiteX2866" fmla="*/ 4704367 w 8386272"/>
                <a:gd name="connsiteY2866" fmla="*/ 1683405 h 2121144"/>
                <a:gd name="connsiteX2867" fmla="*/ 4658777 w 8386272"/>
                <a:gd name="connsiteY2867" fmla="*/ 1683642 h 2121144"/>
                <a:gd name="connsiteX2868" fmla="*/ 4658421 w 8386272"/>
                <a:gd name="connsiteY2868" fmla="*/ 1641138 h 2121144"/>
                <a:gd name="connsiteX2869" fmla="*/ 4659015 w 8386272"/>
                <a:gd name="connsiteY2869" fmla="*/ 1729232 h 2121144"/>
                <a:gd name="connsiteX2870" fmla="*/ 4704605 w 8386272"/>
                <a:gd name="connsiteY2870" fmla="*/ 1728995 h 2121144"/>
                <a:gd name="connsiteX2871" fmla="*/ 4704961 w 8386272"/>
                <a:gd name="connsiteY2871" fmla="*/ 1771617 h 2121144"/>
                <a:gd name="connsiteX2872" fmla="*/ 4659371 w 8386272"/>
                <a:gd name="connsiteY2872" fmla="*/ 1771736 h 2121144"/>
                <a:gd name="connsiteX2873" fmla="*/ 4659371 w 8386272"/>
                <a:gd name="connsiteY2873" fmla="*/ 1771736 h 2121144"/>
                <a:gd name="connsiteX2874" fmla="*/ 4659371 w 8386272"/>
                <a:gd name="connsiteY2874" fmla="*/ 1771736 h 2121144"/>
                <a:gd name="connsiteX2875" fmla="*/ 4659015 w 8386272"/>
                <a:gd name="connsiteY2875" fmla="*/ 1729232 h 2121144"/>
                <a:gd name="connsiteX2876" fmla="*/ 4659727 w 8386272"/>
                <a:gd name="connsiteY2876" fmla="*/ 1817327 h 2121144"/>
                <a:gd name="connsiteX2877" fmla="*/ 4705317 w 8386272"/>
                <a:gd name="connsiteY2877" fmla="*/ 1817208 h 2121144"/>
                <a:gd name="connsiteX2878" fmla="*/ 4705674 w 8386272"/>
                <a:gd name="connsiteY2878" fmla="*/ 1859712 h 2121144"/>
                <a:gd name="connsiteX2879" fmla="*/ 4660083 w 8386272"/>
                <a:gd name="connsiteY2879" fmla="*/ 1859830 h 2121144"/>
                <a:gd name="connsiteX2880" fmla="*/ 4659727 w 8386272"/>
                <a:gd name="connsiteY2880" fmla="*/ 1817327 h 2121144"/>
                <a:gd name="connsiteX2881" fmla="*/ 4660558 w 8386272"/>
                <a:gd name="connsiteY2881" fmla="*/ 1948043 h 2121144"/>
                <a:gd name="connsiteX2882" fmla="*/ 4660558 w 8386272"/>
                <a:gd name="connsiteY2882" fmla="*/ 1948043 h 2121144"/>
                <a:gd name="connsiteX2883" fmla="*/ 4660202 w 8386272"/>
                <a:gd name="connsiteY2883" fmla="*/ 1905539 h 2121144"/>
                <a:gd name="connsiteX2884" fmla="*/ 4705792 w 8386272"/>
                <a:gd name="connsiteY2884" fmla="*/ 1905302 h 2121144"/>
                <a:gd name="connsiteX2885" fmla="*/ 4706030 w 8386272"/>
                <a:gd name="connsiteY2885" fmla="*/ 1947924 h 2121144"/>
                <a:gd name="connsiteX2886" fmla="*/ 4695226 w 8386272"/>
                <a:gd name="connsiteY2886" fmla="*/ 1947924 h 2121144"/>
                <a:gd name="connsiteX2887" fmla="*/ 4660558 w 8386272"/>
                <a:gd name="connsiteY2887" fmla="*/ 1948043 h 2121144"/>
                <a:gd name="connsiteX2888" fmla="*/ 4660558 w 8386272"/>
                <a:gd name="connsiteY2888" fmla="*/ 1948043 h 2121144"/>
                <a:gd name="connsiteX2889" fmla="*/ 4661270 w 8386272"/>
                <a:gd name="connsiteY2889" fmla="*/ 2036137 h 2121144"/>
                <a:gd name="connsiteX2890" fmla="*/ 4661033 w 8386272"/>
                <a:gd name="connsiteY2890" fmla="*/ 1993634 h 2121144"/>
                <a:gd name="connsiteX2891" fmla="*/ 4706149 w 8386272"/>
                <a:gd name="connsiteY2891" fmla="*/ 1993515 h 2121144"/>
                <a:gd name="connsiteX2892" fmla="*/ 4706623 w 8386272"/>
                <a:gd name="connsiteY2892" fmla="*/ 1993515 h 2121144"/>
                <a:gd name="connsiteX2893" fmla="*/ 4706979 w 8386272"/>
                <a:gd name="connsiteY2893" fmla="*/ 2036019 h 2121144"/>
                <a:gd name="connsiteX2894" fmla="*/ 4661270 w 8386272"/>
                <a:gd name="connsiteY2894" fmla="*/ 2036137 h 2121144"/>
                <a:gd name="connsiteX2895" fmla="*/ 4812645 w 8386272"/>
                <a:gd name="connsiteY2895" fmla="*/ 625444 h 2121144"/>
                <a:gd name="connsiteX2896" fmla="*/ 4812407 w 8386272"/>
                <a:gd name="connsiteY2896" fmla="*/ 603955 h 2121144"/>
                <a:gd name="connsiteX2897" fmla="*/ 4812170 w 8386272"/>
                <a:gd name="connsiteY2897" fmla="*/ 582822 h 2121144"/>
                <a:gd name="connsiteX2898" fmla="*/ 4857761 w 8386272"/>
                <a:gd name="connsiteY2898" fmla="*/ 582703 h 2121144"/>
                <a:gd name="connsiteX2899" fmla="*/ 4857998 w 8386272"/>
                <a:gd name="connsiteY2899" fmla="*/ 603718 h 2121144"/>
                <a:gd name="connsiteX2900" fmla="*/ 4858117 w 8386272"/>
                <a:gd name="connsiteY2900" fmla="*/ 625326 h 2121144"/>
                <a:gd name="connsiteX2901" fmla="*/ 4858354 w 8386272"/>
                <a:gd name="connsiteY2901" fmla="*/ 646459 h 2121144"/>
                <a:gd name="connsiteX2902" fmla="*/ 4812764 w 8386272"/>
                <a:gd name="connsiteY2902" fmla="*/ 646577 h 2121144"/>
                <a:gd name="connsiteX2903" fmla="*/ 4812645 w 8386272"/>
                <a:gd name="connsiteY2903" fmla="*/ 625444 h 2121144"/>
                <a:gd name="connsiteX2904" fmla="*/ 4813239 w 8386272"/>
                <a:gd name="connsiteY2904" fmla="*/ 713538 h 2121144"/>
                <a:gd name="connsiteX2905" fmla="*/ 4813001 w 8386272"/>
                <a:gd name="connsiteY2905" fmla="*/ 691930 h 2121144"/>
                <a:gd name="connsiteX2906" fmla="*/ 4812764 w 8386272"/>
                <a:gd name="connsiteY2906" fmla="*/ 670916 h 2121144"/>
                <a:gd name="connsiteX2907" fmla="*/ 4857998 w 8386272"/>
                <a:gd name="connsiteY2907" fmla="*/ 670679 h 2121144"/>
                <a:gd name="connsiteX2908" fmla="*/ 4858354 w 8386272"/>
                <a:gd name="connsiteY2908" fmla="*/ 670679 h 2121144"/>
                <a:gd name="connsiteX2909" fmla="*/ 4858592 w 8386272"/>
                <a:gd name="connsiteY2909" fmla="*/ 691812 h 2121144"/>
                <a:gd name="connsiteX2910" fmla="*/ 4858710 w 8386272"/>
                <a:gd name="connsiteY2910" fmla="*/ 713301 h 2121144"/>
                <a:gd name="connsiteX2911" fmla="*/ 4858948 w 8386272"/>
                <a:gd name="connsiteY2911" fmla="*/ 734434 h 2121144"/>
                <a:gd name="connsiteX2912" fmla="*/ 4858710 w 8386272"/>
                <a:gd name="connsiteY2912" fmla="*/ 734434 h 2121144"/>
                <a:gd name="connsiteX2913" fmla="*/ 4853012 w 8386272"/>
                <a:gd name="connsiteY2913" fmla="*/ 734434 h 2121144"/>
                <a:gd name="connsiteX2914" fmla="*/ 4813239 w 8386272"/>
                <a:gd name="connsiteY2914" fmla="*/ 734553 h 2121144"/>
                <a:gd name="connsiteX2915" fmla="*/ 4813239 w 8386272"/>
                <a:gd name="connsiteY2915" fmla="*/ 713538 h 2121144"/>
                <a:gd name="connsiteX2916" fmla="*/ 4813714 w 8386272"/>
                <a:gd name="connsiteY2916" fmla="*/ 801633 h 2121144"/>
                <a:gd name="connsiteX2917" fmla="*/ 4813595 w 8386272"/>
                <a:gd name="connsiteY2917" fmla="*/ 780025 h 2121144"/>
                <a:gd name="connsiteX2918" fmla="*/ 4813357 w 8386272"/>
                <a:gd name="connsiteY2918" fmla="*/ 759010 h 2121144"/>
                <a:gd name="connsiteX2919" fmla="*/ 4858948 w 8386272"/>
                <a:gd name="connsiteY2919" fmla="*/ 758891 h 2121144"/>
                <a:gd name="connsiteX2920" fmla="*/ 4859185 w 8386272"/>
                <a:gd name="connsiteY2920" fmla="*/ 779906 h 2121144"/>
                <a:gd name="connsiteX2921" fmla="*/ 4859304 w 8386272"/>
                <a:gd name="connsiteY2921" fmla="*/ 801514 h 2121144"/>
                <a:gd name="connsiteX2922" fmla="*/ 4859541 w 8386272"/>
                <a:gd name="connsiteY2922" fmla="*/ 822528 h 2121144"/>
                <a:gd name="connsiteX2923" fmla="*/ 4813951 w 8386272"/>
                <a:gd name="connsiteY2923" fmla="*/ 822766 h 2121144"/>
                <a:gd name="connsiteX2924" fmla="*/ 4813714 w 8386272"/>
                <a:gd name="connsiteY2924" fmla="*/ 801633 h 2121144"/>
                <a:gd name="connsiteX2925" fmla="*/ 4814070 w 8386272"/>
                <a:gd name="connsiteY2925" fmla="*/ 847223 h 2121144"/>
                <a:gd name="connsiteX2926" fmla="*/ 4859660 w 8386272"/>
                <a:gd name="connsiteY2926" fmla="*/ 847104 h 2121144"/>
                <a:gd name="connsiteX2927" fmla="*/ 4860016 w 8386272"/>
                <a:gd name="connsiteY2927" fmla="*/ 889727 h 2121144"/>
                <a:gd name="connsiteX2928" fmla="*/ 4859779 w 8386272"/>
                <a:gd name="connsiteY2928" fmla="*/ 889727 h 2121144"/>
                <a:gd name="connsiteX2929" fmla="*/ 4814426 w 8386272"/>
                <a:gd name="connsiteY2929" fmla="*/ 889845 h 2121144"/>
                <a:gd name="connsiteX2930" fmla="*/ 4814070 w 8386272"/>
                <a:gd name="connsiteY2930" fmla="*/ 847223 h 2121144"/>
                <a:gd name="connsiteX2931" fmla="*/ 4815019 w 8386272"/>
                <a:gd name="connsiteY2931" fmla="*/ 977939 h 2121144"/>
                <a:gd name="connsiteX2932" fmla="*/ 4815019 w 8386272"/>
                <a:gd name="connsiteY2932" fmla="*/ 977939 h 2121144"/>
                <a:gd name="connsiteX2933" fmla="*/ 4815019 w 8386272"/>
                <a:gd name="connsiteY2933" fmla="*/ 977108 h 2121144"/>
                <a:gd name="connsiteX2934" fmla="*/ 4814782 w 8386272"/>
                <a:gd name="connsiteY2934" fmla="*/ 935317 h 2121144"/>
                <a:gd name="connsiteX2935" fmla="*/ 4860372 w 8386272"/>
                <a:gd name="connsiteY2935" fmla="*/ 935080 h 2121144"/>
                <a:gd name="connsiteX2936" fmla="*/ 4860729 w 8386272"/>
                <a:gd name="connsiteY2936" fmla="*/ 977702 h 2121144"/>
                <a:gd name="connsiteX2937" fmla="*/ 4817156 w 8386272"/>
                <a:gd name="connsiteY2937" fmla="*/ 977821 h 2121144"/>
                <a:gd name="connsiteX2938" fmla="*/ 4815019 w 8386272"/>
                <a:gd name="connsiteY2938" fmla="*/ 977939 h 2121144"/>
                <a:gd name="connsiteX2939" fmla="*/ 4815019 w 8386272"/>
                <a:gd name="connsiteY2939" fmla="*/ 977939 h 2121144"/>
                <a:gd name="connsiteX2940" fmla="*/ 4815613 w 8386272"/>
                <a:gd name="connsiteY2940" fmla="*/ 1066034 h 2121144"/>
                <a:gd name="connsiteX2941" fmla="*/ 4815613 w 8386272"/>
                <a:gd name="connsiteY2941" fmla="*/ 1066034 h 2121144"/>
                <a:gd name="connsiteX2942" fmla="*/ 4815257 w 8386272"/>
                <a:gd name="connsiteY2942" fmla="*/ 1023530 h 2121144"/>
                <a:gd name="connsiteX2943" fmla="*/ 4860966 w 8386272"/>
                <a:gd name="connsiteY2943" fmla="*/ 1023411 h 2121144"/>
                <a:gd name="connsiteX2944" fmla="*/ 4861204 w 8386272"/>
                <a:gd name="connsiteY2944" fmla="*/ 1065915 h 2121144"/>
                <a:gd name="connsiteX2945" fmla="*/ 4815732 w 8386272"/>
                <a:gd name="connsiteY2945" fmla="*/ 1066034 h 2121144"/>
                <a:gd name="connsiteX2946" fmla="*/ 4815613 w 8386272"/>
                <a:gd name="connsiteY2946" fmla="*/ 1066034 h 2121144"/>
                <a:gd name="connsiteX2947" fmla="*/ 4815969 w 8386272"/>
                <a:gd name="connsiteY2947" fmla="*/ 1111624 h 2121144"/>
                <a:gd name="connsiteX2948" fmla="*/ 4861560 w 8386272"/>
                <a:gd name="connsiteY2948" fmla="*/ 1111505 h 2121144"/>
                <a:gd name="connsiteX2949" fmla="*/ 4861916 w 8386272"/>
                <a:gd name="connsiteY2949" fmla="*/ 1154009 h 2121144"/>
                <a:gd name="connsiteX2950" fmla="*/ 4816207 w 8386272"/>
                <a:gd name="connsiteY2950" fmla="*/ 1154246 h 2121144"/>
                <a:gd name="connsiteX2951" fmla="*/ 4816207 w 8386272"/>
                <a:gd name="connsiteY2951" fmla="*/ 1154246 h 2121144"/>
                <a:gd name="connsiteX2952" fmla="*/ 4815969 w 8386272"/>
                <a:gd name="connsiteY2952" fmla="*/ 1111624 h 2121144"/>
                <a:gd name="connsiteX2953" fmla="*/ 4816919 w 8386272"/>
                <a:gd name="connsiteY2953" fmla="*/ 1242341 h 2121144"/>
                <a:gd name="connsiteX2954" fmla="*/ 4816919 w 8386272"/>
                <a:gd name="connsiteY2954" fmla="*/ 1242341 h 2121144"/>
                <a:gd name="connsiteX2955" fmla="*/ 4816563 w 8386272"/>
                <a:gd name="connsiteY2955" fmla="*/ 1199837 h 2121144"/>
                <a:gd name="connsiteX2956" fmla="*/ 4816682 w 8386272"/>
                <a:gd name="connsiteY2956" fmla="*/ 1199837 h 2121144"/>
                <a:gd name="connsiteX2957" fmla="*/ 4862153 w 8386272"/>
                <a:gd name="connsiteY2957" fmla="*/ 1199718 h 2121144"/>
                <a:gd name="connsiteX2958" fmla="*/ 4862391 w 8386272"/>
                <a:gd name="connsiteY2958" fmla="*/ 1242222 h 2121144"/>
                <a:gd name="connsiteX2959" fmla="*/ 4851587 w 8386272"/>
                <a:gd name="connsiteY2959" fmla="*/ 1242222 h 2121144"/>
                <a:gd name="connsiteX2960" fmla="*/ 4816919 w 8386272"/>
                <a:gd name="connsiteY2960" fmla="*/ 1242341 h 2121144"/>
                <a:gd name="connsiteX2961" fmla="*/ 4816919 w 8386272"/>
                <a:gd name="connsiteY2961" fmla="*/ 1242341 h 2121144"/>
                <a:gd name="connsiteX2962" fmla="*/ 4817156 w 8386272"/>
                <a:gd name="connsiteY2962" fmla="*/ 1287931 h 2121144"/>
                <a:gd name="connsiteX2963" fmla="*/ 4862747 w 8386272"/>
                <a:gd name="connsiteY2963" fmla="*/ 1287812 h 2121144"/>
                <a:gd name="connsiteX2964" fmla="*/ 4863103 w 8386272"/>
                <a:gd name="connsiteY2964" fmla="*/ 1330316 h 2121144"/>
                <a:gd name="connsiteX2965" fmla="*/ 4817512 w 8386272"/>
                <a:gd name="connsiteY2965" fmla="*/ 1330435 h 2121144"/>
                <a:gd name="connsiteX2966" fmla="*/ 4817156 w 8386272"/>
                <a:gd name="connsiteY2966" fmla="*/ 1287931 h 2121144"/>
                <a:gd name="connsiteX2967" fmla="*/ 4817869 w 8386272"/>
                <a:gd name="connsiteY2967" fmla="*/ 1376144 h 2121144"/>
                <a:gd name="connsiteX2968" fmla="*/ 4863459 w 8386272"/>
                <a:gd name="connsiteY2968" fmla="*/ 1375906 h 2121144"/>
                <a:gd name="connsiteX2969" fmla="*/ 4863816 w 8386272"/>
                <a:gd name="connsiteY2969" fmla="*/ 1418410 h 2121144"/>
                <a:gd name="connsiteX2970" fmla="*/ 4818225 w 8386272"/>
                <a:gd name="connsiteY2970" fmla="*/ 1418647 h 2121144"/>
                <a:gd name="connsiteX2971" fmla="*/ 4817869 w 8386272"/>
                <a:gd name="connsiteY2971" fmla="*/ 1376144 h 2121144"/>
                <a:gd name="connsiteX2972" fmla="*/ 4818462 w 8386272"/>
                <a:gd name="connsiteY2972" fmla="*/ 1464238 h 2121144"/>
                <a:gd name="connsiteX2973" fmla="*/ 4864053 w 8386272"/>
                <a:gd name="connsiteY2973" fmla="*/ 1464119 h 2121144"/>
                <a:gd name="connsiteX2974" fmla="*/ 4864409 w 8386272"/>
                <a:gd name="connsiteY2974" fmla="*/ 1506623 h 2121144"/>
                <a:gd name="connsiteX2975" fmla="*/ 4818819 w 8386272"/>
                <a:gd name="connsiteY2975" fmla="*/ 1506742 h 2121144"/>
                <a:gd name="connsiteX2976" fmla="*/ 4818462 w 8386272"/>
                <a:gd name="connsiteY2976" fmla="*/ 1464238 h 2121144"/>
                <a:gd name="connsiteX2977" fmla="*/ 4819056 w 8386272"/>
                <a:gd name="connsiteY2977" fmla="*/ 1552332 h 2121144"/>
                <a:gd name="connsiteX2978" fmla="*/ 4819294 w 8386272"/>
                <a:gd name="connsiteY2978" fmla="*/ 1552332 h 2121144"/>
                <a:gd name="connsiteX2979" fmla="*/ 4864646 w 8386272"/>
                <a:gd name="connsiteY2979" fmla="*/ 1552213 h 2121144"/>
                <a:gd name="connsiteX2980" fmla="*/ 4865003 w 8386272"/>
                <a:gd name="connsiteY2980" fmla="*/ 1594717 h 2121144"/>
                <a:gd name="connsiteX2981" fmla="*/ 4854199 w 8386272"/>
                <a:gd name="connsiteY2981" fmla="*/ 1594717 h 2121144"/>
                <a:gd name="connsiteX2982" fmla="*/ 4819294 w 8386272"/>
                <a:gd name="connsiteY2982" fmla="*/ 1594954 h 2121144"/>
                <a:gd name="connsiteX2983" fmla="*/ 4819294 w 8386272"/>
                <a:gd name="connsiteY2983" fmla="*/ 1594954 h 2121144"/>
                <a:gd name="connsiteX2984" fmla="*/ 4819056 w 8386272"/>
                <a:gd name="connsiteY2984" fmla="*/ 1552332 h 2121144"/>
                <a:gd name="connsiteX2985" fmla="*/ 4819768 w 8386272"/>
                <a:gd name="connsiteY2985" fmla="*/ 1640545 h 2121144"/>
                <a:gd name="connsiteX2986" fmla="*/ 4819768 w 8386272"/>
                <a:gd name="connsiteY2986" fmla="*/ 1640545 h 2121144"/>
                <a:gd name="connsiteX2987" fmla="*/ 4865359 w 8386272"/>
                <a:gd name="connsiteY2987" fmla="*/ 1640426 h 2121144"/>
                <a:gd name="connsiteX2988" fmla="*/ 4865715 w 8386272"/>
                <a:gd name="connsiteY2988" fmla="*/ 1682930 h 2121144"/>
                <a:gd name="connsiteX2989" fmla="*/ 4820124 w 8386272"/>
                <a:gd name="connsiteY2989" fmla="*/ 1683048 h 2121144"/>
                <a:gd name="connsiteX2990" fmla="*/ 4819768 w 8386272"/>
                <a:gd name="connsiteY2990" fmla="*/ 1640545 h 2121144"/>
                <a:gd name="connsiteX2991" fmla="*/ 4820362 w 8386272"/>
                <a:gd name="connsiteY2991" fmla="*/ 1728639 h 2121144"/>
                <a:gd name="connsiteX2992" fmla="*/ 4865596 w 8386272"/>
                <a:gd name="connsiteY2992" fmla="*/ 1728520 h 2121144"/>
                <a:gd name="connsiteX2993" fmla="*/ 4866071 w 8386272"/>
                <a:gd name="connsiteY2993" fmla="*/ 1728520 h 2121144"/>
                <a:gd name="connsiteX2994" fmla="*/ 4866428 w 8386272"/>
                <a:gd name="connsiteY2994" fmla="*/ 1771024 h 2121144"/>
                <a:gd name="connsiteX2995" fmla="*/ 4820718 w 8386272"/>
                <a:gd name="connsiteY2995" fmla="*/ 1771142 h 2121144"/>
                <a:gd name="connsiteX2996" fmla="*/ 4820718 w 8386272"/>
                <a:gd name="connsiteY2996" fmla="*/ 1771142 h 2121144"/>
                <a:gd name="connsiteX2997" fmla="*/ 4820718 w 8386272"/>
                <a:gd name="connsiteY2997" fmla="*/ 1770549 h 2121144"/>
                <a:gd name="connsiteX2998" fmla="*/ 4820362 w 8386272"/>
                <a:gd name="connsiteY2998" fmla="*/ 1728639 h 2121144"/>
                <a:gd name="connsiteX2999" fmla="*/ 4820956 w 8386272"/>
                <a:gd name="connsiteY2999" fmla="*/ 1816733 h 2121144"/>
                <a:gd name="connsiteX3000" fmla="*/ 4866546 w 8386272"/>
                <a:gd name="connsiteY3000" fmla="*/ 1816496 h 2121144"/>
                <a:gd name="connsiteX3001" fmla="*/ 4866784 w 8386272"/>
                <a:gd name="connsiteY3001" fmla="*/ 1858999 h 2121144"/>
                <a:gd name="connsiteX3002" fmla="*/ 4866428 w 8386272"/>
                <a:gd name="connsiteY3002" fmla="*/ 1858999 h 2121144"/>
                <a:gd name="connsiteX3003" fmla="*/ 4855980 w 8386272"/>
                <a:gd name="connsiteY3003" fmla="*/ 1858999 h 2121144"/>
                <a:gd name="connsiteX3004" fmla="*/ 4821193 w 8386272"/>
                <a:gd name="connsiteY3004" fmla="*/ 1859237 h 2121144"/>
                <a:gd name="connsiteX3005" fmla="*/ 4821193 w 8386272"/>
                <a:gd name="connsiteY3005" fmla="*/ 1859237 h 2121144"/>
                <a:gd name="connsiteX3006" fmla="*/ 4820956 w 8386272"/>
                <a:gd name="connsiteY3006" fmla="*/ 1816733 h 2121144"/>
                <a:gd name="connsiteX3007" fmla="*/ 4821668 w 8386272"/>
                <a:gd name="connsiteY3007" fmla="*/ 1904827 h 2121144"/>
                <a:gd name="connsiteX3008" fmla="*/ 4867258 w 8386272"/>
                <a:gd name="connsiteY3008" fmla="*/ 1904708 h 2121144"/>
                <a:gd name="connsiteX3009" fmla="*/ 4867615 w 8386272"/>
                <a:gd name="connsiteY3009" fmla="*/ 1947212 h 2121144"/>
                <a:gd name="connsiteX3010" fmla="*/ 4821906 w 8386272"/>
                <a:gd name="connsiteY3010" fmla="*/ 1947331 h 2121144"/>
                <a:gd name="connsiteX3011" fmla="*/ 4821906 w 8386272"/>
                <a:gd name="connsiteY3011" fmla="*/ 1947331 h 2121144"/>
                <a:gd name="connsiteX3012" fmla="*/ 4821906 w 8386272"/>
                <a:gd name="connsiteY3012" fmla="*/ 1946737 h 2121144"/>
                <a:gd name="connsiteX3013" fmla="*/ 4821668 w 8386272"/>
                <a:gd name="connsiteY3013" fmla="*/ 1904827 h 2121144"/>
                <a:gd name="connsiteX3014" fmla="*/ 4822499 w 8386272"/>
                <a:gd name="connsiteY3014" fmla="*/ 2035662 h 2121144"/>
                <a:gd name="connsiteX3015" fmla="*/ 4822143 w 8386272"/>
                <a:gd name="connsiteY3015" fmla="*/ 1993040 h 2121144"/>
                <a:gd name="connsiteX3016" fmla="*/ 4867496 w 8386272"/>
                <a:gd name="connsiteY3016" fmla="*/ 1992921 h 2121144"/>
                <a:gd name="connsiteX3017" fmla="*/ 4867733 w 8386272"/>
                <a:gd name="connsiteY3017" fmla="*/ 1992921 h 2121144"/>
                <a:gd name="connsiteX3018" fmla="*/ 4867971 w 8386272"/>
                <a:gd name="connsiteY3018" fmla="*/ 2035425 h 2121144"/>
                <a:gd name="connsiteX3019" fmla="*/ 4822499 w 8386272"/>
                <a:gd name="connsiteY3019" fmla="*/ 2035662 h 2121144"/>
                <a:gd name="connsiteX3020" fmla="*/ 4943480 w 8386272"/>
                <a:gd name="connsiteY3020" fmla="*/ 872868 h 2121144"/>
                <a:gd name="connsiteX3021" fmla="*/ 5061968 w 8386272"/>
                <a:gd name="connsiteY3021" fmla="*/ 872274 h 2121144"/>
                <a:gd name="connsiteX3022" fmla="*/ 5062799 w 8386272"/>
                <a:gd name="connsiteY3022" fmla="*/ 872274 h 2121144"/>
                <a:gd name="connsiteX3023" fmla="*/ 5062918 w 8386272"/>
                <a:gd name="connsiteY3023" fmla="*/ 899225 h 2121144"/>
                <a:gd name="connsiteX3024" fmla="*/ 4943717 w 8386272"/>
                <a:gd name="connsiteY3024" fmla="*/ 899818 h 2121144"/>
                <a:gd name="connsiteX3025" fmla="*/ 4943480 w 8386272"/>
                <a:gd name="connsiteY3025" fmla="*/ 872868 h 2121144"/>
                <a:gd name="connsiteX3026" fmla="*/ 4943955 w 8386272"/>
                <a:gd name="connsiteY3026" fmla="*/ 935673 h 2121144"/>
                <a:gd name="connsiteX3027" fmla="*/ 5063155 w 8386272"/>
                <a:gd name="connsiteY3027" fmla="*/ 935198 h 2121144"/>
                <a:gd name="connsiteX3028" fmla="*/ 5063393 w 8386272"/>
                <a:gd name="connsiteY3028" fmla="*/ 962030 h 2121144"/>
                <a:gd name="connsiteX3029" fmla="*/ 4944074 w 8386272"/>
                <a:gd name="connsiteY3029" fmla="*/ 962505 h 2121144"/>
                <a:gd name="connsiteX3030" fmla="*/ 4944074 w 8386272"/>
                <a:gd name="connsiteY3030" fmla="*/ 962505 h 2121144"/>
                <a:gd name="connsiteX3031" fmla="*/ 4944074 w 8386272"/>
                <a:gd name="connsiteY3031" fmla="*/ 962268 h 2121144"/>
                <a:gd name="connsiteX3032" fmla="*/ 4943955 w 8386272"/>
                <a:gd name="connsiteY3032" fmla="*/ 935673 h 2121144"/>
                <a:gd name="connsiteX3033" fmla="*/ 4944311 w 8386272"/>
                <a:gd name="connsiteY3033" fmla="*/ 998241 h 2121144"/>
                <a:gd name="connsiteX3034" fmla="*/ 4945617 w 8386272"/>
                <a:gd name="connsiteY3034" fmla="*/ 998241 h 2121144"/>
                <a:gd name="connsiteX3035" fmla="*/ 5063630 w 8386272"/>
                <a:gd name="connsiteY3035" fmla="*/ 997767 h 2121144"/>
                <a:gd name="connsiteX3036" fmla="*/ 5063749 w 8386272"/>
                <a:gd name="connsiteY3036" fmla="*/ 1024599 h 2121144"/>
                <a:gd name="connsiteX3037" fmla="*/ 4944549 w 8386272"/>
                <a:gd name="connsiteY3037" fmla="*/ 1025073 h 2121144"/>
                <a:gd name="connsiteX3038" fmla="*/ 4944549 w 8386272"/>
                <a:gd name="connsiteY3038" fmla="*/ 1025073 h 2121144"/>
                <a:gd name="connsiteX3039" fmla="*/ 4944549 w 8386272"/>
                <a:gd name="connsiteY3039" fmla="*/ 1024599 h 2121144"/>
                <a:gd name="connsiteX3040" fmla="*/ 4944311 w 8386272"/>
                <a:gd name="connsiteY3040" fmla="*/ 998241 h 2121144"/>
                <a:gd name="connsiteX3041" fmla="*/ 4944786 w 8386272"/>
                <a:gd name="connsiteY3041" fmla="*/ 1061047 h 2121144"/>
                <a:gd name="connsiteX3042" fmla="*/ 5063986 w 8386272"/>
                <a:gd name="connsiteY3042" fmla="*/ 1060572 h 2121144"/>
                <a:gd name="connsiteX3043" fmla="*/ 5064223 w 8386272"/>
                <a:gd name="connsiteY3043" fmla="*/ 1087523 h 2121144"/>
                <a:gd name="connsiteX3044" fmla="*/ 5055794 w 8386272"/>
                <a:gd name="connsiteY3044" fmla="*/ 1087523 h 2121144"/>
                <a:gd name="connsiteX3045" fmla="*/ 4944905 w 8386272"/>
                <a:gd name="connsiteY3045" fmla="*/ 1087879 h 2121144"/>
                <a:gd name="connsiteX3046" fmla="*/ 4944905 w 8386272"/>
                <a:gd name="connsiteY3046" fmla="*/ 1087879 h 2121144"/>
                <a:gd name="connsiteX3047" fmla="*/ 4944786 w 8386272"/>
                <a:gd name="connsiteY3047" fmla="*/ 1061047 h 2121144"/>
                <a:gd name="connsiteX3048" fmla="*/ 4945380 w 8386272"/>
                <a:gd name="connsiteY3048" fmla="*/ 1123853 h 2121144"/>
                <a:gd name="connsiteX3049" fmla="*/ 4945380 w 8386272"/>
                <a:gd name="connsiteY3049" fmla="*/ 1123853 h 2121144"/>
                <a:gd name="connsiteX3050" fmla="*/ 5064580 w 8386272"/>
                <a:gd name="connsiteY3050" fmla="*/ 1123378 h 2121144"/>
                <a:gd name="connsiteX3051" fmla="*/ 5064698 w 8386272"/>
                <a:gd name="connsiteY3051" fmla="*/ 1150328 h 2121144"/>
                <a:gd name="connsiteX3052" fmla="*/ 4945498 w 8386272"/>
                <a:gd name="connsiteY3052" fmla="*/ 1150803 h 2121144"/>
                <a:gd name="connsiteX3053" fmla="*/ 4945380 w 8386272"/>
                <a:gd name="connsiteY3053" fmla="*/ 1123853 h 2121144"/>
                <a:gd name="connsiteX3054" fmla="*/ 4945736 w 8386272"/>
                <a:gd name="connsiteY3054" fmla="*/ 1186540 h 2121144"/>
                <a:gd name="connsiteX3055" fmla="*/ 5065055 w 8386272"/>
                <a:gd name="connsiteY3055" fmla="*/ 1186065 h 2121144"/>
                <a:gd name="connsiteX3056" fmla="*/ 5065173 w 8386272"/>
                <a:gd name="connsiteY3056" fmla="*/ 1213015 h 2121144"/>
                <a:gd name="connsiteX3057" fmla="*/ 4945854 w 8386272"/>
                <a:gd name="connsiteY3057" fmla="*/ 1213490 h 2121144"/>
                <a:gd name="connsiteX3058" fmla="*/ 4945736 w 8386272"/>
                <a:gd name="connsiteY3058" fmla="*/ 1186540 h 2121144"/>
                <a:gd name="connsiteX3059" fmla="*/ 4946211 w 8386272"/>
                <a:gd name="connsiteY3059" fmla="*/ 1249345 h 2121144"/>
                <a:gd name="connsiteX3060" fmla="*/ 5065411 w 8386272"/>
                <a:gd name="connsiteY3060" fmla="*/ 1248870 h 2121144"/>
                <a:gd name="connsiteX3061" fmla="*/ 5065530 w 8386272"/>
                <a:gd name="connsiteY3061" fmla="*/ 1275821 h 2121144"/>
                <a:gd name="connsiteX3062" fmla="*/ 4947042 w 8386272"/>
                <a:gd name="connsiteY3062" fmla="*/ 1276296 h 2121144"/>
                <a:gd name="connsiteX3063" fmla="*/ 4946329 w 8386272"/>
                <a:gd name="connsiteY3063" fmla="*/ 1276296 h 2121144"/>
                <a:gd name="connsiteX3064" fmla="*/ 4946329 w 8386272"/>
                <a:gd name="connsiteY3064" fmla="*/ 1276296 h 2121144"/>
                <a:gd name="connsiteX3065" fmla="*/ 4946329 w 8386272"/>
                <a:gd name="connsiteY3065" fmla="*/ 1276059 h 2121144"/>
                <a:gd name="connsiteX3066" fmla="*/ 4946211 w 8386272"/>
                <a:gd name="connsiteY3066" fmla="*/ 1249345 h 2121144"/>
                <a:gd name="connsiteX3067" fmla="*/ 4946567 w 8386272"/>
                <a:gd name="connsiteY3067" fmla="*/ 1312032 h 2121144"/>
                <a:gd name="connsiteX3068" fmla="*/ 5065886 w 8386272"/>
                <a:gd name="connsiteY3068" fmla="*/ 1311557 h 2121144"/>
                <a:gd name="connsiteX3069" fmla="*/ 5066005 w 8386272"/>
                <a:gd name="connsiteY3069" fmla="*/ 1338389 h 2121144"/>
                <a:gd name="connsiteX3070" fmla="*/ 5057456 w 8386272"/>
                <a:gd name="connsiteY3070" fmla="*/ 1338389 h 2121144"/>
                <a:gd name="connsiteX3071" fmla="*/ 5024925 w 8386272"/>
                <a:gd name="connsiteY3071" fmla="*/ 1338508 h 2121144"/>
                <a:gd name="connsiteX3072" fmla="*/ 4946804 w 8386272"/>
                <a:gd name="connsiteY3072" fmla="*/ 1338745 h 2121144"/>
                <a:gd name="connsiteX3073" fmla="*/ 4946567 w 8386272"/>
                <a:gd name="connsiteY3073" fmla="*/ 1312032 h 2121144"/>
                <a:gd name="connsiteX3074" fmla="*/ 4947042 w 8386272"/>
                <a:gd name="connsiteY3074" fmla="*/ 1374719 h 2121144"/>
                <a:gd name="connsiteX3075" fmla="*/ 5066242 w 8386272"/>
                <a:gd name="connsiteY3075" fmla="*/ 1374244 h 2121144"/>
                <a:gd name="connsiteX3076" fmla="*/ 5066479 w 8386272"/>
                <a:gd name="connsiteY3076" fmla="*/ 1401076 h 2121144"/>
                <a:gd name="connsiteX3077" fmla="*/ 5057931 w 8386272"/>
                <a:gd name="connsiteY3077" fmla="*/ 1401076 h 2121144"/>
                <a:gd name="connsiteX3078" fmla="*/ 4947992 w 8386272"/>
                <a:gd name="connsiteY3078" fmla="*/ 1401551 h 2121144"/>
                <a:gd name="connsiteX3079" fmla="*/ 4947161 w 8386272"/>
                <a:gd name="connsiteY3079" fmla="*/ 1401551 h 2121144"/>
                <a:gd name="connsiteX3080" fmla="*/ 4947042 w 8386272"/>
                <a:gd name="connsiteY3080" fmla="*/ 1374719 h 2121144"/>
                <a:gd name="connsiteX3081" fmla="*/ 4947398 w 8386272"/>
                <a:gd name="connsiteY3081" fmla="*/ 1437525 h 2121144"/>
                <a:gd name="connsiteX3082" fmla="*/ 5066717 w 8386272"/>
                <a:gd name="connsiteY3082" fmla="*/ 1437050 h 2121144"/>
                <a:gd name="connsiteX3083" fmla="*/ 5066835 w 8386272"/>
                <a:gd name="connsiteY3083" fmla="*/ 1463882 h 2121144"/>
                <a:gd name="connsiteX3084" fmla="*/ 5058287 w 8386272"/>
                <a:gd name="connsiteY3084" fmla="*/ 1463882 h 2121144"/>
                <a:gd name="connsiteX3085" fmla="*/ 4947636 w 8386272"/>
                <a:gd name="connsiteY3085" fmla="*/ 1464357 h 2121144"/>
                <a:gd name="connsiteX3086" fmla="*/ 4947398 w 8386272"/>
                <a:gd name="connsiteY3086" fmla="*/ 1437525 h 2121144"/>
                <a:gd name="connsiteX3087" fmla="*/ 4947992 w 8386272"/>
                <a:gd name="connsiteY3087" fmla="*/ 1500212 h 2121144"/>
                <a:gd name="connsiteX3088" fmla="*/ 5067192 w 8386272"/>
                <a:gd name="connsiteY3088" fmla="*/ 1499737 h 2121144"/>
                <a:gd name="connsiteX3089" fmla="*/ 5067429 w 8386272"/>
                <a:gd name="connsiteY3089" fmla="*/ 1526569 h 2121144"/>
                <a:gd name="connsiteX3090" fmla="*/ 4948110 w 8386272"/>
                <a:gd name="connsiteY3090" fmla="*/ 1527043 h 2121144"/>
                <a:gd name="connsiteX3091" fmla="*/ 4947992 w 8386272"/>
                <a:gd name="connsiteY3091" fmla="*/ 1500212 h 2121144"/>
                <a:gd name="connsiteX3092" fmla="*/ 4948585 w 8386272"/>
                <a:gd name="connsiteY3092" fmla="*/ 1589137 h 2121144"/>
                <a:gd name="connsiteX3093" fmla="*/ 4948348 w 8386272"/>
                <a:gd name="connsiteY3093" fmla="*/ 1562899 h 2121144"/>
                <a:gd name="connsiteX3094" fmla="*/ 5067667 w 8386272"/>
                <a:gd name="connsiteY3094" fmla="*/ 1562424 h 2121144"/>
                <a:gd name="connsiteX3095" fmla="*/ 5067785 w 8386272"/>
                <a:gd name="connsiteY3095" fmla="*/ 1589374 h 2121144"/>
                <a:gd name="connsiteX3096" fmla="*/ 4949298 w 8386272"/>
                <a:gd name="connsiteY3096" fmla="*/ 1589849 h 2121144"/>
                <a:gd name="connsiteX3097" fmla="*/ 4948585 w 8386272"/>
                <a:gd name="connsiteY3097" fmla="*/ 1589849 h 2121144"/>
                <a:gd name="connsiteX3098" fmla="*/ 4948585 w 8386272"/>
                <a:gd name="connsiteY3098" fmla="*/ 1589849 h 2121144"/>
                <a:gd name="connsiteX3099" fmla="*/ 4948585 w 8386272"/>
                <a:gd name="connsiteY3099" fmla="*/ 1589137 h 2121144"/>
                <a:gd name="connsiteX3100" fmla="*/ 4948823 w 8386272"/>
                <a:gd name="connsiteY3100" fmla="*/ 1625704 h 2121144"/>
                <a:gd name="connsiteX3101" fmla="*/ 5068023 w 8386272"/>
                <a:gd name="connsiteY3101" fmla="*/ 1625229 h 2121144"/>
                <a:gd name="connsiteX3102" fmla="*/ 5068260 w 8386272"/>
                <a:gd name="connsiteY3102" fmla="*/ 1652180 h 2121144"/>
                <a:gd name="connsiteX3103" fmla="*/ 5059712 w 8386272"/>
                <a:gd name="connsiteY3103" fmla="*/ 1652180 h 2121144"/>
                <a:gd name="connsiteX3104" fmla="*/ 4950248 w 8386272"/>
                <a:gd name="connsiteY3104" fmla="*/ 1652536 h 2121144"/>
                <a:gd name="connsiteX3105" fmla="*/ 4948941 w 8386272"/>
                <a:gd name="connsiteY3105" fmla="*/ 1652536 h 2121144"/>
                <a:gd name="connsiteX3106" fmla="*/ 4948823 w 8386272"/>
                <a:gd name="connsiteY3106" fmla="*/ 1625704 h 2121144"/>
                <a:gd name="connsiteX3107" fmla="*/ 4949416 w 8386272"/>
                <a:gd name="connsiteY3107" fmla="*/ 1688391 h 2121144"/>
                <a:gd name="connsiteX3108" fmla="*/ 5068617 w 8386272"/>
                <a:gd name="connsiteY3108" fmla="*/ 1687916 h 2121144"/>
                <a:gd name="connsiteX3109" fmla="*/ 5068735 w 8386272"/>
                <a:gd name="connsiteY3109" fmla="*/ 1714748 h 2121144"/>
                <a:gd name="connsiteX3110" fmla="*/ 5068023 w 8386272"/>
                <a:gd name="connsiteY3110" fmla="*/ 1714748 h 2121144"/>
                <a:gd name="connsiteX3111" fmla="*/ 5060306 w 8386272"/>
                <a:gd name="connsiteY3111" fmla="*/ 1714748 h 2121144"/>
                <a:gd name="connsiteX3112" fmla="*/ 4949416 w 8386272"/>
                <a:gd name="connsiteY3112" fmla="*/ 1715223 h 2121144"/>
                <a:gd name="connsiteX3113" fmla="*/ 4949416 w 8386272"/>
                <a:gd name="connsiteY3113" fmla="*/ 1715223 h 2121144"/>
                <a:gd name="connsiteX3114" fmla="*/ 4949416 w 8386272"/>
                <a:gd name="connsiteY3114" fmla="*/ 1714985 h 2121144"/>
                <a:gd name="connsiteX3115" fmla="*/ 4949416 w 8386272"/>
                <a:gd name="connsiteY3115" fmla="*/ 1688391 h 2121144"/>
                <a:gd name="connsiteX3116" fmla="*/ 4949773 w 8386272"/>
                <a:gd name="connsiteY3116" fmla="*/ 1751197 h 2121144"/>
                <a:gd name="connsiteX3117" fmla="*/ 5069091 w 8386272"/>
                <a:gd name="connsiteY3117" fmla="*/ 1750722 h 2121144"/>
                <a:gd name="connsiteX3118" fmla="*/ 5069210 w 8386272"/>
                <a:gd name="connsiteY3118" fmla="*/ 1777672 h 2121144"/>
                <a:gd name="connsiteX3119" fmla="*/ 4950722 w 8386272"/>
                <a:gd name="connsiteY3119" fmla="*/ 1778147 h 2121144"/>
                <a:gd name="connsiteX3120" fmla="*/ 4950010 w 8386272"/>
                <a:gd name="connsiteY3120" fmla="*/ 1778147 h 2121144"/>
                <a:gd name="connsiteX3121" fmla="*/ 4949773 w 8386272"/>
                <a:gd name="connsiteY3121" fmla="*/ 1751197 h 2121144"/>
                <a:gd name="connsiteX3122" fmla="*/ 4950248 w 8386272"/>
                <a:gd name="connsiteY3122" fmla="*/ 1813884 h 2121144"/>
                <a:gd name="connsiteX3123" fmla="*/ 5069447 w 8386272"/>
                <a:gd name="connsiteY3123" fmla="*/ 1813409 h 2121144"/>
                <a:gd name="connsiteX3124" fmla="*/ 5069685 w 8386272"/>
                <a:gd name="connsiteY3124" fmla="*/ 1840241 h 2121144"/>
                <a:gd name="connsiteX3125" fmla="*/ 5061255 w 8386272"/>
                <a:gd name="connsiteY3125" fmla="*/ 1840241 h 2121144"/>
                <a:gd name="connsiteX3126" fmla="*/ 4951791 w 8386272"/>
                <a:gd name="connsiteY3126" fmla="*/ 1840597 h 2121144"/>
                <a:gd name="connsiteX3127" fmla="*/ 4950366 w 8386272"/>
                <a:gd name="connsiteY3127" fmla="*/ 1840597 h 2121144"/>
                <a:gd name="connsiteX3128" fmla="*/ 4950248 w 8386272"/>
                <a:gd name="connsiteY3128" fmla="*/ 1813884 h 2121144"/>
                <a:gd name="connsiteX3129" fmla="*/ 4950604 w 8386272"/>
                <a:gd name="connsiteY3129" fmla="*/ 1876689 h 2121144"/>
                <a:gd name="connsiteX3130" fmla="*/ 4951435 w 8386272"/>
                <a:gd name="connsiteY3130" fmla="*/ 1876689 h 2121144"/>
                <a:gd name="connsiteX3131" fmla="*/ 5069922 w 8386272"/>
                <a:gd name="connsiteY3131" fmla="*/ 1876214 h 2121144"/>
                <a:gd name="connsiteX3132" fmla="*/ 5070041 w 8386272"/>
                <a:gd name="connsiteY3132" fmla="*/ 1903046 h 2121144"/>
                <a:gd name="connsiteX3133" fmla="*/ 4951316 w 8386272"/>
                <a:gd name="connsiteY3133" fmla="*/ 1903521 h 2121144"/>
                <a:gd name="connsiteX3134" fmla="*/ 4950960 w 8386272"/>
                <a:gd name="connsiteY3134" fmla="*/ 1903521 h 2121144"/>
                <a:gd name="connsiteX3135" fmla="*/ 4950960 w 8386272"/>
                <a:gd name="connsiteY3135" fmla="*/ 1903521 h 2121144"/>
                <a:gd name="connsiteX3136" fmla="*/ 4950604 w 8386272"/>
                <a:gd name="connsiteY3136" fmla="*/ 1876689 h 2121144"/>
                <a:gd name="connsiteX3137" fmla="*/ 4951078 w 8386272"/>
                <a:gd name="connsiteY3137" fmla="*/ 1939376 h 2121144"/>
                <a:gd name="connsiteX3138" fmla="*/ 4951078 w 8386272"/>
                <a:gd name="connsiteY3138" fmla="*/ 1939376 h 2121144"/>
                <a:gd name="connsiteX3139" fmla="*/ 5069922 w 8386272"/>
                <a:gd name="connsiteY3139" fmla="*/ 1938783 h 2121144"/>
                <a:gd name="connsiteX3140" fmla="*/ 5070279 w 8386272"/>
                <a:gd name="connsiteY3140" fmla="*/ 1938783 h 2121144"/>
                <a:gd name="connsiteX3141" fmla="*/ 5070635 w 8386272"/>
                <a:gd name="connsiteY3141" fmla="*/ 1965733 h 2121144"/>
                <a:gd name="connsiteX3142" fmla="*/ 4951316 w 8386272"/>
                <a:gd name="connsiteY3142" fmla="*/ 1966327 h 2121144"/>
                <a:gd name="connsiteX3143" fmla="*/ 4951078 w 8386272"/>
                <a:gd name="connsiteY3143" fmla="*/ 1939376 h 2121144"/>
                <a:gd name="connsiteX3144" fmla="*/ 4951435 w 8386272"/>
                <a:gd name="connsiteY3144" fmla="*/ 2002063 h 2121144"/>
                <a:gd name="connsiteX3145" fmla="*/ 5070754 w 8386272"/>
                <a:gd name="connsiteY3145" fmla="*/ 2001588 h 2121144"/>
                <a:gd name="connsiteX3146" fmla="*/ 5070872 w 8386272"/>
                <a:gd name="connsiteY3146" fmla="*/ 2028420 h 2121144"/>
                <a:gd name="connsiteX3147" fmla="*/ 4951672 w 8386272"/>
                <a:gd name="connsiteY3147" fmla="*/ 2028895 h 2121144"/>
                <a:gd name="connsiteX3148" fmla="*/ 4951435 w 8386272"/>
                <a:gd name="connsiteY3148" fmla="*/ 2002063 h 2121144"/>
                <a:gd name="connsiteX3149" fmla="*/ 4952147 w 8386272"/>
                <a:gd name="connsiteY3149" fmla="*/ 2091700 h 2121144"/>
                <a:gd name="connsiteX3150" fmla="*/ 4952028 w 8386272"/>
                <a:gd name="connsiteY3150" fmla="*/ 2064869 h 2121144"/>
                <a:gd name="connsiteX3151" fmla="*/ 5071229 w 8386272"/>
                <a:gd name="connsiteY3151" fmla="*/ 2064394 h 2121144"/>
                <a:gd name="connsiteX3152" fmla="*/ 5071466 w 8386272"/>
                <a:gd name="connsiteY3152" fmla="*/ 2091226 h 2121144"/>
                <a:gd name="connsiteX3153" fmla="*/ 4952147 w 8386272"/>
                <a:gd name="connsiteY3153" fmla="*/ 2091700 h 2121144"/>
                <a:gd name="connsiteX3154" fmla="*/ 5290039 w 8386272"/>
                <a:gd name="connsiteY3154" fmla="*/ 943272 h 2121144"/>
                <a:gd name="connsiteX3155" fmla="*/ 5402234 w 8386272"/>
                <a:gd name="connsiteY3155" fmla="*/ 942797 h 2121144"/>
                <a:gd name="connsiteX3156" fmla="*/ 5402472 w 8386272"/>
                <a:gd name="connsiteY3156" fmla="*/ 974259 h 2121144"/>
                <a:gd name="connsiteX3157" fmla="*/ 5290157 w 8386272"/>
                <a:gd name="connsiteY3157" fmla="*/ 974734 h 2121144"/>
                <a:gd name="connsiteX3158" fmla="*/ 5290039 w 8386272"/>
                <a:gd name="connsiteY3158" fmla="*/ 943272 h 2121144"/>
                <a:gd name="connsiteX3159" fmla="*/ 5290632 w 8386272"/>
                <a:gd name="connsiteY3159" fmla="*/ 1035046 h 2121144"/>
                <a:gd name="connsiteX3160" fmla="*/ 5402946 w 8386272"/>
                <a:gd name="connsiteY3160" fmla="*/ 1034690 h 2121144"/>
                <a:gd name="connsiteX3161" fmla="*/ 5403184 w 8386272"/>
                <a:gd name="connsiteY3161" fmla="*/ 1066034 h 2121144"/>
                <a:gd name="connsiteX3162" fmla="*/ 5290870 w 8386272"/>
                <a:gd name="connsiteY3162" fmla="*/ 1066509 h 2121144"/>
                <a:gd name="connsiteX3163" fmla="*/ 5290632 w 8386272"/>
                <a:gd name="connsiteY3163" fmla="*/ 1035046 h 2121144"/>
                <a:gd name="connsiteX3164" fmla="*/ 5291345 w 8386272"/>
                <a:gd name="connsiteY3164" fmla="*/ 1126940 h 2121144"/>
                <a:gd name="connsiteX3165" fmla="*/ 5403540 w 8386272"/>
                <a:gd name="connsiteY3165" fmla="*/ 1126465 h 2121144"/>
                <a:gd name="connsiteX3166" fmla="*/ 5403778 w 8386272"/>
                <a:gd name="connsiteY3166" fmla="*/ 1157927 h 2121144"/>
                <a:gd name="connsiteX3167" fmla="*/ 5291464 w 8386272"/>
                <a:gd name="connsiteY3167" fmla="*/ 1158283 h 2121144"/>
                <a:gd name="connsiteX3168" fmla="*/ 5291345 w 8386272"/>
                <a:gd name="connsiteY3168" fmla="*/ 1126940 h 2121144"/>
                <a:gd name="connsiteX3169" fmla="*/ 5292057 w 8386272"/>
                <a:gd name="connsiteY3169" fmla="*/ 1218714 h 2121144"/>
                <a:gd name="connsiteX3170" fmla="*/ 5404371 w 8386272"/>
                <a:gd name="connsiteY3170" fmla="*/ 1218239 h 2121144"/>
                <a:gd name="connsiteX3171" fmla="*/ 5404490 w 8386272"/>
                <a:gd name="connsiteY3171" fmla="*/ 1249583 h 2121144"/>
                <a:gd name="connsiteX3172" fmla="*/ 5292176 w 8386272"/>
                <a:gd name="connsiteY3172" fmla="*/ 1250058 h 2121144"/>
                <a:gd name="connsiteX3173" fmla="*/ 5292057 w 8386272"/>
                <a:gd name="connsiteY3173" fmla="*/ 1218714 h 2121144"/>
                <a:gd name="connsiteX3174" fmla="*/ 5292651 w 8386272"/>
                <a:gd name="connsiteY3174" fmla="*/ 1310726 h 2121144"/>
                <a:gd name="connsiteX3175" fmla="*/ 5404965 w 8386272"/>
                <a:gd name="connsiteY3175" fmla="*/ 1310251 h 2121144"/>
                <a:gd name="connsiteX3176" fmla="*/ 5405084 w 8386272"/>
                <a:gd name="connsiteY3176" fmla="*/ 1341714 h 2121144"/>
                <a:gd name="connsiteX3177" fmla="*/ 5292888 w 8386272"/>
                <a:gd name="connsiteY3177" fmla="*/ 1342070 h 2121144"/>
                <a:gd name="connsiteX3178" fmla="*/ 5292651 w 8386272"/>
                <a:gd name="connsiteY3178" fmla="*/ 1310726 h 2121144"/>
                <a:gd name="connsiteX3179" fmla="*/ 5293363 w 8386272"/>
                <a:gd name="connsiteY3179" fmla="*/ 1402501 h 2121144"/>
                <a:gd name="connsiteX3180" fmla="*/ 5404846 w 8386272"/>
                <a:gd name="connsiteY3180" fmla="*/ 1402145 h 2121144"/>
                <a:gd name="connsiteX3181" fmla="*/ 5405440 w 8386272"/>
                <a:gd name="connsiteY3181" fmla="*/ 1402145 h 2121144"/>
                <a:gd name="connsiteX3182" fmla="*/ 5405796 w 8386272"/>
                <a:gd name="connsiteY3182" fmla="*/ 1433488 h 2121144"/>
                <a:gd name="connsiteX3183" fmla="*/ 5293601 w 8386272"/>
                <a:gd name="connsiteY3183" fmla="*/ 1433963 h 2121144"/>
                <a:gd name="connsiteX3184" fmla="*/ 5293601 w 8386272"/>
                <a:gd name="connsiteY3184" fmla="*/ 1433963 h 2121144"/>
                <a:gd name="connsiteX3185" fmla="*/ 5293363 w 8386272"/>
                <a:gd name="connsiteY3185" fmla="*/ 1402501 h 2121144"/>
                <a:gd name="connsiteX3186" fmla="*/ 5294076 w 8386272"/>
                <a:gd name="connsiteY3186" fmla="*/ 1494394 h 2121144"/>
                <a:gd name="connsiteX3187" fmla="*/ 5406152 w 8386272"/>
                <a:gd name="connsiteY3187" fmla="*/ 1493919 h 2121144"/>
                <a:gd name="connsiteX3188" fmla="*/ 5406508 w 8386272"/>
                <a:gd name="connsiteY3188" fmla="*/ 1525263 h 2121144"/>
                <a:gd name="connsiteX3189" fmla="*/ 5405915 w 8386272"/>
                <a:gd name="connsiteY3189" fmla="*/ 1525263 h 2121144"/>
                <a:gd name="connsiteX3190" fmla="*/ 5294313 w 8386272"/>
                <a:gd name="connsiteY3190" fmla="*/ 1525619 h 2121144"/>
                <a:gd name="connsiteX3191" fmla="*/ 5294076 w 8386272"/>
                <a:gd name="connsiteY3191" fmla="*/ 1494394 h 2121144"/>
                <a:gd name="connsiteX3192" fmla="*/ 5294669 w 8386272"/>
                <a:gd name="connsiteY3192" fmla="*/ 1586287 h 2121144"/>
                <a:gd name="connsiteX3193" fmla="*/ 5406746 w 8386272"/>
                <a:gd name="connsiteY3193" fmla="*/ 1585813 h 2121144"/>
                <a:gd name="connsiteX3194" fmla="*/ 5407102 w 8386272"/>
                <a:gd name="connsiteY3194" fmla="*/ 1617275 h 2121144"/>
                <a:gd name="connsiteX3195" fmla="*/ 5294788 w 8386272"/>
                <a:gd name="connsiteY3195" fmla="*/ 1617631 h 2121144"/>
                <a:gd name="connsiteX3196" fmla="*/ 5294669 w 8386272"/>
                <a:gd name="connsiteY3196" fmla="*/ 1586287 h 2121144"/>
                <a:gd name="connsiteX3197" fmla="*/ 5295263 w 8386272"/>
                <a:gd name="connsiteY3197" fmla="*/ 1678062 h 2121144"/>
                <a:gd name="connsiteX3198" fmla="*/ 5407458 w 8386272"/>
                <a:gd name="connsiteY3198" fmla="*/ 1677706 h 2121144"/>
                <a:gd name="connsiteX3199" fmla="*/ 5407696 w 8386272"/>
                <a:gd name="connsiteY3199" fmla="*/ 1709049 h 2121144"/>
                <a:gd name="connsiteX3200" fmla="*/ 5296331 w 8386272"/>
                <a:gd name="connsiteY3200" fmla="*/ 1709524 h 2121144"/>
                <a:gd name="connsiteX3201" fmla="*/ 5295619 w 8386272"/>
                <a:gd name="connsiteY3201" fmla="*/ 1709524 h 2121144"/>
                <a:gd name="connsiteX3202" fmla="*/ 5295263 w 8386272"/>
                <a:gd name="connsiteY3202" fmla="*/ 1678062 h 2121144"/>
                <a:gd name="connsiteX3203" fmla="*/ 5295856 w 8386272"/>
                <a:gd name="connsiteY3203" fmla="*/ 1769955 h 2121144"/>
                <a:gd name="connsiteX3204" fmla="*/ 5296688 w 8386272"/>
                <a:gd name="connsiteY3204" fmla="*/ 1769955 h 2121144"/>
                <a:gd name="connsiteX3205" fmla="*/ 5408170 w 8386272"/>
                <a:gd name="connsiteY3205" fmla="*/ 1769480 h 2121144"/>
                <a:gd name="connsiteX3206" fmla="*/ 5408289 w 8386272"/>
                <a:gd name="connsiteY3206" fmla="*/ 1800943 h 2121144"/>
                <a:gd name="connsiteX3207" fmla="*/ 5296213 w 8386272"/>
                <a:gd name="connsiteY3207" fmla="*/ 1801299 h 2121144"/>
                <a:gd name="connsiteX3208" fmla="*/ 5295856 w 8386272"/>
                <a:gd name="connsiteY3208" fmla="*/ 1769955 h 2121144"/>
                <a:gd name="connsiteX3209" fmla="*/ 5296569 w 8386272"/>
                <a:gd name="connsiteY3209" fmla="*/ 1861849 h 2121144"/>
                <a:gd name="connsiteX3210" fmla="*/ 5408764 w 8386272"/>
                <a:gd name="connsiteY3210" fmla="*/ 1861492 h 2121144"/>
                <a:gd name="connsiteX3211" fmla="*/ 5409002 w 8386272"/>
                <a:gd name="connsiteY3211" fmla="*/ 1892836 h 2121144"/>
                <a:gd name="connsiteX3212" fmla="*/ 5408289 w 8386272"/>
                <a:gd name="connsiteY3212" fmla="*/ 1892836 h 2121144"/>
                <a:gd name="connsiteX3213" fmla="*/ 5296806 w 8386272"/>
                <a:gd name="connsiteY3213" fmla="*/ 1893311 h 2121144"/>
                <a:gd name="connsiteX3214" fmla="*/ 5296569 w 8386272"/>
                <a:gd name="connsiteY3214" fmla="*/ 1861849 h 2121144"/>
                <a:gd name="connsiteX3215" fmla="*/ 5297281 w 8386272"/>
                <a:gd name="connsiteY3215" fmla="*/ 1953742 h 2121144"/>
                <a:gd name="connsiteX3216" fmla="*/ 5409595 w 8386272"/>
                <a:gd name="connsiteY3216" fmla="*/ 1953386 h 2121144"/>
                <a:gd name="connsiteX3217" fmla="*/ 5409714 w 8386272"/>
                <a:gd name="connsiteY3217" fmla="*/ 1984729 h 2121144"/>
                <a:gd name="connsiteX3218" fmla="*/ 5298112 w 8386272"/>
                <a:gd name="connsiteY3218" fmla="*/ 1985204 h 2121144"/>
                <a:gd name="connsiteX3219" fmla="*/ 5297519 w 8386272"/>
                <a:gd name="connsiteY3219" fmla="*/ 1985204 h 2121144"/>
                <a:gd name="connsiteX3220" fmla="*/ 5297281 w 8386272"/>
                <a:gd name="connsiteY3220" fmla="*/ 1953742 h 2121144"/>
                <a:gd name="connsiteX3221" fmla="*/ 5298825 w 8386272"/>
                <a:gd name="connsiteY3221" fmla="*/ 2076979 h 2121144"/>
                <a:gd name="connsiteX3222" fmla="*/ 5297993 w 8386272"/>
                <a:gd name="connsiteY3222" fmla="*/ 2076979 h 2121144"/>
                <a:gd name="connsiteX3223" fmla="*/ 5297993 w 8386272"/>
                <a:gd name="connsiteY3223" fmla="*/ 2076979 h 2121144"/>
                <a:gd name="connsiteX3224" fmla="*/ 5297875 w 8386272"/>
                <a:gd name="connsiteY3224" fmla="*/ 2045635 h 2121144"/>
                <a:gd name="connsiteX3225" fmla="*/ 5410189 w 8386272"/>
                <a:gd name="connsiteY3225" fmla="*/ 2045279 h 2121144"/>
                <a:gd name="connsiteX3226" fmla="*/ 5410426 w 8386272"/>
                <a:gd name="connsiteY3226" fmla="*/ 2076623 h 2121144"/>
                <a:gd name="connsiteX3227" fmla="*/ 5298825 w 8386272"/>
                <a:gd name="connsiteY3227" fmla="*/ 2076979 h 2121144"/>
                <a:gd name="connsiteX3228" fmla="*/ 5588870 w 8386272"/>
                <a:gd name="connsiteY3228" fmla="*/ 534263 h 2121144"/>
                <a:gd name="connsiteX3229" fmla="*/ 5757104 w 8386272"/>
                <a:gd name="connsiteY3229" fmla="*/ 533670 h 2121144"/>
                <a:gd name="connsiteX3230" fmla="*/ 5757341 w 8386272"/>
                <a:gd name="connsiteY3230" fmla="*/ 551597 h 2121144"/>
                <a:gd name="connsiteX3231" fmla="*/ 5745706 w 8386272"/>
                <a:gd name="connsiteY3231" fmla="*/ 551597 h 2121144"/>
                <a:gd name="connsiteX3232" fmla="*/ 5589939 w 8386272"/>
                <a:gd name="connsiteY3232" fmla="*/ 552191 h 2121144"/>
                <a:gd name="connsiteX3233" fmla="*/ 5588989 w 8386272"/>
                <a:gd name="connsiteY3233" fmla="*/ 552191 h 2121144"/>
                <a:gd name="connsiteX3234" fmla="*/ 5588989 w 8386272"/>
                <a:gd name="connsiteY3234" fmla="*/ 552191 h 2121144"/>
                <a:gd name="connsiteX3235" fmla="*/ 5588870 w 8386272"/>
                <a:gd name="connsiteY3235" fmla="*/ 534263 h 2121144"/>
                <a:gd name="connsiteX3236" fmla="*/ 5589226 w 8386272"/>
                <a:gd name="connsiteY3236" fmla="*/ 601462 h 2121144"/>
                <a:gd name="connsiteX3237" fmla="*/ 5589226 w 8386272"/>
                <a:gd name="connsiteY3237" fmla="*/ 601462 h 2121144"/>
                <a:gd name="connsiteX3238" fmla="*/ 5756510 w 8386272"/>
                <a:gd name="connsiteY3238" fmla="*/ 600750 h 2121144"/>
                <a:gd name="connsiteX3239" fmla="*/ 5757579 w 8386272"/>
                <a:gd name="connsiteY3239" fmla="*/ 600750 h 2121144"/>
                <a:gd name="connsiteX3240" fmla="*/ 5757579 w 8386272"/>
                <a:gd name="connsiteY3240" fmla="*/ 600750 h 2121144"/>
                <a:gd name="connsiteX3241" fmla="*/ 5757816 w 8386272"/>
                <a:gd name="connsiteY3241" fmla="*/ 618677 h 2121144"/>
                <a:gd name="connsiteX3242" fmla="*/ 5746063 w 8386272"/>
                <a:gd name="connsiteY3242" fmla="*/ 618677 h 2121144"/>
                <a:gd name="connsiteX3243" fmla="*/ 5589464 w 8386272"/>
                <a:gd name="connsiteY3243" fmla="*/ 619389 h 2121144"/>
                <a:gd name="connsiteX3244" fmla="*/ 5589226 w 8386272"/>
                <a:gd name="connsiteY3244" fmla="*/ 601462 h 2121144"/>
                <a:gd name="connsiteX3245" fmla="*/ 5589820 w 8386272"/>
                <a:gd name="connsiteY3245" fmla="*/ 668660 h 2121144"/>
                <a:gd name="connsiteX3246" fmla="*/ 5758054 w 8386272"/>
                <a:gd name="connsiteY3246" fmla="*/ 667948 h 2121144"/>
                <a:gd name="connsiteX3247" fmla="*/ 5758172 w 8386272"/>
                <a:gd name="connsiteY3247" fmla="*/ 685875 h 2121144"/>
                <a:gd name="connsiteX3248" fmla="*/ 5589820 w 8386272"/>
                <a:gd name="connsiteY3248" fmla="*/ 686588 h 2121144"/>
                <a:gd name="connsiteX3249" fmla="*/ 5589820 w 8386272"/>
                <a:gd name="connsiteY3249" fmla="*/ 668660 h 2121144"/>
                <a:gd name="connsiteX3250" fmla="*/ 5590414 w 8386272"/>
                <a:gd name="connsiteY3250" fmla="*/ 753311 h 2121144"/>
                <a:gd name="connsiteX3251" fmla="*/ 5590176 w 8386272"/>
                <a:gd name="connsiteY3251" fmla="*/ 735859 h 2121144"/>
                <a:gd name="connsiteX3252" fmla="*/ 5758529 w 8386272"/>
                <a:gd name="connsiteY3252" fmla="*/ 735265 h 2121144"/>
                <a:gd name="connsiteX3253" fmla="*/ 5758529 w 8386272"/>
                <a:gd name="connsiteY3253" fmla="*/ 753193 h 2121144"/>
                <a:gd name="connsiteX3254" fmla="*/ 5590295 w 8386272"/>
                <a:gd name="connsiteY3254" fmla="*/ 753786 h 2121144"/>
                <a:gd name="connsiteX3255" fmla="*/ 5590295 w 8386272"/>
                <a:gd name="connsiteY3255" fmla="*/ 753786 h 2121144"/>
                <a:gd name="connsiteX3256" fmla="*/ 5590414 w 8386272"/>
                <a:gd name="connsiteY3256" fmla="*/ 753311 h 2121144"/>
                <a:gd name="connsiteX3257" fmla="*/ 5590651 w 8386272"/>
                <a:gd name="connsiteY3257" fmla="*/ 803176 h 2121144"/>
                <a:gd name="connsiteX3258" fmla="*/ 5590651 w 8386272"/>
                <a:gd name="connsiteY3258" fmla="*/ 803176 h 2121144"/>
                <a:gd name="connsiteX3259" fmla="*/ 5759004 w 8386272"/>
                <a:gd name="connsiteY3259" fmla="*/ 802464 h 2121144"/>
                <a:gd name="connsiteX3260" fmla="*/ 5759241 w 8386272"/>
                <a:gd name="connsiteY3260" fmla="*/ 820391 h 2121144"/>
                <a:gd name="connsiteX3261" fmla="*/ 5590889 w 8386272"/>
                <a:gd name="connsiteY3261" fmla="*/ 821104 h 2121144"/>
                <a:gd name="connsiteX3262" fmla="*/ 5590651 w 8386272"/>
                <a:gd name="connsiteY3262" fmla="*/ 803176 h 2121144"/>
                <a:gd name="connsiteX3263" fmla="*/ 5591245 w 8386272"/>
                <a:gd name="connsiteY3263" fmla="*/ 870256 h 2121144"/>
                <a:gd name="connsiteX3264" fmla="*/ 5592194 w 8386272"/>
                <a:gd name="connsiteY3264" fmla="*/ 870256 h 2121144"/>
                <a:gd name="connsiteX3265" fmla="*/ 5759597 w 8386272"/>
                <a:gd name="connsiteY3265" fmla="*/ 869662 h 2121144"/>
                <a:gd name="connsiteX3266" fmla="*/ 5759716 w 8386272"/>
                <a:gd name="connsiteY3266" fmla="*/ 887471 h 2121144"/>
                <a:gd name="connsiteX3267" fmla="*/ 5591482 w 8386272"/>
                <a:gd name="connsiteY3267" fmla="*/ 888183 h 2121144"/>
                <a:gd name="connsiteX3268" fmla="*/ 5591482 w 8386272"/>
                <a:gd name="connsiteY3268" fmla="*/ 888183 h 2121144"/>
                <a:gd name="connsiteX3269" fmla="*/ 5591245 w 8386272"/>
                <a:gd name="connsiteY3269" fmla="*/ 870256 h 2121144"/>
                <a:gd name="connsiteX3270" fmla="*/ 5591601 w 8386272"/>
                <a:gd name="connsiteY3270" fmla="*/ 937454 h 2121144"/>
                <a:gd name="connsiteX3271" fmla="*/ 5759953 w 8386272"/>
                <a:gd name="connsiteY3271" fmla="*/ 936861 h 2121144"/>
                <a:gd name="connsiteX3272" fmla="*/ 5760072 w 8386272"/>
                <a:gd name="connsiteY3272" fmla="*/ 954788 h 2121144"/>
                <a:gd name="connsiteX3273" fmla="*/ 5591720 w 8386272"/>
                <a:gd name="connsiteY3273" fmla="*/ 955382 h 2121144"/>
                <a:gd name="connsiteX3274" fmla="*/ 5591601 w 8386272"/>
                <a:gd name="connsiteY3274" fmla="*/ 937454 h 2121144"/>
                <a:gd name="connsiteX3275" fmla="*/ 5592194 w 8386272"/>
                <a:gd name="connsiteY3275" fmla="*/ 1004771 h 2121144"/>
                <a:gd name="connsiteX3276" fmla="*/ 5760547 w 8386272"/>
                <a:gd name="connsiteY3276" fmla="*/ 1004059 h 2121144"/>
                <a:gd name="connsiteX3277" fmla="*/ 5760547 w 8386272"/>
                <a:gd name="connsiteY3277" fmla="*/ 1021987 h 2121144"/>
                <a:gd name="connsiteX3278" fmla="*/ 5593263 w 8386272"/>
                <a:gd name="connsiteY3278" fmla="*/ 1022699 h 2121144"/>
                <a:gd name="connsiteX3279" fmla="*/ 5592194 w 8386272"/>
                <a:gd name="connsiteY3279" fmla="*/ 1022699 h 2121144"/>
                <a:gd name="connsiteX3280" fmla="*/ 5592194 w 8386272"/>
                <a:gd name="connsiteY3280" fmla="*/ 1022699 h 2121144"/>
                <a:gd name="connsiteX3281" fmla="*/ 5592194 w 8386272"/>
                <a:gd name="connsiteY3281" fmla="*/ 1004771 h 2121144"/>
                <a:gd name="connsiteX3282" fmla="*/ 5592551 w 8386272"/>
                <a:gd name="connsiteY3282" fmla="*/ 1071970 h 2121144"/>
                <a:gd name="connsiteX3283" fmla="*/ 5593501 w 8386272"/>
                <a:gd name="connsiteY3283" fmla="*/ 1071970 h 2121144"/>
                <a:gd name="connsiteX3284" fmla="*/ 5760903 w 8386272"/>
                <a:gd name="connsiteY3284" fmla="*/ 1071376 h 2121144"/>
                <a:gd name="connsiteX3285" fmla="*/ 5761140 w 8386272"/>
                <a:gd name="connsiteY3285" fmla="*/ 1089304 h 2121144"/>
                <a:gd name="connsiteX3286" fmla="*/ 5593738 w 8386272"/>
                <a:gd name="connsiteY3286" fmla="*/ 1089897 h 2121144"/>
                <a:gd name="connsiteX3287" fmla="*/ 5592788 w 8386272"/>
                <a:gd name="connsiteY3287" fmla="*/ 1089897 h 2121144"/>
                <a:gd name="connsiteX3288" fmla="*/ 5592788 w 8386272"/>
                <a:gd name="connsiteY3288" fmla="*/ 1089897 h 2121144"/>
                <a:gd name="connsiteX3289" fmla="*/ 5592551 w 8386272"/>
                <a:gd name="connsiteY3289" fmla="*/ 1071970 h 2121144"/>
                <a:gd name="connsiteX3290" fmla="*/ 5593144 w 8386272"/>
                <a:gd name="connsiteY3290" fmla="*/ 1139168 h 2121144"/>
                <a:gd name="connsiteX3291" fmla="*/ 5761497 w 8386272"/>
                <a:gd name="connsiteY3291" fmla="*/ 1138456 h 2121144"/>
                <a:gd name="connsiteX3292" fmla="*/ 5761497 w 8386272"/>
                <a:gd name="connsiteY3292" fmla="*/ 1156383 h 2121144"/>
                <a:gd name="connsiteX3293" fmla="*/ 5593144 w 8386272"/>
                <a:gd name="connsiteY3293" fmla="*/ 1157096 h 2121144"/>
                <a:gd name="connsiteX3294" fmla="*/ 5593144 w 8386272"/>
                <a:gd name="connsiteY3294" fmla="*/ 1139168 h 2121144"/>
                <a:gd name="connsiteX3295" fmla="*/ 5593501 w 8386272"/>
                <a:gd name="connsiteY3295" fmla="*/ 1206367 h 2121144"/>
                <a:gd name="connsiteX3296" fmla="*/ 5761853 w 8386272"/>
                <a:gd name="connsiteY3296" fmla="*/ 1205654 h 2121144"/>
                <a:gd name="connsiteX3297" fmla="*/ 5762090 w 8386272"/>
                <a:gd name="connsiteY3297" fmla="*/ 1223582 h 2121144"/>
                <a:gd name="connsiteX3298" fmla="*/ 5761497 w 8386272"/>
                <a:gd name="connsiteY3298" fmla="*/ 1223582 h 2121144"/>
                <a:gd name="connsiteX3299" fmla="*/ 5751880 w 8386272"/>
                <a:gd name="connsiteY3299" fmla="*/ 1223582 h 2121144"/>
                <a:gd name="connsiteX3300" fmla="*/ 5750336 w 8386272"/>
                <a:gd name="connsiteY3300" fmla="*/ 1223582 h 2121144"/>
                <a:gd name="connsiteX3301" fmla="*/ 5735615 w 8386272"/>
                <a:gd name="connsiteY3301" fmla="*/ 1223701 h 2121144"/>
                <a:gd name="connsiteX3302" fmla="*/ 5593619 w 8386272"/>
                <a:gd name="connsiteY3302" fmla="*/ 1224294 h 2121144"/>
                <a:gd name="connsiteX3303" fmla="*/ 5593501 w 8386272"/>
                <a:gd name="connsiteY3303" fmla="*/ 1206367 h 2121144"/>
                <a:gd name="connsiteX3304" fmla="*/ 5594094 w 8386272"/>
                <a:gd name="connsiteY3304" fmla="*/ 1273565 h 2121144"/>
                <a:gd name="connsiteX3305" fmla="*/ 5762446 w 8386272"/>
                <a:gd name="connsiteY3305" fmla="*/ 1272972 h 2121144"/>
                <a:gd name="connsiteX3306" fmla="*/ 5762446 w 8386272"/>
                <a:gd name="connsiteY3306" fmla="*/ 1290899 h 2121144"/>
                <a:gd name="connsiteX3307" fmla="*/ 5594094 w 8386272"/>
                <a:gd name="connsiteY3307" fmla="*/ 1291493 h 2121144"/>
                <a:gd name="connsiteX3308" fmla="*/ 5594094 w 8386272"/>
                <a:gd name="connsiteY3308" fmla="*/ 1273565 h 2121144"/>
                <a:gd name="connsiteX3309" fmla="*/ 5594569 w 8386272"/>
                <a:gd name="connsiteY3309" fmla="*/ 1340882 h 2121144"/>
                <a:gd name="connsiteX3310" fmla="*/ 5595638 w 8386272"/>
                <a:gd name="connsiteY3310" fmla="*/ 1340882 h 2121144"/>
                <a:gd name="connsiteX3311" fmla="*/ 5762921 w 8386272"/>
                <a:gd name="connsiteY3311" fmla="*/ 1340170 h 2121144"/>
                <a:gd name="connsiteX3312" fmla="*/ 5763159 w 8386272"/>
                <a:gd name="connsiteY3312" fmla="*/ 1358098 h 2121144"/>
                <a:gd name="connsiteX3313" fmla="*/ 5751405 w 8386272"/>
                <a:gd name="connsiteY3313" fmla="*/ 1358098 h 2121144"/>
                <a:gd name="connsiteX3314" fmla="*/ 5594806 w 8386272"/>
                <a:gd name="connsiteY3314" fmla="*/ 1358691 h 2121144"/>
                <a:gd name="connsiteX3315" fmla="*/ 5594806 w 8386272"/>
                <a:gd name="connsiteY3315" fmla="*/ 1358691 h 2121144"/>
                <a:gd name="connsiteX3316" fmla="*/ 5594569 w 8386272"/>
                <a:gd name="connsiteY3316" fmla="*/ 1340882 h 2121144"/>
                <a:gd name="connsiteX3317" fmla="*/ 5595044 w 8386272"/>
                <a:gd name="connsiteY3317" fmla="*/ 1408081 h 2121144"/>
                <a:gd name="connsiteX3318" fmla="*/ 5763277 w 8386272"/>
                <a:gd name="connsiteY3318" fmla="*/ 1407369 h 2121144"/>
                <a:gd name="connsiteX3319" fmla="*/ 5763515 w 8386272"/>
                <a:gd name="connsiteY3319" fmla="*/ 1425415 h 2121144"/>
                <a:gd name="connsiteX3320" fmla="*/ 5763040 w 8386272"/>
                <a:gd name="connsiteY3320" fmla="*/ 1425415 h 2121144"/>
                <a:gd name="connsiteX3321" fmla="*/ 5753780 w 8386272"/>
                <a:gd name="connsiteY3321" fmla="*/ 1425415 h 2121144"/>
                <a:gd name="connsiteX3322" fmla="*/ 5751761 w 8386272"/>
                <a:gd name="connsiteY3322" fmla="*/ 1425415 h 2121144"/>
                <a:gd name="connsiteX3323" fmla="*/ 5679101 w 8386272"/>
                <a:gd name="connsiteY3323" fmla="*/ 1425652 h 2121144"/>
                <a:gd name="connsiteX3324" fmla="*/ 5595044 w 8386272"/>
                <a:gd name="connsiteY3324" fmla="*/ 1426008 h 2121144"/>
                <a:gd name="connsiteX3325" fmla="*/ 5595044 w 8386272"/>
                <a:gd name="connsiteY3325" fmla="*/ 1408081 h 2121144"/>
                <a:gd name="connsiteX3326" fmla="*/ 5595519 w 8386272"/>
                <a:gd name="connsiteY3326" fmla="*/ 1475279 h 2121144"/>
                <a:gd name="connsiteX3327" fmla="*/ 5596469 w 8386272"/>
                <a:gd name="connsiteY3327" fmla="*/ 1475279 h 2121144"/>
                <a:gd name="connsiteX3328" fmla="*/ 5763871 w 8386272"/>
                <a:gd name="connsiteY3328" fmla="*/ 1474686 h 2121144"/>
                <a:gd name="connsiteX3329" fmla="*/ 5763871 w 8386272"/>
                <a:gd name="connsiteY3329" fmla="*/ 1492613 h 2121144"/>
                <a:gd name="connsiteX3330" fmla="*/ 5762921 w 8386272"/>
                <a:gd name="connsiteY3330" fmla="*/ 1492613 h 2121144"/>
                <a:gd name="connsiteX3331" fmla="*/ 5595638 w 8386272"/>
                <a:gd name="connsiteY3331" fmla="*/ 1493207 h 2121144"/>
                <a:gd name="connsiteX3332" fmla="*/ 5595519 w 8386272"/>
                <a:gd name="connsiteY3332" fmla="*/ 1475279 h 2121144"/>
                <a:gd name="connsiteX3333" fmla="*/ 5595994 w 8386272"/>
                <a:gd name="connsiteY3333" fmla="*/ 1542478 h 2121144"/>
                <a:gd name="connsiteX3334" fmla="*/ 5764227 w 8386272"/>
                <a:gd name="connsiteY3334" fmla="*/ 1541765 h 2121144"/>
                <a:gd name="connsiteX3335" fmla="*/ 5764465 w 8386272"/>
                <a:gd name="connsiteY3335" fmla="*/ 1559693 h 2121144"/>
                <a:gd name="connsiteX3336" fmla="*/ 5596113 w 8386272"/>
                <a:gd name="connsiteY3336" fmla="*/ 1560405 h 2121144"/>
                <a:gd name="connsiteX3337" fmla="*/ 5595994 w 8386272"/>
                <a:gd name="connsiteY3337" fmla="*/ 1542478 h 2121144"/>
                <a:gd name="connsiteX3338" fmla="*/ 5596469 w 8386272"/>
                <a:gd name="connsiteY3338" fmla="*/ 1609676 h 2121144"/>
                <a:gd name="connsiteX3339" fmla="*/ 5597418 w 8386272"/>
                <a:gd name="connsiteY3339" fmla="*/ 1609676 h 2121144"/>
                <a:gd name="connsiteX3340" fmla="*/ 5764821 w 8386272"/>
                <a:gd name="connsiteY3340" fmla="*/ 1609083 h 2121144"/>
                <a:gd name="connsiteX3341" fmla="*/ 5764821 w 8386272"/>
                <a:gd name="connsiteY3341" fmla="*/ 1627010 h 2121144"/>
                <a:gd name="connsiteX3342" fmla="*/ 5596588 w 8386272"/>
                <a:gd name="connsiteY3342" fmla="*/ 1627604 h 2121144"/>
                <a:gd name="connsiteX3343" fmla="*/ 5596469 w 8386272"/>
                <a:gd name="connsiteY3343" fmla="*/ 1609676 h 2121144"/>
                <a:gd name="connsiteX3344" fmla="*/ 5597062 w 8386272"/>
                <a:gd name="connsiteY3344" fmla="*/ 1694565 h 2121144"/>
                <a:gd name="connsiteX3345" fmla="*/ 5596825 w 8386272"/>
                <a:gd name="connsiteY3345" fmla="*/ 1676993 h 2121144"/>
                <a:gd name="connsiteX3346" fmla="*/ 5597893 w 8386272"/>
                <a:gd name="connsiteY3346" fmla="*/ 1676993 h 2121144"/>
                <a:gd name="connsiteX3347" fmla="*/ 5765177 w 8386272"/>
                <a:gd name="connsiteY3347" fmla="*/ 1676281 h 2121144"/>
                <a:gd name="connsiteX3348" fmla="*/ 5765414 w 8386272"/>
                <a:gd name="connsiteY3348" fmla="*/ 1694209 h 2121144"/>
                <a:gd name="connsiteX3349" fmla="*/ 5597062 w 8386272"/>
                <a:gd name="connsiteY3349" fmla="*/ 1694802 h 2121144"/>
                <a:gd name="connsiteX3350" fmla="*/ 5597062 w 8386272"/>
                <a:gd name="connsiteY3350" fmla="*/ 1694802 h 2121144"/>
                <a:gd name="connsiteX3351" fmla="*/ 5597062 w 8386272"/>
                <a:gd name="connsiteY3351" fmla="*/ 1694565 h 2121144"/>
                <a:gd name="connsiteX3352" fmla="*/ 5597418 w 8386272"/>
                <a:gd name="connsiteY3352" fmla="*/ 1744192 h 2121144"/>
                <a:gd name="connsiteX3353" fmla="*/ 5598487 w 8386272"/>
                <a:gd name="connsiteY3353" fmla="*/ 1744192 h 2121144"/>
                <a:gd name="connsiteX3354" fmla="*/ 5765771 w 8386272"/>
                <a:gd name="connsiteY3354" fmla="*/ 1743480 h 2121144"/>
                <a:gd name="connsiteX3355" fmla="*/ 5765771 w 8386272"/>
                <a:gd name="connsiteY3355" fmla="*/ 1761407 h 2121144"/>
                <a:gd name="connsiteX3356" fmla="*/ 5754136 w 8386272"/>
                <a:gd name="connsiteY3356" fmla="*/ 1761407 h 2121144"/>
                <a:gd name="connsiteX3357" fmla="*/ 5597537 w 8386272"/>
                <a:gd name="connsiteY3357" fmla="*/ 1762119 h 2121144"/>
                <a:gd name="connsiteX3358" fmla="*/ 5597418 w 8386272"/>
                <a:gd name="connsiteY3358" fmla="*/ 1744192 h 2121144"/>
                <a:gd name="connsiteX3359" fmla="*/ 5597893 w 8386272"/>
                <a:gd name="connsiteY3359" fmla="*/ 1811272 h 2121144"/>
                <a:gd name="connsiteX3360" fmla="*/ 5766246 w 8386272"/>
                <a:gd name="connsiteY3360" fmla="*/ 1810678 h 2121144"/>
                <a:gd name="connsiteX3361" fmla="*/ 5766483 w 8386272"/>
                <a:gd name="connsiteY3361" fmla="*/ 1828606 h 2121144"/>
                <a:gd name="connsiteX3362" fmla="*/ 5754848 w 8386272"/>
                <a:gd name="connsiteY3362" fmla="*/ 1828606 h 2121144"/>
                <a:gd name="connsiteX3363" fmla="*/ 5598131 w 8386272"/>
                <a:gd name="connsiteY3363" fmla="*/ 1829199 h 2121144"/>
                <a:gd name="connsiteX3364" fmla="*/ 5598131 w 8386272"/>
                <a:gd name="connsiteY3364" fmla="*/ 1829199 h 2121144"/>
                <a:gd name="connsiteX3365" fmla="*/ 5597893 w 8386272"/>
                <a:gd name="connsiteY3365" fmla="*/ 1811272 h 2121144"/>
                <a:gd name="connsiteX3366" fmla="*/ 5598368 w 8386272"/>
                <a:gd name="connsiteY3366" fmla="*/ 1878589 h 2121144"/>
                <a:gd name="connsiteX3367" fmla="*/ 5766721 w 8386272"/>
                <a:gd name="connsiteY3367" fmla="*/ 1877876 h 2121144"/>
                <a:gd name="connsiteX3368" fmla="*/ 5766721 w 8386272"/>
                <a:gd name="connsiteY3368" fmla="*/ 1895804 h 2121144"/>
                <a:gd name="connsiteX3369" fmla="*/ 5755085 w 8386272"/>
                <a:gd name="connsiteY3369" fmla="*/ 1895804 h 2121144"/>
                <a:gd name="connsiteX3370" fmla="*/ 5599437 w 8386272"/>
                <a:gd name="connsiteY3370" fmla="*/ 1896398 h 2121144"/>
                <a:gd name="connsiteX3371" fmla="*/ 5598368 w 8386272"/>
                <a:gd name="connsiteY3371" fmla="*/ 1896398 h 2121144"/>
                <a:gd name="connsiteX3372" fmla="*/ 5598368 w 8386272"/>
                <a:gd name="connsiteY3372" fmla="*/ 1878589 h 2121144"/>
                <a:gd name="connsiteX3373" fmla="*/ 5598843 w 8386272"/>
                <a:gd name="connsiteY3373" fmla="*/ 1945787 h 2121144"/>
                <a:gd name="connsiteX3374" fmla="*/ 5767196 w 8386272"/>
                <a:gd name="connsiteY3374" fmla="*/ 1945075 h 2121144"/>
                <a:gd name="connsiteX3375" fmla="*/ 5767433 w 8386272"/>
                <a:gd name="connsiteY3375" fmla="*/ 1963002 h 2121144"/>
                <a:gd name="connsiteX3376" fmla="*/ 5755798 w 8386272"/>
                <a:gd name="connsiteY3376" fmla="*/ 1963002 h 2121144"/>
                <a:gd name="connsiteX3377" fmla="*/ 5599081 w 8386272"/>
                <a:gd name="connsiteY3377" fmla="*/ 1963596 h 2121144"/>
                <a:gd name="connsiteX3378" fmla="*/ 5598843 w 8386272"/>
                <a:gd name="connsiteY3378" fmla="*/ 1945787 h 2121144"/>
                <a:gd name="connsiteX3379" fmla="*/ 5599318 w 8386272"/>
                <a:gd name="connsiteY3379" fmla="*/ 2012986 h 2121144"/>
                <a:gd name="connsiteX3380" fmla="*/ 5767670 w 8386272"/>
                <a:gd name="connsiteY3380" fmla="*/ 2012392 h 2121144"/>
                <a:gd name="connsiteX3381" fmla="*/ 5767670 w 8386272"/>
                <a:gd name="connsiteY3381" fmla="*/ 2030320 h 2121144"/>
                <a:gd name="connsiteX3382" fmla="*/ 5766721 w 8386272"/>
                <a:gd name="connsiteY3382" fmla="*/ 2030320 h 2121144"/>
                <a:gd name="connsiteX3383" fmla="*/ 5756035 w 8386272"/>
                <a:gd name="connsiteY3383" fmla="*/ 2030320 h 2121144"/>
                <a:gd name="connsiteX3384" fmla="*/ 5599318 w 8386272"/>
                <a:gd name="connsiteY3384" fmla="*/ 2030913 h 2121144"/>
                <a:gd name="connsiteX3385" fmla="*/ 5599318 w 8386272"/>
                <a:gd name="connsiteY3385" fmla="*/ 2030913 h 2121144"/>
                <a:gd name="connsiteX3386" fmla="*/ 5599318 w 8386272"/>
                <a:gd name="connsiteY3386" fmla="*/ 2030913 h 2121144"/>
                <a:gd name="connsiteX3387" fmla="*/ 5599318 w 8386272"/>
                <a:gd name="connsiteY3387" fmla="*/ 2012986 h 2121144"/>
                <a:gd name="connsiteX3388" fmla="*/ 5601099 w 8386272"/>
                <a:gd name="connsiteY3388" fmla="*/ 2098112 h 2121144"/>
                <a:gd name="connsiteX3389" fmla="*/ 5600030 w 8386272"/>
                <a:gd name="connsiteY3389" fmla="*/ 2098112 h 2121144"/>
                <a:gd name="connsiteX3390" fmla="*/ 5600030 w 8386272"/>
                <a:gd name="connsiteY3390" fmla="*/ 2098112 h 2121144"/>
                <a:gd name="connsiteX3391" fmla="*/ 5599793 w 8386272"/>
                <a:gd name="connsiteY3391" fmla="*/ 2080184 h 2121144"/>
                <a:gd name="connsiteX3392" fmla="*/ 5600861 w 8386272"/>
                <a:gd name="connsiteY3392" fmla="*/ 2080184 h 2121144"/>
                <a:gd name="connsiteX3393" fmla="*/ 5768145 w 8386272"/>
                <a:gd name="connsiteY3393" fmla="*/ 2079472 h 2121144"/>
                <a:gd name="connsiteX3394" fmla="*/ 5768383 w 8386272"/>
                <a:gd name="connsiteY3394" fmla="*/ 2097399 h 2121144"/>
                <a:gd name="connsiteX3395" fmla="*/ 5601099 w 8386272"/>
                <a:gd name="connsiteY3395" fmla="*/ 2098112 h 2121144"/>
                <a:gd name="connsiteX3396" fmla="*/ 6023642 w 8386272"/>
                <a:gd name="connsiteY3396" fmla="*/ 514674 h 2121144"/>
                <a:gd name="connsiteX3397" fmla="*/ 6142842 w 8386272"/>
                <a:gd name="connsiteY3397" fmla="*/ 514080 h 2121144"/>
                <a:gd name="connsiteX3398" fmla="*/ 6142960 w 8386272"/>
                <a:gd name="connsiteY3398" fmla="*/ 540912 h 2121144"/>
                <a:gd name="connsiteX3399" fmla="*/ 6023761 w 8386272"/>
                <a:gd name="connsiteY3399" fmla="*/ 541387 h 2121144"/>
                <a:gd name="connsiteX3400" fmla="*/ 6023642 w 8386272"/>
                <a:gd name="connsiteY3400" fmla="*/ 514674 h 2121144"/>
                <a:gd name="connsiteX3401" fmla="*/ 6024236 w 8386272"/>
                <a:gd name="connsiteY3401" fmla="*/ 608704 h 2121144"/>
                <a:gd name="connsiteX3402" fmla="*/ 6143555 w 8386272"/>
                <a:gd name="connsiteY3402" fmla="*/ 608229 h 2121144"/>
                <a:gd name="connsiteX3403" fmla="*/ 6143673 w 8386272"/>
                <a:gd name="connsiteY3403" fmla="*/ 635180 h 2121144"/>
                <a:gd name="connsiteX3404" fmla="*/ 6024473 w 8386272"/>
                <a:gd name="connsiteY3404" fmla="*/ 635655 h 2121144"/>
                <a:gd name="connsiteX3405" fmla="*/ 6024236 w 8386272"/>
                <a:gd name="connsiteY3405" fmla="*/ 608704 h 2121144"/>
                <a:gd name="connsiteX3406" fmla="*/ 6024829 w 8386272"/>
                <a:gd name="connsiteY3406" fmla="*/ 702734 h 2121144"/>
                <a:gd name="connsiteX3407" fmla="*/ 6144148 w 8386272"/>
                <a:gd name="connsiteY3407" fmla="*/ 702260 h 2121144"/>
                <a:gd name="connsiteX3408" fmla="*/ 6144267 w 8386272"/>
                <a:gd name="connsiteY3408" fmla="*/ 729091 h 2121144"/>
                <a:gd name="connsiteX3409" fmla="*/ 6025067 w 8386272"/>
                <a:gd name="connsiteY3409" fmla="*/ 729566 h 2121144"/>
                <a:gd name="connsiteX3410" fmla="*/ 6024829 w 8386272"/>
                <a:gd name="connsiteY3410" fmla="*/ 702734 h 2121144"/>
                <a:gd name="connsiteX3411" fmla="*/ 6025541 w 8386272"/>
                <a:gd name="connsiteY3411" fmla="*/ 796884 h 2121144"/>
                <a:gd name="connsiteX3412" fmla="*/ 6143079 w 8386272"/>
                <a:gd name="connsiteY3412" fmla="*/ 796409 h 2121144"/>
                <a:gd name="connsiteX3413" fmla="*/ 6144742 w 8386272"/>
                <a:gd name="connsiteY3413" fmla="*/ 796409 h 2121144"/>
                <a:gd name="connsiteX3414" fmla="*/ 6144742 w 8386272"/>
                <a:gd name="connsiteY3414" fmla="*/ 796409 h 2121144"/>
                <a:gd name="connsiteX3415" fmla="*/ 6144979 w 8386272"/>
                <a:gd name="connsiteY3415" fmla="*/ 823240 h 2121144"/>
                <a:gd name="connsiteX3416" fmla="*/ 6144148 w 8386272"/>
                <a:gd name="connsiteY3416" fmla="*/ 823240 h 2121144"/>
                <a:gd name="connsiteX3417" fmla="*/ 6025660 w 8386272"/>
                <a:gd name="connsiteY3417" fmla="*/ 823715 h 2121144"/>
                <a:gd name="connsiteX3418" fmla="*/ 6025660 w 8386272"/>
                <a:gd name="connsiteY3418" fmla="*/ 823359 h 2121144"/>
                <a:gd name="connsiteX3419" fmla="*/ 6025541 w 8386272"/>
                <a:gd name="connsiteY3419" fmla="*/ 796884 h 2121144"/>
                <a:gd name="connsiteX3420" fmla="*/ 6026254 w 8386272"/>
                <a:gd name="connsiteY3420" fmla="*/ 891033 h 2121144"/>
                <a:gd name="connsiteX3421" fmla="*/ 6026254 w 8386272"/>
                <a:gd name="connsiteY3421" fmla="*/ 891033 h 2121144"/>
                <a:gd name="connsiteX3422" fmla="*/ 6144742 w 8386272"/>
                <a:gd name="connsiteY3422" fmla="*/ 890558 h 2121144"/>
                <a:gd name="connsiteX3423" fmla="*/ 6145454 w 8386272"/>
                <a:gd name="connsiteY3423" fmla="*/ 890558 h 2121144"/>
                <a:gd name="connsiteX3424" fmla="*/ 6145692 w 8386272"/>
                <a:gd name="connsiteY3424" fmla="*/ 917390 h 2121144"/>
                <a:gd name="connsiteX3425" fmla="*/ 6026373 w 8386272"/>
                <a:gd name="connsiteY3425" fmla="*/ 917864 h 2121144"/>
                <a:gd name="connsiteX3426" fmla="*/ 6026373 w 8386272"/>
                <a:gd name="connsiteY3426" fmla="*/ 917864 h 2121144"/>
                <a:gd name="connsiteX3427" fmla="*/ 6026254 w 8386272"/>
                <a:gd name="connsiteY3427" fmla="*/ 891033 h 2121144"/>
                <a:gd name="connsiteX3428" fmla="*/ 6027085 w 8386272"/>
                <a:gd name="connsiteY3428" fmla="*/ 998479 h 2121144"/>
                <a:gd name="connsiteX3429" fmla="*/ 6026966 w 8386272"/>
                <a:gd name="connsiteY3429" fmla="*/ 985063 h 2121144"/>
                <a:gd name="connsiteX3430" fmla="*/ 6145454 w 8386272"/>
                <a:gd name="connsiteY3430" fmla="*/ 984588 h 2121144"/>
                <a:gd name="connsiteX3431" fmla="*/ 6146166 w 8386272"/>
                <a:gd name="connsiteY3431" fmla="*/ 984588 h 2121144"/>
                <a:gd name="connsiteX3432" fmla="*/ 6146166 w 8386272"/>
                <a:gd name="connsiteY3432" fmla="*/ 984588 h 2121144"/>
                <a:gd name="connsiteX3433" fmla="*/ 6146404 w 8386272"/>
                <a:gd name="connsiteY3433" fmla="*/ 1011539 h 2121144"/>
                <a:gd name="connsiteX3434" fmla="*/ 6027085 w 8386272"/>
                <a:gd name="connsiteY3434" fmla="*/ 1012014 h 2121144"/>
                <a:gd name="connsiteX3435" fmla="*/ 6027085 w 8386272"/>
                <a:gd name="connsiteY3435" fmla="*/ 998479 h 2121144"/>
                <a:gd name="connsiteX3436" fmla="*/ 6027679 w 8386272"/>
                <a:gd name="connsiteY3436" fmla="*/ 1079212 h 2121144"/>
                <a:gd name="connsiteX3437" fmla="*/ 6145216 w 8386272"/>
                <a:gd name="connsiteY3437" fmla="*/ 1078737 h 2121144"/>
                <a:gd name="connsiteX3438" fmla="*/ 6146879 w 8386272"/>
                <a:gd name="connsiteY3438" fmla="*/ 1078737 h 2121144"/>
                <a:gd name="connsiteX3439" fmla="*/ 6146997 w 8386272"/>
                <a:gd name="connsiteY3439" fmla="*/ 1105688 h 2121144"/>
                <a:gd name="connsiteX3440" fmla="*/ 6146166 w 8386272"/>
                <a:gd name="connsiteY3440" fmla="*/ 1105688 h 2121144"/>
                <a:gd name="connsiteX3441" fmla="*/ 6027797 w 8386272"/>
                <a:gd name="connsiteY3441" fmla="*/ 1106163 h 2121144"/>
                <a:gd name="connsiteX3442" fmla="*/ 6027679 w 8386272"/>
                <a:gd name="connsiteY3442" fmla="*/ 1079212 h 2121144"/>
                <a:gd name="connsiteX3443" fmla="*/ 6028272 w 8386272"/>
                <a:gd name="connsiteY3443" fmla="*/ 1173361 h 2121144"/>
                <a:gd name="connsiteX3444" fmla="*/ 6147235 w 8386272"/>
                <a:gd name="connsiteY3444" fmla="*/ 1172886 h 2121144"/>
                <a:gd name="connsiteX3445" fmla="*/ 6147591 w 8386272"/>
                <a:gd name="connsiteY3445" fmla="*/ 1172886 h 2121144"/>
                <a:gd name="connsiteX3446" fmla="*/ 6147710 w 8386272"/>
                <a:gd name="connsiteY3446" fmla="*/ 1199837 h 2121144"/>
                <a:gd name="connsiteX3447" fmla="*/ 6028510 w 8386272"/>
                <a:gd name="connsiteY3447" fmla="*/ 1200312 h 2121144"/>
                <a:gd name="connsiteX3448" fmla="*/ 6028510 w 8386272"/>
                <a:gd name="connsiteY3448" fmla="*/ 1200312 h 2121144"/>
                <a:gd name="connsiteX3449" fmla="*/ 6028272 w 8386272"/>
                <a:gd name="connsiteY3449" fmla="*/ 1173361 h 2121144"/>
                <a:gd name="connsiteX3450" fmla="*/ 6028866 w 8386272"/>
                <a:gd name="connsiteY3450" fmla="*/ 1267392 h 2121144"/>
                <a:gd name="connsiteX3451" fmla="*/ 6147591 w 8386272"/>
                <a:gd name="connsiteY3451" fmla="*/ 1266917 h 2121144"/>
                <a:gd name="connsiteX3452" fmla="*/ 6148303 w 8386272"/>
                <a:gd name="connsiteY3452" fmla="*/ 1266917 h 2121144"/>
                <a:gd name="connsiteX3453" fmla="*/ 6148422 w 8386272"/>
                <a:gd name="connsiteY3453" fmla="*/ 1293867 h 2121144"/>
                <a:gd name="connsiteX3454" fmla="*/ 6147710 w 8386272"/>
                <a:gd name="connsiteY3454" fmla="*/ 1293867 h 2121144"/>
                <a:gd name="connsiteX3455" fmla="*/ 6029222 w 8386272"/>
                <a:gd name="connsiteY3455" fmla="*/ 1294342 h 2121144"/>
                <a:gd name="connsiteX3456" fmla="*/ 6028866 w 8386272"/>
                <a:gd name="connsiteY3456" fmla="*/ 1267392 h 2121144"/>
                <a:gd name="connsiteX3457" fmla="*/ 6029578 w 8386272"/>
                <a:gd name="connsiteY3457" fmla="*/ 1361541 h 2121144"/>
                <a:gd name="connsiteX3458" fmla="*/ 6148897 w 8386272"/>
                <a:gd name="connsiteY3458" fmla="*/ 1360947 h 2121144"/>
                <a:gd name="connsiteX3459" fmla="*/ 6149016 w 8386272"/>
                <a:gd name="connsiteY3459" fmla="*/ 1387898 h 2121144"/>
                <a:gd name="connsiteX3460" fmla="*/ 6148303 w 8386272"/>
                <a:gd name="connsiteY3460" fmla="*/ 1387898 h 2121144"/>
                <a:gd name="connsiteX3461" fmla="*/ 6029816 w 8386272"/>
                <a:gd name="connsiteY3461" fmla="*/ 1388373 h 2121144"/>
                <a:gd name="connsiteX3462" fmla="*/ 6029816 w 8386272"/>
                <a:gd name="connsiteY3462" fmla="*/ 1388373 h 2121144"/>
                <a:gd name="connsiteX3463" fmla="*/ 6029578 w 8386272"/>
                <a:gd name="connsiteY3463" fmla="*/ 1361541 h 2121144"/>
                <a:gd name="connsiteX3464" fmla="*/ 6030291 w 8386272"/>
                <a:gd name="connsiteY3464" fmla="*/ 1455690 h 2121144"/>
                <a:gd name="connsiteX3465" fmla="*/ 6149491 w 8386272"/>
                <a:gd name="connsiteY3465" fmla="*/ 1455215 h 2121144"/>
                <a:gd name="connsiteX3466" fmla="*/ 6149728 w 8386272"/>
                <a:gd name="connsiteY3466" fmla="*/ 1482047 h 2121144"/>
                <a:gd name="connsiteX3467" fmla="*/ 6148897 w 8386272"/>
                <a:gd name="connsiteY3467" fmla="*/ 1482047 h 2121144"/>
                <a:gd name="connsiteX3468" fmla="*/ 6030409 w 8386272"/>
                <a:gd name="connsiteY3468" fmla="*/ 1482522 h 2121144"/>
                <a:gd name="connsiteX3469" fmla="*/ 6030409 w 8386272"/>
                <a:gd name="connsiteY3469" fmla="*/ 1482522 h 2121144"/>
                <a:gd name="connsiteX3470" fmla="*/ 6030291 w 8386272"/>
                <a:gd name="connsiteY3470" fmla="*/ 1455690 h 2121144"/>
                <a:gd name="connsiteX3471" fmla="*/ 6031003 w 8386272"/>
                <a:gd name="connsiteY3471" fmla="*/ 1549720 h 2121144"/>
                <a:gd name="connsiteX3472" fmla="*/ 6150203 w 8386272"/>
                <a:gd name="connsiteY3472" fmla="*/ 1549245 h 2121144"/>
                <a:gd name="connsiteX3473" fmla="*/ 6150440 w 8386272"/>
                <a:gd name="connsiteY3473" fmla="*/ 1576077 h 2121144"/>
                <a:gd name="connsiteX3474" fmla="*/ 6031121 w 8386272"/>
                <a:gd name="connsiteY3474" fmla="*/ 1576552 h 2121144"/>
                <a:gd name="connsiteX3475" fmla="*/ 6031003 w 8386272"/>
                <a:gd name="connsiteY3475" fmla="*/ 1549720 h 2121144"/>
                <a:gd name="connsiteX3476" fmla="*/ 6031715 w 8386272"/>
                <a:gd name="connsiteY3476" fmla="*/ 1643750 h 2121144"/>
                <a:gd name="connsiteX3477" fmla="*/ 6150916 w 8386272"/>
                <a:gd name="connsiteY3477" fmla="*/ 1643276 h 2121144"/>
                <a:gd name="connsiteX3478" fmla="*/ 6151034 w 8386272"/>
                <a:gd name="connsiteY3478" fmla="*/ 1670107 h 2121144"/>
                <a:gd name="connsiteX3479" fmla="*/ 6032546 w 8386272"/>
                <a:gd name="connsiteY3479" fmla="*/ 1670582 h 2121144"/>
                <a:gd name="connsiteX3480" fmla="*/ 6031834 w 8386272"/>
                <a:gd name="connsiteY3480" fmla="*/ 1670582 h 2121144"/>
                <a:gd name="connsiteX3481" fmla="*/ 6031834 w 8386272"/>
                <a:gd name="connsiteY3481" fmla="*/ 1670582 h 2121144"/>
                <a:gd name="connsiteX3482" fmla="*/ 6031715 w 8386272"/>
                <a:gd name="connsiteY3482" fmla="*/ 1643750 h 2121144"/>
                <a:gd name="connsiteX3483" fmla="*/ 6032309 w 8386272"/>
                <a:gd name="connsiteY3483" fmla="*/ 1737900 h 2121144"/>
                <a:gd name="connsiteX3484" fmla="*/ 6151509 w 8386272"/>
                <a:gd name="connsiteY3484" fmla="*/ 1737306 h 2121144"/>
                <a:gd name="connsiteX3485" fmla="*/ 6151628 w 8386272"/>
                <a:gd name="connsiteY3485" fmla="*/ 1764138 h 2121144"/>
                <a:gd name="connsiteX3486" fmla="*/ 6033259 w 8386272"/>
                <a:gd name="connsiteY3486" fmla="*/ 1764731 h 2121144"/>
                <a:gd name="connsiteX3487" fmla="*/ 6032428 w 8386272"/>
                <a:gd name="connsiteY3487" fmla="*/ 1764731 h 2121144"/>
                <a:gd name="connsiteX3488" fmla="*/ 6032309 w 8386272"/>
                <a:gd name="connsiteY3488" fmla="*/ 1737900 h 2121144"/>
                <a:gd name="connsiteX3489" fmla="*/ 6032903 w 8386272"/>
                <a:gd name="connsiteY3489" fmla="*/ 1832049 h 2121144"/>
                <a:gd name="connsiteX3490" fmla="*/ 6152221 w 8386272"/>
                <a:gd name="connsiteY3490" fmla="*/ 1831574 h 2121144"/>
                <a:gd name="connsiteX3491" fmla="*/ 6152340 w 8386272"/>
                <a:gd name="connsiteY3491" fmla="*/ 1858406 h 2121144"/>
                <a:gd name="connsiteX3492" fmla="*/ 6033852 w 8386272"/>
                <a:gd name="connsiteY3492" fmla="*/ 1858881 h 2121144"/>
                <a:gd name="connsiteX3493" fmla="*/ 6033140 w 8386272"/>
                <a:gd name="connsiteY3493" fmla="*/ 1858881 h 2121144"/>
                <a:gd name="connsiteX3494" fmla="*/ 6033140 w 8386272"/>
                <a:gd name="connsiteY3494" fmla="*/ 1858881 h 2121144"/>
                <a:gd name="connsiteX3495" fmla="*/ 6032903 w 8386272"/>
                <a:gd name="connsiteY3495" fmla="*/ 1832049 h 2121144"/>
                <a:gd name="connsiteX3496" fmla="*/ 6033615 w 8386272"/>
                <a:gd name="connsiteY3496" fmla="*/ 1926079 h 2121144"/>
                <a:gd name="connsiteX3497" fmla="*/ 6152934 w 8386272"/>
                <a:gd name="connsiteY3497" fmla="*/ 1925604 h 2121144"/>
                <a:gd name="connsiteX3498" fmla="*/ 6153052 w 8386272"/>
                <a:gd name="connsiteY3498" fmla="*/ 1952436 h 2121144"/>
                <a:gd name="connsiteX3499" fmla="*/ 6033852 w 8386272"/>
                <a:gd name="connsiteY3499" fmla="*/ 1952911 h 2121144"/>
                <a:gd name="connsiteX3500" fmla="*/ 6033615 w 8386272"/>
                <a:gd name="connsiteY3500" fmla="*/ 1926079 h 2121144"/>
                <a:gd name="connsiteX3501" fmla="*/ 6035277 w 8386272"/>
                <a:gd name="connsiteY3501" fmla="*/ 2047179 h 2121144"/>
                <a:gd name="connsiteX3502" fmla="*/ 6034446 w 8386272"/>
                <a:gd name="connsiteY3502" fmla="*/ 2047179 h 2121144"/>
                <a:gd name="connsiteX3503" fmla="*/ 6034327 w 8386272"/>
                <a:gd name="connsiteY3503" fmla="*/ 2020228 h 2121144"/>
                <a:gd name="connsiteX3504" fmla="*/ 6153646 w 8386272"/>
                <a:gd name="connsiteY3504" fmla="*/ 2019753 h 2121144"/>
                <a:gd name="connsiteX3505" fmla="*/ 6153765 w 8386272"/>
                <a:gd name="connsiteY3505" fmla="*/ 2046585 h 2121144"/>
                <a:gd name="connsiteX3506" fmla="*/ 6035277 w 8386272"/>
                <a:gd name="connsiteY3506" fmla="*/ 2047179 h 2121144"/>
                <a:gd name="connsiteX3507" fmla="*/ 6412111 w 8386272"/>
                <a:gd name="connsiteY3507" fmla="*/ 746069 h 2121144"/>
                <a:gd name="connsiteX3508" fmla="*/ 6457464 w 8386272"/>
                <a:gd name="connsiteY3508" fmla="*/ 745950 h 2121144"/>
                <a:gd name="connsiteX3509" fmla="*/ 6457701 w 8386272"/>
                <a:gd name="connsiteY3509" fmla="*/ 745950 h 2121144"/>
                <a:gd name="connsiteX3510" fmla="*/ 6457939 w 8386272"/>
                <a:gd name="connsiteY3510" fmla="*/ 777294 h 2121144"/>
                <a:gd name="connsiteX3511" fmla="*/ 6457701 w 8386272"/>
                <a:gd name="connsiteY3511" fmla="*/ 777294 h 2121144"/>
                <a:gd name="connsiteX3512" fmla="*/ 6451646 w 8386272"/>
                <a:gd name="connsiteY3512" fmla="*/ 777294 h 2121144"/>
                <a:gd name="connsiteX3513" fmla="*/ 6447610 w 8386272"/>
                <a:gd name="connsiteY3513" fmla="*/ 777294 h 2121144"/>
                <a:gd name="connsiteX3514" fmla="*/ 6412348 w 8386272"/>
                <a:gd name="connsiteY3514" fmla="*/ 777413 h 2121144"/>
                <a:gd name="connsiteX3515" fmla="*/ 6412348 w 8386272"/>
                <a:gd name="connsiteY3515" fmla="*/ 777413 h 2121144"/>
                <a:gd name="connsiteX3516" fmla="*/ 6412111 w 8386272"/>
                <a:gd name="connsiteY3516" fmla="*/ 746069 h 2121144"/>
                <a:gd name="connsiteX3517" fmla="*/ 6412586 w 8386272"/>
                <a:gd name="connsiteY3517" fmla="*/ 804363 h 2121144"/>
                <a:gd name="connsiteX3518" fmla="*/ 6458176 w 8386272"/>
                <a:gd name="connsiteY3518" fmla="*/ 804244 h 2121144"/>
                <a:gd name="connsiteX3519" fmla="*/ 6458413 w 8386272"/>
                <a:gd name="connsiteY3519" fmla="*/ 835588 h 2121144"/>
                <a:gd name="connsiteX3520" fmla="*/ 6452121 w 8386272"/>
                <a:gd name="connsiteY3520" fmla="*/ 835588 h 2121144"/>
                <a:gd name="connsiteX3521" fmla="*/ 6412823 w 8386272"/>
                <a:gd name="connsiteY3521" fmla="*/ 835825 h 2121144"/>
                <a:gd name="connsiteX3522" fmla="*/ 6412586 w 8386272"/>
                <a:gd name="connsiteY3522" fmla="*/ 804363 h 2121144"/>
                <a:gd name="connsiteX3523" fmla="*/ 6413060 w 8386272"/>
                <a:gd name="connsiteY3523" fmla="*/ 862657 h 2121144"/>
                <a:gd name="connsiteX3524" fmla="*/ 6413060 w 8386272"/>
                <a:gd name="connsiteY3524" fmla="*/ 862657 h 2121144"/>
                <a:gd name="connsiteX3525" fmla="*/ 6458651 w 8386272"/>
                <a:gd name="connsiteY3525" fmla="*/ 862420 h 2121144"/>
                <a:gd name="connsiteX3526" fmla="*/ 6458889 w 8386272"/>
                <a:gd name="connsiteY3526" fmla="*/ 893882 h 2121144"/>
                <a:gd name="connsiteX3527" fmla="*/ 6413298 w 8386272"/>
                <a:gd name="connsiteY3527" fmla="*/ 894001 h 2121144"/>
                <a:gd name="connsiteX3528" fmla="*/ 6413060 w 8386272"/>
                <a:gd name="connsiteY3528" fmla="*/ 862657 h 2121144"/>
                <a:gd name="connsiteX3529" fmla="*/ 6413417 w 8386272"/>
                <a:gd name="connsiteY3529" fmla="*/ 920833 h 2121144"/>
                <a:gd name="connsiteX3530" fmla="*/ 6459126 w 8386272"/>
                <a:gd name="connsiteY3530" fmla="*/ 920714 h 2121144"/>
                <a:gd name="connsiteX3531" fmla="*/ 6459482 w 8386272"/>
                <a:gd name="connsiteY3531" fmla="*/ 952057 h 2121144"/>
                <a:gd name="connsiteX3532" fmla="*/ 6453071 w 8386272"/>
                <a:gd name="connsiteY3532" fmla="*/ 952057 h 2121144"/>
                <a:gd name="connsiteX3533" fmla="*/ 6414129 w 8386272"/>
                <a:gd name="connsiteY3533" fmla="*/ 952176 h 2121144"/>
                <a:gd name="connsiteX3534" fmla="*/ 6413891 w 8386272"/>
                <a:gd name="connsiteY3534" fmla="*/ 952176 h 2121144"/>
                <a:gd name="connsiteX3535" fmla="*/ 6413891 w 8386272"/>
                <a:gd name="connsiteY3535" fmla="*/ 952176 h 2121144"/>
                <a:gd name="connsiteX3536" fmla="*/ 6413417 w 8386272"/>
                <a:gd name="connsiteY3536" fmla="*/ 920833 h 2121144"/>
                <a:gd name="connsiteX3537" fmla="*/ 6413891 w 8386272"/>
                <a:gd name="connsiteY3537" fmla="*/ 979008 h 2121144"/>
                <a:gd name="connsiteX3538" fmla="*/ 6459482 w 8386272"/>
                <a:gd name="connsiteY3538" fmla="*/ 978889 h 2121144"/>
                <a:gd name="connsiteX3539" fmla="*/ 6459720 w 8386272"/>
                <a:gd name="connsiteY3539" fmla="*/ 1010351 h 2121144"/>
                <a:gd name="connsiteX3540" fmla="*/ 6414129 w 8386272"/>
                <a:gd name="connsiteY3540" fmla="*/ 1010470 h 2121144"/>
                <a:gd name="connsiteX3541" fmla="*/ 6413891 w 8386272"/>
                <a:gd name="connsiteY3541" fmla="*/ 979008 h 2121144"/>
                <a:gd name="connsiteX3542" fmla="*/ 6414486 w 8386272"/>
                <a:gd name="connsiteY3542" fmla="*/ 1068646 h 2121144"/>
                <a:gd name="connsiteX3543" fmla="*/ 6414486 w 8386272"/>
                <a:gd name="connsiteY3543" fmla="*/ 1068646 h 2121144"/>
                <a:gd name="connsiteX3544" fmla="*/ 6414367 w 8386272"/>
                <a:gd name="connsiteY3544" fmla="*/ 1037302 h 2121144"/>
                <a:gd name="connsiteX3545" fmla="*/ 6459601 w 8386272"/>
                <a:gd name="connsiteY3545" fmla="*/ 1037065 h 2121144"/>
                <a:gd name="connsiteX3546" fmla="*/ 6459957 w 8386272"/>
                <a:gd name="connsiteY3546" fmla="*/ 1037065 h 2121144"/>
                <a:gd name="connsiteX3547" fmla="*/ 6460076 w 8386272"/>
                <a:gd name="connsiteY3547" fmla="*/ 1068527 h 2121144"/>
                <a:gd name="connsiteX3548" fmla="*/ 6427426 w 8386272"/>
                <a:gd name="connsiteY3548" fmla="*/ 1068646 h 2121144"/>
                <a:gd name="connsiteX3549" fmla="*/ 6422440 w 8386272"/>
                <a:gd name="connsiteY3549" fmla="*/ 1068646 h 2121144"/>
                <a:gd name="connsiteX3550" fmla="*/ 6417216 w 8386272"/>
                <a:gd name="connsiteY3550" fmla="*/ 1068646 h 2121144"/>
                <a:gd name="connsiteX3551" fmla="*/ 6416147 w 8386272"/>
                <a:gd name="connsiteY3551" fmla="*/ 1068646 h 2121144"/>
                <a:gd name="connsiteX3552" fmla="*/ 6414486 w 8386272"/>
                <a:gd name="connsiteY3552" fmla="*/ 1068646 h 2121144"/>
                <a:gd name="connsiteX3553" fmla="*/ 6414486 w 8386272"/>
                <a:gd name="connsiteY3553" fmla="*/ 1068646 h 2121144"/>
                <a:gd name="connsiteX3554" fmla="*/ 6414723 w 8386272"/>
                <a:gd name="connsiteY3554" fmla="*/ 1095596 h 2121144"/>
                <a:gd name="connsiteX3555" fmla="*/ 6414960 w 8386272"/>
                <a:gd name="connsiteY3555" fmla="*/ 1095596 h 2121144"/>
                <a:gd name="connsiteX3556" fmla="*/ 6460313 w 8386272"/>
                <a:gd name="connsiteY3556" fmla="*/ 1095477 h 2121144"/>
                <a:gd name="connsiteX3557" fmla="*/ 6460550 w 8386272"/>
                <a:gd name="connsiteY3557" fmla="*/ 1126821 h 2121144"/>
                <a:gd name="connsiteX3558" fmla="*/ 6454258 w 8386272"/>
                <a:gd name="connsiteY3558" fmla="*/ 1126821 h 2121144"/>
                <a:gd name="connsiteX3559" fmla="*/ 6415079 w 8386272"/>
                <a:gd name="connsiteY3559" fmla="*/ 1127058 h 2121144"/>
                <a:gd name="connsiteX3560" fmla="*/ 6414723 w 8386272"/>
                <a:gd name="connsiteY3560" fmla="*/ 1095596 h 2121144"/>
                <a:gd name="connsiteX3561" fmla="*/ 6415316 w 8386272"/>
                <a:gd name="connsiteY3561" fmla="*/ 1185234 h 2121144"/>
                <a:gd name="connsiteX3562" fmla="*/ 6415079 w 8386272"/>
                <a:gd name="connsiteY3562" fmla="*/ 1153890 h 2121144"/>
                <a:gd name="connsiteX3563" fmla="*/ 6460669 w 8386272"/>
                <a:gd name="connsiteY3563" fmla="*/ 1153653 h 2121144"/>
                <a:gd name="connsiteX3564" fmla="*/ 6460788 w 8386272"/>
                <a:gd name="connsiteY3564" fmla="*/ 1185115 h 2121144"/>
                <a:gd name="connsiteX3565" fmla="*/ 6415435 w 8386272"/>
                <a:gd name="connsiteY3565" fmla="*/ 1185234 h 2121144"/>
                <a:gd name="connsiteX3566" fmla="*/ 6415316 w 8386272"/>
                <a:gd name="connsiteY3566" fmla="*/ 1185234 h 2121144"/>
                <a:gd name="connsiteX3567" fmla="*/ 6415554 w 8386272"/>
                <a:gd name="connsiteY3567" fmla="*/ 1212066 h 2121144"/>
                <a:gd name="connsiteX3568" fmla="*/ 6461145 w 8386272"/>
                <a:gd name="connsiteY3568" fmla="*/ 1211947 h 2121144"/>
                <a:gd name="connsiteX3569" fmla="*/ 6461381 w 8386272"/>
                <a:gd name="connsiteY3569" fmla="*/ 1243290 h 2121144"/>
                <a:gd name="connsiteX3570" fmla="*/ 6454971 w 8386272"/>
                <a:gd name="connsiteY3570" fmla="*/ 1243290 h 2121144"/>
                <a:gd name="connsiteX3571" fmla="*/ 6447729 w 8386272"/>
                <a:gd name="connsiteY3571" fmla="*/ 1243290 h 2121144"/>
                <a:gd name="connsiteX3572" fmla="*/ 6415673 w 8386272"/>
                <a:gd name="connsiteY3572" fmla="*/ 1243409 h 2121144"/>
                <a:gd name="connsiteX3573" fmla="*/ 6415554 w 8386272"/>
                <a:gd name="connsiteY3573" fmla="*/ 1212066 h 2121144"/>
                <a:gd name="connsiteX3574" fmla="*/ 6415910 w 8386272"/>
                <a:gd name="connsiteY3574" fmla="*/ 1270360 h 2121144"/>
                <a:gd name="connsiteX3575" fmla="*/ 6461263 w 8386272"/>
                <a:gd name="connsiteY3575" fmla="*/ 1270241 h 2121144"/>
                <a:gd name="connsiteX3576" fmla="*/ 6461500 w 8386272"/>
                <a:gd name="connsiteY3576" fmla="*/ 1270241 h 2121144"/>
                <a:gd name="connsiteX3577" fmla="*/ 6461738 w 8386272"/>
                <a:gd name="connsiteY3577" fmla="*/ 1301584 h 2121144"/>
                <a:gd name="connsiteX3578" fmla="*/ 6455445 w 8386272"/>
                <a:gd name="connsiteY3578" fmla="*/ 1301584 h 2121144"/>
                <a:gd name="connsiteX3579" fmla="*/ 6416504 w 8386272"/>
                <a:gd name="connsiteY3579" fmla="*/ 1301822 h 2121144"/>
                <a:gd name="connsiteX3580" fmla="*/ 6416147 w 8386272"/>
                <a:gd name="connsiteY3580" fmla="*/ 1301822 h 2121144"/>
                <a:gd name="connsiteX3581" fmla="*/ 6415910 w 8386272"/>
                <a:gd name="connsiteY3581" fmla="*/ 1270360 h 2121144"/>
                <a:gd name="connsiteX3582" fmla="*/ 6416504 w 8386272"/>
                <a:gd name="connsiteY3582" fmla="*/ 1359997 h 2121144"/>
                <a:gd name="connsiteX3583" fmla="*/ 6416504 w 8386272"/>
                <a:gd name="connsiteY3583" fmla="*/ 1359997 h 2121144"/>
                <a:gd name="connsiteX3584" fmla="*/ 6416504 w 8386272"/>
                <a:gd name="connsiteY3584" fmla="*/ 1359641 h 2121144"/>
                <a:gd name="connsiteX3585" fmla="*/ 6416266 w 8386272"/>
                <a:gd name="connsiteY3585" fmla="*/ 1328654 h 2121144"/>
                <a:gd name="connsiteX3586" fmla="*/ 6461857 w 8386272"/>
                <a:gd name="connsiteY3586" fmla="*/ 1328416 h 2121144"/>
                <a:gd name="connsiteX3587" fmla="*/ 6462094 w 8386272"/>
                <a:gd name="connsiteY3587" fmla="*/ 1359878 h 2121144"/>
                <a:gd name="connsiteX3588" fmla="*/ 6455683 w 8386272"/>
                <a:gd name="connsiteY3588" fmla="*/ 1359878 h 2121144"/>
                <a:gd name="connsiteX3589" fmla="*/ 6416741 w 8386272"/>
                <a:gd name="connsiteY3589" fmla="*/ 1359997 h 2121144"/>
                <a:gd name="connsiteX3590" fmla="*/ 6416504 w 8386272"/>
                <a:gd name="connsiteY3590" fmla="*/ 1359997 h 2121144"/>
                <a:gd name="connsiteX3591" fmla="*/ 6416860 w 8386272"/>
                <a:gd name="connsiteY3591" fmla="*/ 1386829 h 2121144"/>
                <a:gd name="connsiteX3592" fmla="*/ 6417097 w 8386272"/>
                <a:gd name="connsiteY3592" fmla="*/ 1386829 h 2121144"/>
                <a:gd name="connsiteX3593" fmla="*/ 6462331 w 8386272"/>
                <a:gd name="connsiteY3593" fmla="*/ 1386710 h 2121144"/>
                <a:gd name="connsiteX3594" fmla="*/ 6462688 w 8386272"/>
                <a:gd name="connsiteY3594" fmla="*/ 1418054 h 2121144"/>
                <a:gd name="connsiteX3595" fmla="*/ 6456276 w 8386272"/>
                <a:gd name="connsiteY3595" fmla="*/ 1418054 h 2121144"/>
                <a:gd name="connsiteX3596" fmla="*/ 6417097 w 8386272"/>
                <a:gd name="connsiteY3596" fmla="*/ 1418291 h 2121144"/>
                <a:gd name="connsiteX3597" fmla="*/ 6417097 w 8386272"/>
                <a:gd name="connsiteY3597" fmla="*/ 1418291 h 2121144"/>
                <a:gd name="connsiteX3598" fmla="*/ 6416860 w 8386272"/>
                <a:gd name="connsiteY3598" fmla="*/ 1386829 h 2121144"/>
                <a:gd name="connsiteX3599" fmla="*/ 6417216 w 8386272"/>
                <a:gd name="connsiteY3599" fmla="*/ 1445123 h 2121144"/>
                <a:gd name="connsiteX3600" fmla="*/ 6462806 w 8386272"/>
                <a:gd name="connsiteY3600" fmla="*/ 1444886 h 2121144"/>
                <a:gd name="connsiteX3601" fmla="*/ 6463044 w 8386272"/>
                <a:gd name="connsiteY3601" fmla="*/ 1476348 h 2121144"/>
                <a:gd name="connsiteX3602" fmla="*/ 6417572 w 8386272"/>
                <a:gd name="connsiteY3602" fmla="*/ 1476467 h 2121144"/>
                <a:gd name="connsiteX3603" fmla="*/ 6417216 w 8386272"/>
                <a:gd name="connsiteY3603" fmla="*/ 1445123 h 2121144"/>
                <a:gd name="connsiteX3604" fmla="*/ 6417572 w 8386272"/>
                <a:gd name="connsiteY3604" fmla="*/ 1503417 h 2121144"/>
                <a:gd name="connsiteX3605" fmla="*/ 6463163 w 8386272"/>
                <a:gd name="connsiteY3605" fmla="*/ 1503180 h 2121144"/>
                <a:gd name="connsiteX3606" fmla="*/ 6463400 w 8386272"/>
                <a:gd name="connsiteY3606" fmla="*/ 1534642 h 2121144"/>
                <a:gd name="connsiteX3607" fmla="*/ 6417810 w 8386272"/>
                <a:gd name="connsiteY3607" fmla="*/ 1534761 h 2121144"/>
                <a:gd name="connsiteX3608" fmla="*/ 6417572 w 8386272"/>
                <a:gd name="connsiteY3608" fmla="*/ 1503417 h 2121144"/>
                <a:gd name="connsiteX3609" fmla="*/ 6418047 w 8386272"/>
                <a:gd name="connsiteY3609" fmla="*/ 1561593 h 2121144"/>
                <a:gd name="connsiteX3610" fmla="*/ 6418284 w 8386272"/>
                <a:gd name="connsiteY3610" fmla="*/ 1561593 h 2121144"/>
                <a:gd name="connsiteX3611" fmla="*/ 6463756 w 8386272"/>
                <a:gd name="connsiteY3611" fmla="*/ 1561474 h 2121144"/>
                <a:gd name="connsiteX3612" fmla="*/ 6463875 w 8386272"/>
                <a:gd name="connsiteY3612" fmla="*/ 1592817 h 2121144"/>
                <a:gd name="connsiteX3613" fmla="*/ 6457464 w 8386272"/>
                <a:gd name="connsiteY3613" fmla="*/ 1592817 h 2121144"/>
                <a:gd name="connsiteX3614" fmla="*/ 6418284 w 8386272"/>
                <a:gd name="connsiteY3614" fmla="*/ 1593055 h 2121144"/>
                <a:gd name="connsiteX3615" fmla="*/ 6418047 w 8386272"/>
                <a:gd name="connsiteY3615" fmla="*/ 1561593 h 2121144"/>
                <a:gd name="connsiteX3616" fmla="*/ 6418760 w 8386272"/>
                <a:gd name="connsiteY3616" fmla="*/ 1650399 h 2121144"/>
                <a:gd name="connsiteX3617" fmla="*/ 6418403 w 8386272"/>
                <a:gd name="connsiteY3617" fmla="*/ 1619887 h 2121144"/>
                <a:gd name="connsiteX3618" fmla="*/ 6463994 w 8386272"/>
                <a:gd name="connsiteY3618" fmla="*/ 1619649 h 2121144"/>
                <a:gd name="connsiteX3619" fmla="*/ 6464350 w 8386272"/>
                <a:gd name="connsiteY3619" fmla="*/ 1651111 h 2121144"/>
                <a:gd name="connsiteX3620" fmla="*/ 6422321 w 8386272"/>
                <a:gd name="connsiteY3620" fmla="*/ 1651230 h 2121144"/>
                <a:gd name="connsiteX3621" fmla="*/ 6418641 w 8386272"/>
                <a:gd name="connsiteY3621" fmla="*/ 1651230 h 2121144"/>
                <a:gd name="connsiteX3622" fmla="*/ 6418641 w 8386272"/>
                <a:gd name="connsiteY3622" fmla="*/ 1651230 h 2121144"/>
                <a:gd name="connsiteX3623" fmla="*/ 6418760 w 8386272"/>
                <a:gd name="connsiteY3623" fmla="*/ 1650399 h 2121144"/>
                <a:gd name="connsiteX3624" fmla="*/ 6418997 w 8386272"/>
                <a:gd name="connsiteY3624" fmla="*/ 1709524 h 2121144"/>
                <a:gd name="connsiteX3625" fmla="*/ 6418997 w 8386272"/>
                <a:gd name="connsiteY3625" fmla="*/ 1709524 h 2121144"/>
                <a:gd name="connsiteX3626" fmla="*/ 6418878 w 8386272"/>
                <a:gd name="connsiteY3626" fmla="*/ 1678181 h 2121144"/>
                <a:gd name="connsiteX3627" fmla="*/ 6464468 w 8386272"/>
                <a:gd name="connsiteY3627" fmla="*/ 1678062 h 2121144"/>
                <a:gd name="connsiteX3628" fmla="*/ 6464706 w 8386272"/>
                <a:gd name="connsiteY3628" fmla="*/ 1709405 h 2121144"/>
                <a:gd name="connsiteX3629" fmla="*/ 6458413 w 8386272"/>
                <a:gd name="connsiteY3629" fmla="*/ 1709405 h 2121144"/>
                <a:gd name="connsiteX3630" fmla="*/ 6419234 w 8386272"/>
                <a:gd name="connsiteY3630" fmla="*/ 1709524 h 2121144"/>
                <a:gd name="connsiteX3631" fmla="*/ 6418997 w 8386272"/>
                <a:gd name="connsiteY3631" fmla="*/ 1709524 h 2121144"/>
                <a:gd name="connsiteX3632" fmla="*/ 6419353 w 8386272"/>
                <a:gd name="connsiteY3632" fmla="*/ 1736356 h 2121144"/>
                <a:gd name="connsiteX3633" fmla="*/ 6464944 w 8386272"/>
                <a:gd name="connsiteY3633" fmla="*/ 1736237 h 2121144"/>
                <a:gd name="connsiteX3634" fmla="*/ 6465062 w 8386272"/>
                <a:gd name="connsiteY3634" fmla="*/ 1767699 h 2121144"/>
                <a:gd name="connsiteX3635" fmla="*/ 6458651 w 8386272"/>
                <a:gd name="connsiteY3635" fmla="*/ 1767699 h 2121144"/>
                <a:gd name="connsiteX3636" fmla="*/ 6419353 w 8386272"/>
                <a:gd name="connsiteY3636" fmla="*/ 1767818 h 2121144"/>
                <a:gd name="connsiteX3637" fmla="*/ 6419353 w 8386272"/>
                <a:gd name="connsiteY3637" fmla="*/ 1736356 h 2121144"/>
                <a:gd name="connsiteX3638" fmla="*/ 6419709 w 8386272"/>
                <a:gd name="connsiteY3638" fmla="*/ 1794650 h 2121144"/>
                <a:gd name="connsiteX3639" fmla="*/ 6465300 w 8386272"/>
                <a:gd name="connsiteY3639" fmla="*/ 1794413 h 2121144"/>
                <a:gd name="connsiteX3640" fmla="*/ 6465537 w 8386272"/>
                <a:gd name="connsiteY3640" fmla="*/ 1825875 h 2121144"/>
                <a:gd name="connsiteX3641" fmla="*/ 6420065 w 8386272"/>
                <a:gd name="connsiteY3641" fmla="*/ 1825994 h 2121144"/>
                <a:gd name="connsiteX3642" fmla="*/ 6419709 w 8386272"/>
                <a:gd name="connsiteY3642" fmla="*/ 1794650 h 2121144"/>
                <a:gd name="connsiteX3643" fmla="*/ 6420065 w 8386272"/>
                <a:gd name="connsiteY3643" fmla="*/ 1852944 h 2121144"/>
                <a:gd name="connsiteX3644" fmla="*/ 6465656 w 8386272"/>
                <a:gd name="connsiteY3644" fmla="*/ 1852825 h 2121144"/>
                <a:gd name="connsiteX3645" fmla="*/ 6465774 w 8386272"/>
                <a:gd name="connsiteY3645" fmla="*/ 1884169 h 2121144"/>
                <a:gd name="connsiteX3646" fmla="*/ 6420540 w 8386272"/>
                <a:gd name="connsiteY3646" fmla="*/ 1884406 h 2121144"/>
                <a:gd name="connsiteX3647" fmla="*/ 6420184 w 8386272"/>
                <a:gd name="connsiteY3647" fmla="*/ 1884406 h 2121144"/>
                <a:gd name="connsiteX3648" fmla="*/ 6420065 w 8386272"/>
                <a:gd name="connsiteY3648" fmla="*/ 1852944 h 2121144"/>
                <a:gd name="connsiteX3649" fmla="*/ 6420540 w 8386272"/>
                <a:gd name="connsiteY3649" fmla="*/ 1911238 h 2121144"/>
                <a:gd name="connsiteX3650" fmla="*/ 6465774 w 8386272"/>
                <a:gd name="connsiteY3650" fmla="*/ 1911001 h 2121144"/>
                <a:gd name="connsiteX3651" fmla="*/ 6466131 w 8386272"/>
                <a:gd name="connsiteY3651" fmla="*/ 1911001 h 2121144"/>
                <a:gd name="connsiteX3652" fmla="*/ 6466368 w 8386272"/>
                <a:gd name="connsiteY3652" fmla="*/ 1942463 h 2121144"/>
                <a:gd name="connsiteX3653" fmla="*/ 6420778 w 8386272"/>
                <a:gd name="connsiteY3653" fmla="*/ 1942582 h 2121144"/>
                <a:gd name="connsiteX3654" fmla="*/ 6420778 w 8386272"/>
                <a:gd name="connsiteY3654" fmla="*/ 1942582 h 2121144"/>
                <a:gd name="connsiteX3655" fmla="*/ 6420540 w 8386272"/>
                <a:gd name="connsiteY3655" fmla="*/ 1911238 h 2121144"/>
                <a:gd name="connsiteX3656" fmla="*/ 6420897 w 8386272"/>
                <a:gd name="connsiteY3656" fmla="*/ 1969414 h 2121144"/>
                <a:gd name="connsiteX3657" fmla="*/ 6466487 w 8386272"/>
                <a:gd name="connsiteY3657" fmla="*/ 1969295 h 2121144"/>
                <a:gd name="connsiteX3658" fmla="*/ 6466724 w 8386272"/>
                <a:gd name="connsiteY3658" fmla="*/ 2000638 h 2121144"/>
                <a:gd name="connsiteX3659" fmla="*/ 6421252 w 8386272"/>
                <a:gd name="connsiteY3659" fmla="*/ 2000757 h 2121144"/>
                <a:gd name="connsiteX3660" fmla="*/ 6420897 w 8386272"/>
                <a:gd name="connsiteY3660" fmla="*/ 1969414 h 2121144"/>
                <a:gd name="connsiteX3661" fmla="*/ 6467199 w 8386272"/>
                <a:gd name="connsiteY3661" fmla="*/ 2058814 h 2121144"/>
                <a:gd name="connsiteX3662" fmla="*/ 6421609 w 8386272"/>
                <a:gd name="connsiteY3662" fmla="*/ 2059051 h 2121144"/>
                <a:gd name="connsiteX3663" fmla="*/ 6421490 w 8386272"/>
                <a:gd name="connsiteY3663" fmla="*/ 2027589 h 2121144"/>
                <a:gd name="connsiteX3664" fmla="*/ 6421490 w 8386272"/>
                <a:gd name="connsiteY3664" fmla="*/ 2027589 h 2121144"/>
                <a:gd name="connsiteX3665" fmla="*/ 6466962 w 8386272"/>
                <a:gd name="connsiteY3665" fmla="*/ 2027470 h 2121144"/>
                <a:gd name="connsiteX3666" fmla="*/ 6467199 w 8386272"/>
                <a:gd name="connsiteY3666" fmla="*/ 2027470 h 2121144"/>
                <a:gd name="connsiteX3667" fmla="*/ 6467199 w 8386272"/>
                <a:gd name="connsiteY3667" fmla="*/ 2058814 h 2121144"/>
                <a:gd name="connsiteX3668" fmla="*/ 6467199 w 8386272"/>
                <a:gd name="connsiteY3668" fmla="*/ 2058814 h 2121144"/>
                <a:gd name="connsiteX3669" fmla="*/ 6533804 w 8386272"/>
                <a:gd name="connsiteY3669" fmla="*/ 745594 h 2121144"/>
                <a:gd name="connsiteX3670" fmla="*/ 6579394 w 8386272"/>
                <a:gd name="connsiteY3670" fmla="*/ 745357 h 2121144"/>
                <a:gd name="connsiteX3671" fmla="*/ 6579632 w 8386272"/>
                <a:gd name="connsiteY3671" fmla="*/ 776819 h 2121144"/>
                <a:gd name="connsiteX3672" fmla="*/ 6534160 w 8386272"/>
                <a:gd name="connsiteY3672" fmla="*/ 776938 h 2121144"/>
                <a:gd name="connsiteX3673" fmla="*/ 6533804 w 8386272"/>
                <a:gd name="connsiteY3673" fmla="*/ 745594 h 2121144"/>
                <a:gd name="connsiteX3674" fmla="*/ 6534279 w 8386272"/>
                <a:gd name="connsiteY3674" fmla="*/ 803888 h 2121144"/>
                <a:gd name="connsiteX3675" fmla="*/ 6579751 w 8386272"/>
                <a:gd name="connsiteY3675" fmla="*/ 803770 h 2121144"/>
                <a:gd name="connsiteX3676" fmla="*/ 6579988 w 8386272"/>
                <a:gd name="connsiteY3676" fmla="*/ 803770 h 2121144"/>
                <a:gd name="connsiteX3677" fmla="*/ 6580107 w 8386272"/>
                <a:gd name="connsiteY3677" fmla="*/ 835113 h 2121144"/>
                <a:gd name="connsiteX3678" fmla="*/ 6573696 w 8386272"/>
                <a:gd name="connsiteY3678" fmla="*/ 835113 h 2121144"/>
                <a:gd name="connsiteX3679" fmla="*/ 6566691 w 8386272"/>
                <a:gd name="connsiteY3679" fmla="*/ 835113 h 2121144"/>
                <a:gd name="connsiteX3680" fmla="*/ 6534517 w 8386272"/>
                <a:gd name="connsiteY3680" fmla="*/ 835232 h 2121144"/>
                <a:gd name="connsiteX3681" fmla="*/ 6534279 w 8386272"/>
                <a:gd name="connsiteY3681" fmla="*/ 803888 h 2121144"/>
                <a:gd name="connsiteX3682" fmla="*/ 6534754 w 8386272"/>
                <a:gd name="connsiteY3682" fmla="*/ 862064 h 2121144"/>
                <a:gd name="connsiteX3683" fmla="*/ 6580226 w 8386272"/>
                <a:gd name="connsiteY3683" fmla="*/ 861945 h 2121144"/>
                <a:gd name="connsiteX3684" fmla="*/ 6580582 w 8386272"/>
                <a:gd name="connsiteY3684" fmla="*/ 893407 h 2121144"/>
                <a:gd name="connsiteX3685" fmla="*/ 6534991 w 8386272"/>
                <a:gd name="connsiteY3685" fmla="*/ 893526 h 2121144"/>
                <a:gd name="connsiteX3686" fmla="*/ 6534991 w 8386272"/>
                <a:gd name="connsiteY3686" fmla="*/ 893526 h 2121144"/>
                <a:gd name="connsiteX3687" fmla="*/ 6534991 w 8386272"/>
                <a:gd name="connsiteY3687" fmla="*/ 893526 h 2121144"/>
                <a:gd name="connsiteX3688" fmla="*/ 6534754 w 8386272"/>
                <a:gd name="connsiteY3688" fmla="*/ 862064 h 2121144"/>
                <a:gd name="connsiteX3689" fmla="*/ 6534991 w 8386272"/>
                <a:gd name="connsiteY3689" fmla="*/ 920358 h 2121144"/>
                <a:gd name="connsiteX3690" fmla="*/ 6580582 w 8386272"/>
                <a:gd name="connsiteY3690" fmla="*/ 920120 h 2121144"/>
                <a:gd name="connsiteX3691" fmla="*/ 6580819 w 8386272"/>
                <a:gd name="connsiteY3691" fmla="*/ 951582 h 2121144"/>
                <a:gd name="connsiteX3692" fmla="*/ 6574527 w 8386272"/>
                <a:gd name="connsiteY3692" fmla="*/ 951582 h 2121144"/>
                <a:gd name="connsiteX3693" fmla="*/ 6535348 w 8386272"/>
                <a:gd name="connsiteY3693" fmla="*/ 951701 h 2121144"/>
                <a:gd name="connsiteX3694" fmla="*/ 6534991 w 8386272"/>
                <a:gd name="connsiteY3694" fmla="*/ 920358 h 2121144"/>
                <a:gd name="connsiteX3695" fmla="*/ 6535466 w 8386272"/>
                <a:gd name="connsiteY3695" fmla="*/ 978652 h 2121144"/>
                <a:gd name="connsiteX3696" fmla="*/ 6581057 w 8386272"/>
                <a:gd name="connsiteY3696" fmla="*/ 978533 h 2121144"/>
                <a:gd name="connsiteX3697" fmla="*/ 6581176 w 8386272"/>
                <a:gd name="connsiteY3697" fmla="*/ 1009877 h 2121144"/>
                <a:gd name="connsiteX3698" fmla="*/ 6580938 w 8386272"/>
                <a:gd name="connsiteY3698" fmla="*/ 1009877 h 2121144"/>
                <a:gd name="connsiteX3699" fmla="*/ 6580701 w 8386272"/>
                <a:gd name="connsiteY3699" fmla="*/ 1009877 h 2121144"/>
                <a:gd name="connsiteX3700" fmla="*/ 6578682 w 8386272"/>
                <a:gd name="connsiteY3700" fmla="*/ 1009877 h 2121144"/>
                <a:gd name="connsiteX3701" fmla="*/ 6535348 w 8386272"/>
                <a:gd name="connsiteY3701" fmla="*/ 1010114 h 2121144"/>
                <a:gd name="connsiteX3702" fmla="*/ 6535348 w 8386272"/>
                <a:gd name="connsiteY3702" fmla="*/ 1010114 h 2121144"/>
                <a:gd name="connsiteX3703" fmla="*/ 6535348 w 8386272"/>
                <a:gd name="connsiteY3703" fmla="*/ 1009758 h 2121144"/>
                <a:gd name="connsiteX3704" fmla="*/ 6535466 w 8386272"/>
                <a:gd name="connsiteY3704" fmla="*/ 978652 h 2121144"/>
                <a:gd name="connsiteX3705" fmla="*/ 6535941 w 8386272"/>
                <a:gd name="connsiteY3705" fmla="*/ 1036946 h 2121144"/>
                <a:gd name="connsiteX3706" fmla="*/ 6581413 w 8386272"/>
                <a:gd name="connsiteY3706" fmla="*/ 1036708 h 2121144"/>
                <a:gd name="connsiteX3707" fmla="*/ 6581769 w 8386272"/>
                <a:gd name="connsiteY3707" fmla="*/ 1068171 h 2121144"/>
                <a:gd name="connsiteX3708" fmla="*/ 6536416 w 8386272"/>
                <a:gd name="connsiteY3708" fmla="*/ 1068289 h 2121144"/>
                <a:gd name="connsiteX3709" fmla="*/ 6536179 w 8386272"/>
                <a:gd name="connsiteY3709" fmla="*/ 1068289 h 2121144"/>
                <a:gd name="connsiteX3710" fmla="*/ 6535941 w 8386272"/>
                <a:gd name="connsiteY3710" fmla="*/ 1036946 h 2121144"/>
                <a:gd name="connsiteX3711" fmla="*/ 6536297 w 8386272"/>
                <a:gd name="connsiteY3711" fmla="*/ 1095121 h 2121144"/>
                <a:gd name="connsiteX3712" fmla="*/ 6581888 w 8386272"/>
                <a:gd name="connsiteY3712" fmla="*/ 1095003 h 2121144"/>
                <a:gd name="connsiteX3713" fmla="*/ 6582126 w 8386272"/>
                <a:gd name="connsiteY3713" fmla="*/ 1126346 h 2121144"/>
                <a:gd name="connsiteX3714" fmla="*/ 6575833 w 8386272"/>
                <a:gd name="connsiteY3714" fmla="*/ 1126346 h 2121144"/>
                <a:gd name="connsiteX3715" fmla="*/ 6536654 w 8386272"/>
                <a:gd name="connsiteY3715" fmla="*/ 1126465 h 2121144"/>
                <a:gd name="connsiteX3716" fmla="*/ 6536654 w 8386272"/>
                <a:gd name="connsiteY3716" fmla="*/ 1126465 h 2121144"/>
                <a:gd name="connsiteX3717" fmla="*/ 6536654 w 8386272"/>
                <a:gd name="connsiteY3717" fmla="*/ 1125871 h 2121144"/>
                <a:gd name="connsiteX3718" fmla="*/ 6536297 w 8386272"/>
                <a:gd name="connsiteY3718" fmla="*/ 1095121 h 2121144"/>
                <a:gd name="connsiteX3719" fmla="*/ 6536772 w 8386272"/>
                <a:gd name="connsiteY3719" fmla="*/ 1153297 h 2121144"/>
                <a:gd name="connsiteX3720" fmla="*/ 6582362 w 8386272"/>
                <a:gd name="connsiteY3720" fmla="*/ 1153178 h 2121144"/>
                <a:gd name="connsiteX3721" fmla="*/ 6582481 w 8386272"/>
                <a:gd name="connsiteY3721" fmla="*/ 1184521 h 2121144"/>
                <a:gd name="connsiteX3722" fmla="*/ 6576070 w 8386272"/>
                <a:gd name="connsiteY3722" fmla="*/ 1184521 h 2121144"/>
                <a:gd name="connsiteX3723" fmla="*/ 6536891 w 8386272"/>
                <a:gd name="connsiteY3723" fmla="*/ 1184759 h 2121144"/>
                <a:gd name="connsiteX3724" fmla="*/ 6536891 w 8386272"/>
                <a:gd name="connsiteY3724" fmla="*/ 1184759 h 2121144"/>
                <a:gd name="connsiteX3725" fmla="*/ 6536772 w 8386272"/>
                <a:gd name="connsiteY3725" fmla="*/ 1153297 h 2121144"/>
                <a:gd name="connsiteX3726" fmla="*/ 6537247 w 8386272"/>
                <a:gd name="connsiteY3726" fmla="*/ 1211709 h 2121144"/>
                <a:gd name="connsiteX3727" fmla="*/ 6582719 w 8386272"/>
                <a:gd name="connsiteY3727" fmla="*/ 1211472 h 2121144"/>
                <a:gd name="connsiteX3728" fmla="*/ 6583075 w 8386272"/>
                <a:gd name="connsiteY3728" fmla="*/ 1242934 h 2121144"/>
                <a:gd name="connsiteX3729" fmla="*/ 6537485 w 8386272"/>
                <a:gd name="connsiteY3729" fmla="*/ 1243053 h 2121144"/>
                <a:gd name="connsiteX3730" fmla="*/ 6537247 w 8386272"/>
                <a:gd name="connsiteY3730" fmla="*/ 1211709 h 2121144"/>
                <a:gd name="connsiteX3731" fmla="*/ 6537485 w 8386272"/>
                <a:gd name="connsiteY3731" fmla="*/ 1269885 h 2121144"/>
                <a:gd name="connsiteX3732" fmla="*/ 6583075 w 8386272"/>
                <a:gd name="connsiteY3732" fmla="*/ 1269766 h 2121144"/>
                <a:gd name="connsiteX3733" fmla="*/ 6583194 w 8386272"/>
                <a:gd name="connsiteY3733" fmla="*/ 1301109 h 2121144"/>
                <a:gd name="connsiteX3734" fmla="*/ 6576902 w 8386272"/>
                <a:gd name="connsiteY3734" fmla="*/ 1301109 h 2121144"/>
                <a:gd name="connsiteX3735" fmla="*/ 6537722 w 8386272"/>
                <a:gd name="connsiteY3735" fmla="*/ 1301228 h 2121144"/>
                <a:gd name="connsiteX3736" fmla="*/ 6537485 w 8386272"/>
                <a:gd name="connsiteY3736" fmla="*/ 1269885 h 2121144"/>
                <a:gd name="connsiteX3737" fmla="*/ 6537959 w 8386272"/>
                <a:gd name="connsiteY3737" fmla="*/ 1328060 h 2121144"/>
                <a:gd name="connsiteX3738" fmla="*/ 6583550 w 8386272"/>
                <a:gd name="connsiteY3738" fmla="*/ 1327941 h 2121144"/>
                <a:gd name="connsiteX3739" fmla="*/ 6583787 w 8386272"/>
                <a:gd name="connsiteY3739" fmla="*/ 1359404 h 2121144"/>
                <a:gd name="connsiteX3740" fmla="*/ 6538197 w 8386272"/>
                <a:gd name="connsiteY3740" fmla="*/ 1359522 h 2121144"/>
                <a:gd name="connsiteX3741" fmla="*/ 6537959 w 8386272"/>
                <a:gd name="connsiteY3741" fmla="*/ 1328060 h 2121144"/>
                <a:gd name="connsiteX3742" fmla="*/ 6538434 w 8386272"/>
                <a:gd name="connsiteY3742" fmla="*/ 1386354 h 2121144"/>
                <a:gd name="connsiteX3743" fmla="*/ 6583906 w 8386272"/>
                <a:gd name="connsiteY3743" fmla="*/ 1386235 h 2121144"/>
                <a:gd name="connsiteX3744" fmla="*/ 6584263 w 8386272"/>
                <a:gd name="connsiteY3744" fmla="*/ 1417579 h 2121144"/>
                <a:gd name="connsiteX3745" fmla="*/ 6577851 w 8386272"/>
                <a:gd name="connsiteY3745" fmla="*/ 1417579 h 2121144"/>
                <a:gd name="connsiteX3746" fmla="*/ 6538672 w 8386272"/>
                <a:gd name="connsiteY3746" fmla="*/ 1417698 h 2121144"/>
                <a:gd name="connsiteX3747" fmla="*/ 6538672 w 8386272"/>
                <a:gd name="connsiteY3747" fmla="*/ 1417698 h 2121144"/>
                <a:gd name="connsiteX3748" fmla="*/ 6538672 w 8386272"/>
                <a:gd name="connsiteY3748" fmla="*/ 1417223 h 2121144"/>
                <a:gd name="connsiteX3749" fmla="*/ 6538434 w 8386272"/>
                <a:gd name="connsiteY3749" fmla="*/ 1386354 h 2121144"/>
                <a:gd name="connsiteX3750" fmla="*/ 6538791 w 8386272"/>
                <a:gd name="connsiteY3750" fmla="*/ 1444648 h 2121144"/>
                <a:gd name="connsiteX3751" fmla="*/ 6584381 w 8386272"/>
                <a:gd name="connsiteY3751" fmla="*/ 1444529 h 2121144"/>
                <a:gd name="connsiteX3752" fmla="*/ 6584499 w 8386272"/>
                <a:gd name="connsiteY3752" fmla="*/ 1475873 h 2121144"/>
                <a:gd name="connsiteX3753" fmla="*/ 6539028 w 8386272"/>
                <a:gd name="connsiteY3753" fmla="*/ 1476110 h 2121144"/>
                <a:gd name="connsiteX3754" fmla="*/ 6538791 w 8386272"/>
                <a:gd name="connsiteY3754" fmla="*/ 1444648 h 2121144"/>
                <a:gd name="connsiteX3755" fmla="*/ 6539265 w 8386272"/>
                <a:gd name="connsiteY3755" fmla="*/ 1502942 h 2121144"/>
                <a:gd name="connsiteX3756" fmla="*/ 6584975 w 8386272"/>
                <a:gd name="connsiteY3756" fmla="*/ 1502705 h 2121144"/>
                <a:gd name="connsiteX3757" fmla="*/ 6585094 w 8386272"/>
                <a:gd name="connsiteY3757" fmla="*/ 1534167 h 2121144"/>
                <a:gd name="connsiteX3758" fmla="*/ 6578682 w 8386272"/>
                <a:gd name="connsiteY3758" fmla="*/ 1534167 h 2121144"/>
                <a:gd name="connsiteX3759" fmla="*/ 6575002 w 8386272"/>
                <a:gd name="connsiteY3759" fmla="*/ 1534167 h 2121144"/>
                <a:gd name="connsiteX3760" fmla="*/ 6539503 w 8386272"/>
                <a:gd name="connsiteY3760" fmla="*/ 1534286 h 2121144"/>
                <a:gd name="connsiteX3761" fmla="*/ 6539265 w 8386272"/>
                <a:gd name="connsiteY3761" fmla="*/ 1502942 h 2121144"/>
                <a:gd name="connsiteX3762" fmla="*/ 6539741 w 8386272"/>
                <a:gd name="connsiteY3762" fmla="*/ 1561118 h 2121144"/>
                <a:gd name="connsiteX3763" fmla="*/ 6585212 w 8386272"/>
                <a:gd name="connsiteY3763" fmla="*/ 1560999 h 2121144"/>
                <a:gd name="connsiteX3764" fmla="*/ 6585568 w 8386272"/>
                <a:gd name="connsiteY3764" fmla="*/ 1592342 h 2121144"/>
                <a:gd name="connsiteX3765" fmla="*/ 6585331 w 8386272"/>
                <a:gd name="connsiteY3765" fmla="*/ 1592342 h 2121144"/>
                <a:gd name="connsiteX3766" fmla="*/ 6579157 w 8386272"/>
                <a:gd name="connsiteY3766" fmla="*/ 1592342 h 2121144"/>
                <a:gd name="connsiteX3767" fmla="*/ 6539978 w 8386272"/>
                <a:gd name="connsiteY3767" fmla="*/ 1592461 h 2121144"/>
                <a:gd name="connsiteX3768" fmla="*/ 6539741 w 8386272"/>
                <a:gd name="connsiteY3768" fmla="*/ 1561118 h 2121144"/>
                <a:gd name="connsiteX3769" fmla="*/ 6539978 w 8386272"/>
                <a:gd name="connsiteY3769" fmla="*/ 1619412 h 2121144"/>
                <a:gd name="connsiteX3770" fmla="*/ 6540215 w 8386272"/>
                <a:gd name="connsiteY3770" fmla="*/ 1619412 h 2121144"/>
                <a:gd name="connsiteX3771" fmla="*/ 6585568 w 8386272"/>
                <a:gd name="connsiteY3771" fmla="*/ 1619293 h 2121144"/>
                <a:gd name="connsiteX3772" fmla="*/ 6585806 w 8386272"/>
                <a:gd name="connsiteY3772" fmla="*/ 1650755 h 2121144"/>
                <a:gd name="connsiteX3773" fmla="*/ 6579513 w 8386272"/>
                <a:gd name="connsiteY3773" fmla="*/ 1650755 h 2121144"/>
                <a:gd name="connsiteX3774" fmla="*/ 6540453 w 8386272"/>
                <a:gd name="connsiteY3774" fmla="*/ 1650874 h 2121144"/>
                <a:gd name="connsiteX3775" fmla="*/ 6540215 w 8386272"/>
                <a:gd name="connsiteY3775" fmla="*/ 1650874 h 2121144"/>
                <a:gd name="connsiteX3776" fmla="*/ 6540215 w 8386272"/>
                <a:gd name="connsiteY3776" fmla="*/ 1650874 h 2121144"/>
                <a:gd name="connsiteX3777" fmla="*/ 6539978 w 8386272"/>
                <a:gd name="connsiteY3777" fmla="*/ 1619412 h 2121144"/>
                <a:gd name="connsiteX3778" fmla="*/ 6540453 w 8386272"/>
                <a:gd name="connsiteY3778" fmla="*/ 1677706 h 2121144"/>
                <a:gd name="connsiteX3779" fmla="*/ 6586043 w 8386272"/>
                <a:gd name="connsiteY3779" fmla="*/ 1677468 h 2121144"/>
                <a:gd name="connsiteX3780" fmla="*/ 6586281 w 8386272"/>
                <a:gd name="connsiteY3780" fmla="*/ 1708931 h 2121144"/>
                <a:gd name="connsiteX3781" fmla="*/ 6540572 w 8386272"/>
                <a:gd name="connsiteY3781" fmla="*/ 1709049 h 2121144"/>
                <a:gd name="connsiteX3782" fmla="*/ 6540453 w 8386272"/>
                <a:gd name="connsiteY3782" fmla="*/ 1677706 h 2121144"/>
                <a:gd name="connsiteX3783" fmla="*/ 6540928 w 8386272"/>
                <a:gd name="connsiteY3783" fmla="*/ 1735881 h 2121144"/>
                <a:gd name="connsiteX3784" fmla="*/ 6541165 w 8386272"/>
                <a:gd name="connsiteY3784" fmla="*/ 1735881 h 2121144"/>
                <a:gd name="connsiteX3785" fmla="*/ 6586399 w 8386272"/>
                <a:gd name="connsiteY3785" fmla="*/ 1735762 h 2121144"/>
                <a:gd name="connsiteX3786" fmla="*/ 6586755 w 8386272"/>
                <a:gd name="connsiteY3786" fmla="*/ 1767106 h 2121144"/>
                <a:gd name="connsiteX3787" fmla="*/ 6541165 w 8386272"/>
                <a:gd name="connsiteY3787" fmla="*/ 1767343 h 2121144"/>
                <a:gd name="connsiteX3788" fmla="*/ 6540928 w 8386272"/>
                <a:gd name="connsiteY3788" fmla="*/ 1735881 h 2121144"/>
                <a:gd name="connsiteX3789" fmla="*/ 6541284 w 8386272"/>
                <a:gd name="connsiteY3789" fmla="*/ 1794175 h 2121144"/>
                <a:gd name="connsiteX3790" fmla="*/ 6586874 w 8386272"/>
                <a:gd name="connsiteY3790" fmla="*/ 1793938 h 2121144"/>
                <a:gd name="connsiteX3791" fmla="*/ 6586993 w 8386272"/>
                <a:gd name="connsiteY3791" fmla="*/ 1825400 h 2121144"/>
                <a:gd name="connsiteX3792" fmla="*/ 6580701 w 8386272"/>
                <a:gd name="connsiteY3792" fmla="*/ 1825400 h 2121144"/>
                <a:gd name="connsiteX3793" fmla="*/ 6541521 w 8386272"/>
                <a:gd name="connsiteY3793" fmla="*/ 1825519 h 2121144"/>
                <a:gd name="connsiteX3794" fmla="*/ 6541284 w 8386272"/>
                <a:gd name="connsiteY3794" fmla="*/ 1794175 h 2121144"/>
                <a:gd name="connsiteX3795" fmla="*/ 6541759 w 8386272"/>
                <a:gd name="connsiteY3795" fmla="*/ 1852469 h 2121144"/>
                <a:gd name="connsiteX3796" fmla="*/ 6542233 w 8386272"/>
                <a:gd name="connsiteY3796" fmla="*/ 1852469 h 2121144"/>
                <a:gd name="connsiteX3797" fmla="*/ 6587468 w 8386272"/>
                <a:gd name="connsiteY3797" fmla="*/ 1852351 h 2121144"/>
                <a:gd name="connsiteX3798" fmla="*/ 6587705 w 8386272"/>
                <a:gd name="connsiteY3798" fmla="*/ 1883694 h 2121144"/>
                <a:gd name="connsiteX3799" fmla="*/ 6581294 w 8386272"/>
                <a:gd name="connsiteY3799" fmla="*/ 1883694 h 2121144"/>
                <a:gd name="connsiteX3800" fmla="*/ 6542115 w 8386272"/>
                <a:gd name="connsiteY3800" fmla="*/ 1883813 h 2121144"/>
                <a:gd name="connsiteX3801" fmla="*/ 6542115 w 8386272"/>
                <a:gd name="connsiteY3801" fmla="*/ 1883813 h 2121144"/>
                <a:gd name="connsiteX3802" fmla="*/ 6542115 w 8386272"/>
                <a:gd name="connsiteY3802" fmla="*/ 1883338 h 2121144"/>
                <a:gd name="connsiteX3803" fmla="*/ 6541759 w 8386272"/>
                <a:gd name="connsiteY3803" fmla="*/ 1852469 h 2121144"/>
                <a:gd name="connsiteX3804" fmla="*/ 6542233 w 8386272"/>
                <a:gd name="connsiteY3804" fmla="*/ 1910645 h 2121144"/>
                <a:gd name="connsiteX3805" fmla="*/ 6587705 w 8386272"/>
                <a:gd name="connsiteY3805" fmla="*/ 1910526 h 2121144"/>
                <a:gd name="connsiteX3806" fmla="*/ 6588062 w 8386272"/>
                <a:gd name="connsiteY3806" fmla="*/ 1941869 h 2121144"/>
                <a:gd name="connsiteX3807" fmla="*/ 6542828 w 8386272"/>
                <a:gd name="connsiteY3807" fmla="*/ 1942107 h 2121144"/>
                <a:gd name="connsiteX3808" fmla="*/ 6542471 w 8386272"/>
                <a:gd name="connsiteY3808" fmla="*/ 1942107 h 2121144"/>
                <a:gd name="connsiteX3809" fmla="*/ 6542471 w 8386272"/>
                <a:gd name="connsiteY3809" fmla="*/ 1942107 h 2121144"/>
                <a:gd name="connsiteX3810" fmla="*/ 6542233 w 8386272"/>
                <a:gd name="connsiteY3810" fmla="*/ 1910645 h 2121144"/>
                <a:gd name="connsiteX3811" fmla="*/ 6542471 w 8386272"/>
                <a:gd name="connsiteY3811" fmla="*/ 1968939 h 2121144"/>
                <a:gd name="connsiteX3812" fmla="*/ 6588062 w 8386272"/>
                <a:gd name="connsiteY3812" fmla="*/ 1968701 h 2121144"/>
                <a:gd name="connsiteX3813" fmla="*/ 6588299 w 8386272"/>
                <a:gd name="connsiteY3813" fmla="*/ 2000163 h 2121144"/>
                <a:gd name="connsiteX3814" fmla="*/ 6588062 w 8386272"/>
                <a:gd name="connsiteY3814" fmla="*/ 2000163 h 2121144"/>
                <a:gd name="connsiteX3815" fmla="*/ 6582007 w 8386272"/>
                <a:gd name="connsiteY3815" fmla="*/ 2000163 h 2121144"/>
                <a:gd name="connsiteX3816" fmla="*/ 6542828 w 8386272"/>
                <a:gd name="connsiteY3816" fmla="*/ 2000282 h 2121144"/>
                <a:gd name="connsiteX3817" fmla="*/ 6542471 w 8386272"/>
                <a:gd name="connsiteY3817" fmla="*/ 1968939 h 2121144"/>
                <a:gd name="connsiteX3818" fmla="*/ 6543183 w 8386272"/>
                <a:gd name="connsiteY3818" fmla="*/ 2058576 h 2121144"/>
                <a:gd name="connsiteX3819" fmla="*/ 6542946 w 8386272"/>
                <a:gd name="connsiteY3819" fmla="*/ 2027114 h 2121144"/>
                <a:gd name="connsiteX3820" fmla="*/ 6543064 w 8386272"/>
                <a:gd name="connsiteY3820" fmla="*/ 2027114 h 2121144"/>
                <a:gd name="connsiteX3821" fmla="*/ 6588655 w 8386272"/>
                <a:gd name="connsiteY3821" fmla="*/ 2026995 h 2121144"/>
                <a:gd name="connsiteX3822" fmla="*/ 6588774 w 8386272"/>
                <a:gd name="connsiteY3822" fmla="*/ 2058339 h 2121144"/>
                <a:gd name="connsiteX3823" fmla="*/ 6543183 w 8386272"/>
                <a:gd name="connsiteY3823" fmla="*/ 2058576 h 2121144"/>
                <a:gd name="connsiteX3824" fmla="*/ 6703462 w 8386272"/>
                <a:gd name="connsiteY3824" fmla="*/ 438690 h 2121144"/>
                <a:gd name="connsiteX3825" fmla="*/ 6899952 w 8386272"/>
                <a:gd name="connsiteY3825" fmla="*/ 437977 h 2121144"/>
                <a:gd name="connsiteX3826" fmla="*/ 6900309 w 8386272"/>
                <a:gd name="connsiteY3826" fmla="*/ 503751 h 2121144"/>
                <a:gd name="connsiteX3827" fmla="*/ 6706193 w 8386272"/>
                <a:gd name="connsiteY3827" fmla="*/ 504463 h 2121144"/>
                <a:gd name="connsiteX3828" fmla="*/ 6703819 w 8386272"/>
                <a:gd name="connsiteY3828" fmla="*/ 504463 h 2121144"/>
                <a:gd name="connsiteX3829" fmla="*/ 6703462 w 8386272"/>
                <a:gd name="connsiteY3829" fmla="*/ 438690 h 2121144"/>
                <a:gd name="connsiteX3830" fmla="*/ 6704531 w 8386272"/>
                <a:gd name="connsiteY3830" fmla="*/ 595526 h 2121144"/>
                <a:gd name="connsiteX3831" fmla="*/ 6901021 w 8386272"/>
                <a:gd name="connsiteY3831" fmla="*/ 594813 h 2121144"/>
                <a:gd name="connsiteX3832" fmla="*/ 6901615 w 8386272"/>
                <a:gd name="connsiteY3832" fmla="*/ 660587 h 2121144"/>
                <a:gd name="connsiteX3833" fmla="*/ 6705125 w 8386272"/>
                <a:gd name="connsiteY3833" fmla="*/ 661299 h 2121144"/>
                <a:gd name="connsiteX3834" fmla="*/ 6705125 w 8386272"/>
                <a:gd name="connsiteY3834" fmla="*/ 661299 h 2121144"/>
                <a:gd name="connsiteX3835" fmla="*/ 6704531 w 8386272"/>
                <a:gd name="connsiteY3835" fmla="*/ 595526 h 2121144"/>
                <a:gd name="connsiteX3836" fmla="*/ 6705837 w 8386272"/>
                <a:gd name="connsiteY3836" fmla="*/ 752480 h 2121144"/>
                <a:gd name="connsiteX3837" fmla="*/ 6902089 w 8386272"/>
                <a:gd name="connsiteY3837" fmla="*/ 751649 h 2121144"/>
                <a:gd name="connsiteX3838" fmla="*/ 6902684 w 8386272"/>
                <a:gd name="connsiteY3838" fmla="*/ 817423 h 2121144"/>
                <a:gd name="connsiteX3839" fmla="*/ 6706193 w 8386272"/>
                <a:gd name="connsiteY3839" fmla="*/ 818135 h 2121144"/>
                <a:gd name="connsiteX3840" fmla="*/ 6706193 w 8386272"/>
                <a:gd name="connsiteY3840" fmla="*/ 818017 h 2121144"/>
                <a:gd name="connsiteX3841" fmla="*/ 6705837 w 8386272"/>
                <a:gd name="connsiteY3841" fmla="*/ 752480 h 2121144"/>
                <a:gd name="connsiteX3842" fmla="*/ 6706905 w 8386272"/>
                <a:gd name="connsiteY3842" fmla="*/ 909198 h 2121144"/>
                <a:gd name="connsiteX3843" fmla="*/ 6903396 w 8386272"/>
                <a:gd name="connsiteY3843" fmla="*/ 908485 h 2121144"/>
                <a:gd name="connsiteX3844" fmla="*/ 6903871 w 8386272"/>
                <a:gd name="connsiteY3844" fmla="*/ 974259 h 2121144"/>
                <a:gd name="connsiteX3845" fmla="*/ 6903871 w 8386272"/>
                <a:gd name="connsiteY3845" fmla="*/ 974259 h 2121144"/>
                <a:gd name="connsiteX3846" fmla="*/ 6707499 w 8386272"/>
                <a:gd name="connsiteY3846" fmla="*/ 974971 h 2121144"/>
                <a:gd name="connsiteX3847" fmla="*/ 6706905 w 8386272"/>
                <a:gd name="connsiteY3847" fmla="*/ 909198 h 2121144"/>
                <a:gd name="connsiteX3848" fmla="*/ 6708093 w 8386272"/>
                <a:gd name="connsiteY3848" fmla="*/ 1066034 h 2121144"/>
                <a:gd name="connsiteX3849" fmla="*/ 6708093 w 8386272"/>
                <a:gd name="connsiteY3849" fmla="*/ 1066034 h 2121144"/>
                <a:gd name="connsiteX3850" fmla="*/ 6904345 w 8386272"/>
                <a:gd name="connsiteY3850" fmla="*/ 1065321 h 2121144"/>
                <a:gd name="connsiteX3851" fmla="*/ 6904821 w 8386272"/>
                <a:gd name="connsiteY3851" fmla="*/ 1131095 h 2121144"/>
                <a:gd name="connsiteX3852" fmla="*/ 6708330 w 8386272"/>
                <a:gd name="connsiteY3852" fmla="*/ 1131807 h 2121144"/>
                <a:gd name="connsiteX3853" fmla="*/ 6708093 w 8386272"/>
                <a:gd name="connsiteY3853" fmla="*/ 1066034 h 2121144"/>
                <a:gd name="connsiteX3854" fmla="*/ 6709043 w 8386272"/>
                <a:gd name="connsiteY3854" fmla="*/ 1222870 h 2121144"/>
                <a:gd name="connsiteX3855" fmla="*/ 6905533 w 8386272"/>
                <a:gd name="connsiteY3855" fmla="*/ 1222157 h 2121144"/>
                <a:gd name="connsiteX3856" fmla="*/ 6905889 w 8386272"/>
                <a:gd name="connsiteY3856" fmla="*/ 1287931 h 2121144"/>
                <a:gd name="connsiteX3857" fmla="*/ 6709399 w 8386272"/>
                <a:gd name="connsiteY3857" fmla="*/ 1288643 h 2121144"/>
                <a:gd name="connsiteX3858" fmla="*/ 6709043 w 8386272"/>
                <a:gd name="connsiteY3858" fmla="*/ 1222870 h 2121144"/>
                <a:gd name="connsiteX3859" fmla="*/ 6710230 w 8386272"/>
                <a:gd name="connsiteY3859" fmla="*/ 1379706 h 2121144"/>
                <a:gd name="connsiteX3860" fmla="*/ 6906720 w 8386272"/>
                <a:gd name="connsiteY3860" fmla="*/ 1378993 h 2121144"/>
                <a:gd name="connsiteX3861" fmla="*/ 6907195 w 8386272"/>
                <a:gd name="connsiteY3861" fmla="*/ 1444767 h 2121144"/>
                <a:gd name="connsiteX3862" fmla="*/ 6710704 w 8386272"/>
                <a:gd name="connsiteY3862" fmla="*/ 1445479 h 2121144"/>
                <a:gd name="connsiteX3863" fmla="*/ 6710230 w 8386272"/>
                <a:gd name="connsiteY3863" fmla="*/ 1379706 h 2121144"/>
                <a:gd name="connsiteX3864" fmla="*/ 6711417 w 8386272"/>
                <a:gd name="connsiteY3864" fmla="*/ 1536542 h 2121144"/>
                <a:gd name="connsiteX3865" fmla="*/ 6907789 w 8386272"/>
                <a:gd name="connsiteY3865" fmla="*/ 1535829 h 2121144"/>
                <a:gd name="connsiteX3866" fmla="*/ 6908263 w 8386272"/>
                <a:gd name="connsiteY3866" fmla="*/ 1601603 h 2121144"/>
                <a:gd name="connsiteX3867" fmla="*/ 6711773 w 8386272"/>
                <a:gd name="connsiteY3867" fmla="*/ 1602315 h 2121144"/>
                <a:gd name="connsiteX3868" fmla="*/ 6711417 w 8386272"/>
                <a:gd name="connsiteY3868" fmla="*/ 1536542 h 2121144"/>
                <a:gd name="connsiteX3869" fmla="*/ 6712486 w 8386272"/>
                <a:gd name="connsiteY3869" fmla="*/ 1693496 h 2121144"/>
                <a:gd name="connsiteX3870" fmla="*/ 6908976 w 8386272"/>
                <a:gd name="connsiteY3870" fmla="*/ 1692665 h 2121144"/>
                <a:gd name="connsiteX3871" fmla="*/ 6909569 w 8386272"/>
                <a:gd name="connsiteY3871" fmla="*/ 1758439 h 2121144"/>
                <a:gd name="connsiteX3872" fmla="*/ 6909569 w 8386272"/>
                <a:gd name="connsiteY3872" fmla="*/ 1758439 h 2121144"/>
                <a:gd name="connsiteX3873" fmla="*/ 6713079 w 8386272"/>
                <a:gd name="connsiteY3873" fmla="*/ 1759270 h 2121144"/>
                <a:gd name="connsiteX3874" fmla="*/ 6712486 w 8386272"/>
                <a:gd name="connsiteY3874" fmla="*/ 1693496 h 2121144"/>
                <a:gd name="connsiteX3875" fmla="*/ 6713673 w 8386272"/>
                <a:gd name="connsiteY3875" fmla="*/ 1850213 h 2121144"/>
                <a:gd name="connsiteX3876" fmla="*/ 6910044 w 8386272"/>
                <a:gd name="connsiteY3876" fmla="*/ 1849501 h 2121144"/>
                <a:gd name="connsiteX3877" fmla="*/ 6910519 w 8386272"/>
                <a:gd name="connsiteY3877" fmla="*/ 1915275 h 2121144"/>
                <a:gd name="connsiteX3878" fmla="*/ 6714029 w 8386272"/>
                <a:gd name="connsiteY3878" fmla="*/ 1915987 h 2121144"/>
                <a:gd name="connsiteX3879" fmla="*/ 6713673 w 8386272"/>
                <a:gd name="connsiteY3879" fmla="*/ 1850213 h 2121144"/>
                <a:gd name="connsiteX3880" fmla="*/ 6715216 w 8386272"/>
                <a:gd name="connsiteY3880" fmla="*/ 2072823 h 2121144"/>
                <a:gd name="connsiteX3881" fmla="*/ 6714741 w 8386272"/>
                <a:gd name="connsiteY3881" fmla="*/ 2007050 h 2121144"/>
                <a:gd name="connsiteX3882" fmla="*/ 6911231 w 8386272"/>
                <a:gd name="connsiteY3882" fmla="*/ 2006337 h 2121144"/>
                <a:gd name="connsiteX3883" fmla="*/ 6911588 w 8386272"/>
                <a:gd name="connsiteY3883" fmla="*/ 2072111 h 2121144"/>
                <a:gd name="connsiteX3884" fmla="*/ 6715216 w 8386272"/>
                <a:gd name="connsiteY3884" fmla="*/ 2072823 h 2121144"/>
                <a:gd name="connsiteX3885" fmla="*/ 7076853 w 8386272"/>
                <a:gd name="connsiteY3885" fmla="*/ 658331 h 2121144"/>
                <a:gd name="connsiteX3886" fmla="*/ 7076734 w 8386272"/>
                <a:gd name="connsiteY3886" fmla="*/ 650970 h 2121144"/>
                <a:gd name="connsiteX3887" fmla="*/ 7277974 w 8386272"/>
                <a:gd name="connsiteY3887" fmla="*/ 650258 h 2121144"/>
                <a:gd name="connsiteX3888" fmla="*/ 7280111 w 8386272"/>
                <a:gd name="connsiteY3888" fmla="*/ 650258 h 2121144"/>
                <a:gd name="connsiteX3889" fmla="*/ 7280230 w 8386272"/>
                <a:gd name="connsiteY3889" fmla="*/ 657500 h 2121144"/>
                <a:gd name="connsiteX3890" fmla="*/ 7280348 w 8386272"/>
                <a:gd name="connsiteY3890" fmla="*/ 668067 h 2121144"/>
                <a:gd name="connsiteX3891" fmla="*/ 7280467 w 8386272"/>
                <a:gd name="connsiteY3891" fmla="*/ 675428 h 2121144"/>
                <a:gd name="connsiteX3892" fmla="*/ 7079347 w 8386272"/>
                <a:gd name="connsiteY3892" fmla="*/ 676259 h 2121144"/>
                <a:gd name="connsiteX3893" fmla="*/ 7076853 w 8386272"/>
                <a:gd name="connsiteY3893" fmla="*/ 676259 h 2121144"/>
                <a:gd name="connsiteX3894" fmla="*/ 7076972 w 8386272"/>
                <a:gd name="connsiteY3894" fmla="*/ 668898 h 2121144"/>
                <a:gd name="connsiteX3895" fmla="*/ 7076853 w 8386272"/>
                <a:gd name="connsiteY3895" fmla="*/ 658331 h 2121144"/>
                <a:gd name="connsiteX3896" fmla="*/ 7077684 w 8386272"/>
                <a:gd name="connsiteY3896" fmla="*/ 776463 h 2121144"/>
                <a:gd name="connsiteX3897" fmla="*/ 7077566 w 8386272"/>
                <a:gd name="connsiteY3897" fmla="*/ 765896 h 2121144"/>
                <a:gd name="connsiteX3898" fmla="*/ 7077684 w 8386272"/>
                <a:gd name="connsiteY3898" fmla="*/ 758535 h 2121144"/>
                <a:gd name="connsiteX3899" fmla="*/ 7281061 w 8386272"/>
                <a:gd name="connsiteY3899" fmla="*/ 757704 h 2121144"/>
                <a:gd name="connsiteX3900" fmla="*/ 7281180 w 8386272"/>
                <a:gd name="connsiteY3900" fmla="*/ 765065 h 2121144"/>
                <a:gd name="connsiteX3901" fmla="*/ 7281180 w 8386272"/>
                <a:gd name="connsiteY3901" fmla="*/ 775632 h 2121144"/>
                <a:gd name="connsiteX3902" fmla="*/ 7281298 w 8386272"/>
                <a:gd name="connsiteY3902" fmla="*/ 782993 h 2121144"/>
                <a:gd name="connsiteX3903" fmla="*/ 7077921 w 8386272"/>
                <a:gd name="connsiteY3903" fmla="*/ 783824 h 2121144"/>
                <a:gd name="connsiteX3904" fmla="*/ 7077684 w 8386272"/>
                <a:gd name="connsiteY3904" fmla="*/ 776463 h 2121144"/>
                <a:gd name="connsiteX3905" fmla="*/ 7078397 w 8386272"/>
                <a:gd name="connsiteY3905" fmla="*/ 873461 h 2121144"/>
                <a:gd name="connsiteX3906" fmla="*/ 7281773 w 8386272"/>
                <a:gd name="connsiteY3906" fmla="*/ 872630 h 2121144"/>
                <a:gd name="connsiteX3907" fmla="*/ 7281892 w 8386272"/>
                <a:gd name="connsiteY3907" fmla="*/ 890558 h 2121144"/>
                <a:gd name="connsiteX3908" fmla="*/ 7078397 w 8386272"/>
                <a:gd name="connsiteY3908" fmla="*/ 891389 h 2121144"/>
                <a:gd name="connsiteX3909" fmla="*/ 7078397 w 8386272"/>
                <a:gd name="connsiteY3909" fmla="*/ 873461 h 2121144"/>
                <a:gd name="connsiteX3910" fmla="*/ 7079109 w 8386272"/>
                <a:gd name="connsiteY3910" fmla="*/ 981026 h 2121144"/>
                <a:gd name="connsiteX3911" fmla="*/ 7282604 w 8386272"/>
                <a:gd name="connsiteY3911" fmla="*/ 980195 h 2121144"/>
                <a:gd name="connsiteX3912" fmla="*/ 7282604 w 8386272"/>
                <a:gd name="connsiteY3912" fmla="*/ 998123 h 2121144"/>
                <a:gd name="connsiteX3913" fmla="*/ 7079228 w 8386272"/>
                <a:gd name="connsiteY3913" fmla="*/ 998954 h 2121144"/>
                <a:gd name="connsiteX3914" fmla="*/ 7079109 w 8386272"/>
                <a:gd name="connsiteY3914" fmla="*/ 981026 h 2121144"/>
                <a:gd name="connsiteX3915" fmla="*/ 7079940 w 8386272"/>
                <a:gd name="connsiteY3915" fmla="*/ 1088473 h 2121144"/>
                <a:gd name="connsiteX3916" fmla="*/ 7283317 w 8386272"/>
                <a:gd name="connsiteY3916" fmla="*/ 1087642 h 2121144"/>
                <a:gd name="connsiteX3917" fmla="*/ 7283553 w 8386272"/>
                <a:gd name="connsiteY3917" fmla="*/ 1105569 h 2121144"/>
                <a:gd name="connsiteX3918" fmla="*/ 7080177 w 8386272"/>
                <a:gd name="connsiteY3918" fmla="*/ 1106400 h 2121144"/>
                <a:gd name="connsiteX3919" fmla="*/ 7079940 w 8386272"/>
                <a:gd name="connsiteY3919" fmla="*/ 1088473 h 2121144"/>
                <a:gd name="connsiteX3920" fmla="*/ 7080771 w 8386272"/>
                <a:gd name="connsiteY3920" fmla="*/ 1196038 h 2121144"/>
                <a:gd name="connsiteX3921" fmla="*/ 7284148 w 8386272"/>
                <a:gd name="connsiteY3921" fmla="*/ 1195207 h 2121144"/>
                <a:gd name="connsiteX3922" fmla="*/ 7284148 w 8386272"/>
                <a:gd name="connsiteY3922" fmla="*/ 1213134 h 2121144"/>
                <a:gd name="connsiteX3923" fmla="*/ 7080771 w 8386272"/>
                <a:gd name="connsiteY3923" fmla="*/ 1213965 h 2121144"/>
                <a:gd name="connsiteX3924" fmla="*/ 7080771 w 8386272"/>
                <a:gd name="connsiteY3924" fmla="*/ 1196038 h 2121144"/>
                <a:gd name="connsiteX3925" fmla="*/ 7081484 w 8386272"/>
                <a:gd name="connsiteY3925" fmla="*/ 1303603 h 2121144"/>
                <a:gd name="connsiteX3926" fmla="*/ 7284860 w 8386272"/>
                <a:gd name="connsiteY3926" fmla="*/ 1302772 h 2121144"/>
                <a:gd name="connsiteX3927" fmla="*/ 7285097 w 8386272"/>
                <a:gd name="connsiteY3927" fmla="*/ 1320699 h 2121144"/>
                <a:gd name="connsiteX3928" fmla="*/ 7081721 w 8386272"/>
                <a:gd name="connsiteY3928" fmla="*/ 1321530 h 2121144"/>
                <a:gd name="connsiteX3929" fmla="*/ 7081484 w 8386272"/>
                <a:gd name="connsiteY3929" fmla="*/ 1303603 h 2121144"/>
                <a:gd name="connsiteX3930" fmla="*/ 7082315 w 8386272"/>
                <a:gd name="connsiteY3930" fmla="*/ 1411168 h 2121144"/>
                <a:gd name="connsiteX3931" fmla="*/ 7285690 w 8386272"/>
                <a:gd name="connsiteY3931" fmla="*/ 1410337 h 2121144"/>
                <a:gd name="connsiteX3932" fmla="*/ 7285690 w 8386272"/>
                <a:gd name="connsiteY3932" fmla="*/ 1428264 h 2121144"/>
                <a:gd name="connsiteX3933" fmla="*/ 7082315 w 8386272"/>
                <a:gd name="connsiteY3933" fmla="*/ 1429095 h 2121144"/>
                <a:gd name="connsiteX3934" fmla="*/ 7082315 w 8386272"/>
                <a:gd name="connsiteY3934" fmla="*/ 1411168 h 2121144"/>
                <a:gd name="connsiteX3935" fmla="*/ 7083027 w 8386272"/>
                <a:gd name="connsiteY3935" fmla="*/ 1518733 h 2121144"/>
                <a:gd name="connsiteX3936" fmla="*/ 7286403 w 8386272"/>
                <a:gd name="connsiteY3936" fmla="*/ 1517902 h 2121144"/>
                <a:gd name="connsiteX3937" fmla="*/ 7286640 w 8386272"/>
                <a:gd name="connsiteY3937" fmla="*/ 1535829 h 2121144"/>
                <a:gd name="connsiteX3938" fmla="*/ 7083264 w 8386272"/>
                <a:gd name="connsiteY3938" fmla="*/ 1536660 h 2121144"/>
                <a:gd name="connsiteX3939" fmla="*/ 7083027 w 8386272"/>
                <a:gd name="connsiteY3939" fmla="*/ 1518733 h 2121144"/>
                <a:gd name="connsiteX3940" fmla="*/ 7083858 w 8386272"/>
                <a:gd name="connsiteY3940" fmla="*/ 1626179 h 2121144"/>
                <a:gd name="connsiteX3941" fmla="*/ 7287234 w 8386272"/>
                <a:gd name="connsiteY3941" fmla="*/ 1625348 h 2121144"/>
                <a:gd name="connsiteX3942" fmla="*/ 7287234 w 8386272"/>
                <a:gd name="connsiteY3942" fmla="*/ 1643276 h 2121144"/>
                <a:gd name="connsiteX3943" fmla="*/ 7083858 w 8386272"/>
                <a:gd name="connsiteY3943" fmla="*/ 1644107 h 2121144"/>
                <a:gd name="connsiteX3944" fmla="*/ 7083858 w 8386272"/>
                <a:gd name="connsiteY3944" fmla="*/ 1626179 h 2121144"/>
                <a:gd name="connsiteX3945" fmla="*/ 7084452 w 8386272"/>
                <a:gd name="connsiteY3945" fmla="*/ 1733744 h 2121144"/>
                <a:gd name="connsiteX3946" fmla="*/ 7287828 w 8386272"/>
                <a:gd name="connsiteY3946" fmla="*/ 1732913 h 2121144"/>
                <a:gd name="connsiteX3947" fmla="*/ 7288065 w 8386272"/>
                <a:gd name="connsiteY3947" fmla="*/ 1750841 h 2121144"/>
                <a:gd name="connsiteX3948" fmla="*/ 7084689 w 8386272"/>
                <a:gd name="connsiteY3948" fmla="*/ 1751672 h 2121144"/>
                <a:gd name="connsiteX3949" fmla="*/ 7084452 w 8386272"/>
                <a:gd name="connsiteY3949" fmla="*/ 1733744 h 2121144"/>
                <a:gd name="connsiteX3950" fmla="*/ 7085401 w 8386272"/>
                <a:gd name="connsiteY3950" fmla="*/ 1841309 h 2121144"/>
                <a:gd name="connsiteX3951" fmla="*/ 7087895 w 8386272"/>
                <a:gd name="connsiteY3951" fmla="*/ 1841309 h 2121144"/>
                <a:gd name="connsiteX3952" fmla="*/ 7288777 w 8386272"/>
                <a:gd name="connsiteY3952" fmla="*/ 1840478 h 2121144"/>
                <a:gd name="connsiteX3953" fmla="*/ 7288777 w 8386272"/>
                <a:gd name="connsiteY3953" fmla="*/ 1858406 h 2121144"/>
                <a:gd name="connsiteX3954" fmla="*/ 7085401 w 8386272"/>
                <a:gd name="connsiteY3954" fmla="*/ 1859237 h 2121144"/>
                <a:gd name="connsiteX3955" fmla="*/ 7085401 w 8386272"/>
                <a:gd name="connsiteY3955" fmla="*/ 1841309 h 2121144"/>
                <a:gd name="connsiteX3956" fmla="*/ 7085995 w 8386272"/>
                <a:gd name="connsiteY3956" fmla="*/ 1948874 h 2121144"/>
                <a:gd name="connsiteX3957" fmla="*/ 7289371 w 8386272"/>
                <a:gd name="connsiteY3957" fmla="*/ 1948043 h 2121144"/>
                <a:gd name="connsiteX3958" fmla="*/ 7289609 w 8386272"/>
                <a:gd name="connsiteY3958" fmla="*/ 1965971 h 2121144"/>
                <a:gd name="connsiteX3959" fmla="*/ 7086232 w 8386272"/>
                <a:gd name="connsiteY3959" fmla="*/ 1966802 h 2121144"/>
                <a:gd name="connsiteX3960" fmla="*/ 7085995 w 8386272"/>
                <a:gd name="connsiteY3960" fmla="*/ 1948874 h 2121144"/>
                <a:gd name="connsiteX3961" fmla="*/ 7086945 w 8386272"/>
                <a:gd name="connsiteY3961" fmla="*/ 2074367 h 2121144"/>
                <a:gd name="connsiteX3962" fmla="*/ 7086945 w 8386272"/>
                <a:gd name="connsiteY3962" fmla="*/ 2056439 h 2121144"/>
                <a:gd name="connsiteX3963" fmla="*/ 7089676 w 8386272"/>
                <a:gd name="connsiteY3963" fmla="*/ 2056439 h 2121144"/>
                <a:gd name="connsiteX3964" fmla="*/ 7290321 w 8386272"/>
                <a:gd name="connsiteY3964" fmla="*/ 2055608 h 2121144"/>
                <a:gd name="connsiteX3965" fmla="*/ 7290559 w 8386272"/>
                <a:gd name="connsiteY3965" fmla="*/ 2073536 h 2121144"/>
                <a:gd name="connsiteX3966" fmla="*/ 7086945 w 8386272"/>
                <a:gd name="connsiteY3966" fmla="*/ 2074367 h 2121144"/>
                <a:gd name="connsiteX3967" fmla="*/ 7440271 w 8386272"/>
                <a:gd name="connsiteY3967" fmla="*/ 501733 h 2121144"/>
                <a:gd name="connsiteX3968" fmla="*/ 7440271 w 8386272"/>
                <a:gd name="connsiteY3968" fmla="*/ 501733 h 2121144"/>
                <a:gd name="connsiteX3969" fmla="*/ 7440271 w 8386272"/>
                <a:gd name="connsiteY3969" fmla="*/ 501733 h 2121144"/>
                <a:gd name="connsiteX3970" fmla="*/ 7439559 w 8386272"/>
                <a:gd name="connsiteY3970" fmla="*/ 501020 h 2121144"/>
                <a:gd name="connsiteX3971" fmla="*/ 7558521 w 8386272"/>
                <a:gd name="connsiteY3971" fmla="*/ 450681 h 2121144"/>
                <a:gd name="connsiteX3972" fmla="*/ 7568375 w 8386272"/>
                <a:gd name="connsiteY3972" fmla="*/ 460179 h 2121144"/>
                <a:gd name="connsiteX3973" fmla="*/ 7568019 w 8386272"/>
                <a:gd name="connsiteY3973" fmla="*/ 460298 h 2121144"/>
                <a:gd name="connsiteX3974" fmla="*/ 7567663 w 8386272"/>
                <a:gd name="connsiteY3974" fmla="*/ 460416 h 2121144"/>
                <a:gd name="connsiteX3975" fmla="*/ 7567663 w 8386272"/>
                <a:gd name="connsiteY3975" fmla="*/ 460416 h 2121144"/>
                <a:gd name="connsiteX3976" fmla="*/ 7568375 w 8386272"/>
                <a:gd name="connsiteY3976" fmla="*/ 461129 h 2121144"/>
                <a:gd name="connsiteX3977" fmla="*/ 7449413 w 8386272"/>
                <a:gd name="connsiteY3977" fmla="*/ 511468 h 2121144"/>
                <a:gd name="connsiteX3978" fmla="*/ 7439559 w 8386272"/>
                <a:gd name="connsiteY3978" fmla="*/ 501970 h 2121144"/>
                <a:gd name="connsiteX3979" fmla="*/ 7440271 w 8386272"/>
                <a:gd name="connsiteY3979" fmla="*/ 501733 h 2121144"/>
                <a:gd name="connsiteX3980" fmla="*/ 7440271 w 8386272"/>
                <a:gd name="connsiteY3980" fmla="*/ 501733 h 2121144"/>
                <a:gd name="connsiteX3981" fmla="*/ 7440746 w 8386272"/>
                <a:gd name="connsiteY3981" fmla="*/ 660706 h 2121144"/>
                <a:gd name="connsiteX3982" fmla="*/ 7559590 w 8386272"/>
                <a:gd name="connsiteY3982" fmla="*/ 610366 h 2121144"/>
                <a:gd name="connsiteX3983" fmla="*/ 7569444 w 8386272"/>
                <a:gd name="connsiteY3983" fmla="*/ 619864 h 2121144"/>
                <a:gd name="connsiteX3984" fmla="*/ 7569206 w 8386272"/>
                <a:gd name="connsiteY3984" fmla="*/ 619983 h 2121144"/>
                <a:gd name="connsiteX3985" fmla="*/ 7568969 w 8386272"/>
                <a:gd name="connsiteY3985" fmla="*/ 620102 h 2121144"/>
                <a:gd name="connsiteX3986" fmla="*/ 7568732 w 8386272"/>
                <a:gd name="connsiteY3986" fmla="*/ 620220 h 2121144"/>
                <a:gd name="connsiteX3987" fmla="*/ 7569444 w 8386272"/>
                <a:gd name="connsiteY3987" fmla="*/ 620814 h 2121144"/>
                <a:gd name="connsiteX3988" fmla="*/ 7450600 w 8386272"/>
                <a:gd name="connsiteY3988" fmla="*/ 671154 h 2121144"/>
                <a:gd name="connsiteX3989" fmla="*/ 7440746 w 8386272"/>
                <a:gd name="connsiteY3989" fmla="*/ 661656 h 2121144"/>
                <a:gd name="connsiteX3990" fmla="*/ 7440864 w 8386272"/>
                <a:gd name="connsiteY3990" fmla="*/ 661537 h 2121144"/>
                <a:gd name="connsiteX3991" fmla="*/ 7441221 w 8386272"/>
                <a:gd name="connsiteY3991" fmla="*/ 661418 h 2121144"/>
                <a:gd name="connsiteX3992" fmla="*/ 7441221 w 8386272"/>
                <a:gd name="connsiteY3992" fmla="*/ 661418 h 2121144"/>
                <a:gd name="connsiteX3993" fmla="*/ 7441221 w 8386272"/>
                <a:gd name="connsiteY3993" fmla="*/ 661418 h 2121144"/>
                <a:gd name="connsiteX3994" fmla="*/ 7440746 w 8386272"/>
                <a:gd name="connsiteY3994" fmla="*/ 660706 h 2121144"/>
                <a:gd name="connsiteX3995" fmla="*/ 7441933 w 8386272"/>
                <a:gd name="connsiteY3995" fmla="*/ 820391 h 2121144"/>
                <a:gd name="connsiteX3996" fmla="*/ 7560777 w 8386272"/>
                <a:gd name="connsiteY3996" fmla="*/ 770052 h 2121144"/>
                <a:gd name="connsiteX3997" fmla="*/ 7570631 w 8386272"/>
                <a:gd name="connsiteY3997" fmla="*/ 779550 h 2121144"/>
                <a:gd name="connsiteX3998" fmla="*/ 7570037 w 8386272"/>
                <a:gd name="connsiteY3998" fmla="*/ 779906 h 2121144"/>
                <a:gd name="connsiteX3999" fmla="*/ 7570631 w 8386272"/>
                <a:gd name="connsiteY3999" fmla="*/ 780499 h 2121144"/>
                <a:gd name="connsiteX4000" fmla="*/ 7451788 w 8386272"/>
                <a:gd name="connsiteY4000" fmla="*/ 830839 h 2121144"/>
                <a:gd name="connsiteX4001" fmla="*/ 7441933 w 8386272"/>
                <a:gd name="connsiteY4001" fmla="*/ 821341 h 2121144"/>
                <a:gd name="connsiteX4002" fmla="*/ 7442646 w 8386272"/>
                <a:gd name="connsiteY4002" fmla="*/ 821104 h 2121144"/>
                <a:gd name="connsiteX4003" fmla="*/ 7442646 w 8386272"/>
                <a:gd name="connsiteY4003" fmla="*/ 821104 h 2121144"/>
                <a:gd name="connsiteX4004" fmla="*/ 7441933 w 8386272"/>
                <a:gd name="connsiteY4004" fmla="*/ 820391 h 2121144"/>
                <a:gd name="connsiteX4005" fmla="*/ 7561964 w 8386272"/>
                <a:gd name="connsiteY4005" fmla="*/ 930806 h 2121144"/>
                <a:gd name="connsiteX4006" fmla="*/ 7571819 w 8386272"/>
                <a:gd name="connsiteY4006" fmla="*/ 940304 h 2121144"/>
                <a:gd name="connsiteX4007" fmla="*/ 7452856 w 8386272"/>
                <a:gd name="connsiteY4007" fmla="*/ 990643 h 2121144"/>
                <a:gd name="connsiteX4008" fmla="*/ 7443001 w 8386272"/>
                <a:gd name="connsiteY4008" fmla="*/ 981145 h 2121144"/>
                <a:gd name="connsiteX4009" fmla="*/ 7561964 w 8386272"/>
                <a:gd name="connsiteY4009" fmla="*/ 930806 h 2121144"/>
                <a:gd name="connsiteX4010" fmla="*/ 7563033 w 8386272"/>
                <a:gd name="connsiteY4010" fmla="*/ 1090610 h 2121144"/>
                <a:gd name="connsiteX4011" fmla="*/ 7572887 w 8386272"/>
                <a:gd name="connsiteY4011" fmla="*/ 1100226 h 2121144"/>
                <a:gd name="connsiteX4012" fmla="*/ 7556621 w 8386272"/>
                <a:gd name="connsiteY4012" fmla="*/ 1107113 h 2121144"/>
                <a:gd name="connsiteX4013" fmla="*/ 7454043 w 8386272"/>
                <a:gd name="connsiteY4013" fmla="*/ 1150447 h 2121144"/>
                <a:gd name="connsiteX4014" fmla="*/ 7444189 w 8386272"/>
                <a:gd name="connsiteY4014" fmla="*/ 1140949 h 2121144"/>
                <a:gd name="connsiteX4015" fmla="*/ 7563033 w 8386272"/>
                <a:gd name="connsiteY4015" fmla="*/ 1090610 h 2121144"/>
                <a:gd name="connsiteX4016" fmla="*/ 7512931 w 8386272"/>
                <a:gd name="connsiteY4016" fmla="*/ 1272022 h 2121144"/>
                <a:gd name="connsiteX4017" fmla="*/ 7564220 w 8386272"/>
                <a:gd name="connsiteY4017" fmla="*/ 1250295 h 2121144"/>
                <a:gd name="connsiteX4018" fmla="*/ 7574074 w 8386272"/>
                <a:gd name="connsiteY4018" fmla="*/ 1259793 h 2121144"/>
                <a:gd name="connsiteX4019" fmla="*/ 7484081 w 8386272"/>
                <a:gd name="connsiteY4019" fmla="*/ 1297904 h 2121144"/>
                <a:gd name="connsiteX4020" fmla="*/ 7455230 w 8386272"/>
                <a:gd name="connsiteY4020" fmla="*/ 1310133 h 2121144"/>
                <a:gd name="connsiteX4021" fmla="*/ 7445376 w 8386272"/>
                <a:gd name="connsiteY4021" fmla="*/ 1300635 h 2121144"/>
                <a:gd name="connsiteX4022" fmla="*/ 7512931 w 8386272"/>
                <a:gd name="connsiteY4022" fmla="*/ 1272022 h 2121144"/>
                <a:gd name="connsiteX4023" fmla="*/ 7565289 w 8386272"/>
                <a:gd name="connsiteY4023" fmla="*/ 1410099 h 2121144"/>
                <a:gd name="connsiteX4024" fmla="*/ 7575143 w 8386272"/>
                <a:gd name="connsiteY4024" fmla="*/ 1419597 h 2121144"/>
                <a:gd name="connsiteX4025" fmla="*/ 7456180 w 8386272"/>
                <a:gd name="connsiteY4025" fmla="*/ 1469937 h 2121144"/>
                <a:gd name="connsiteX4026" fmla="*/ 7446326 w 8386272"/>
                <a:gd name="connsiteY4026" fmla="*/ 1460439 h 2121144"/>
                <a:gd name="connsiteX4027" fmla="*/ 7565289 w 8386272"/>
                <a:gd name="connsiteY4027" fmla="*/ 1410099 h 2121144"/>
                <a:gd name="connsiteX4028" fmla="*/ 7566476 w 8386272"/>
                <a:gd name="connsiteY4028" fmla="*/ 1569785 h 2121144"/>
                <a:gd name="connsiteX4029" fmla="*/ 7576330 w 8386272"/>
                <a:gd name="connsiteY4029" fmla="*/ 1579283 h 2121144"/>
                <a:gd name="connsiteX4030" fmla="*/ 7457486 w 8386272"/>
                <a:gd name="connsiteY4030" fmla="*/ 1629622 h 2121144"/>
                <a:gd name="connsiteX4031" fmla="*/ 7447632 w 8386272"/>
                <a:gd name="connsiteY4031" fmla="*/ 1620124 h 2121144"/>
                <a:gd name="connsiteX4032" fmla="*/ 7566476 w 8386272"/>
                <a:gd name="connsiteY4032" fmla="*/ 1569785 h 2121144"/>
                <a:gd name="connsiteX4033" fmla="*/ 7567545 w 8386272"/>
                <a:gd name="connsiteY4033" fmla="*/ 1729470 h 2121144"/>
                <a:gd name="connsiteX4034" fmla="*/ 7577517 w 8386272"/>
                <a:gd name="connsiteY4034" fmla="*/ 1738968 h 2121144"/>
                <a:gd name="connsiteX4035" fmla="*/ 7458554 w 8386272"/>
                <a:gd name="connsiteY4035" fmla="*/ 1789308 h 2121144"/>
                <a:gd name="connsiteX4036" fmla="*/ 7448701 w 8386272"/>
                <a:gd name="connsiteY4036" fmla="*/ 1779810 h 2121144"/>
                <a:gd name="connsiteX4037" fmla="*/ 7567545 w 8386272"/>
                <a:gd name="connsiteY4037" fmla="*/ 1729470 h 2121144"/>
                <a:gd name="connsiteX4038" fmla="*/ 7459742 w 8386272"/>
                <a:gd name="connsiteY4038" fmla="*/ 1949112 h 2121144"/>
                <a:gd name="connsiteX4039" fmla="*/ 7449888 w 8386272"/>
                <a:gd name="connsiteY4039" fmla="*/ 1939614 h 2121144"/>
                <a:gd name="connsiteX4040" fmla="*/ 7568850 w 8386272"/>
                <a:gd name="connsiteY4040" fmla="*/ 1889274 h 2121144"/>
                <a:gd name="connsiteX4041" fmla="*/ 7578705 w 8386272"/>
                <a:gd name="connsiteY4041" fmla="*/ 1898891 h 2121144"/>
                <a:gd name="connsiteX4042" fmla="*/ 7459742 w 8386272"/>
                <a:gd name="connsiteY4042" fmla="*/ 1949112 h 2121144"/>
                <a:gd name="connsiteX4043" fmla="*/ 7625601 w 8386272"/>
                <a:gd name="connsiteY4043" fmla="*/ 880229 h 2121144"/>
                <a:gd name="connsiteX4044" fmla="*/ 7688644 w 8386272"/>
                <a:gd name="connsiteY4044" fmla="*/ 879991 h 2121144"/>
                <a:gd name="connsiteX4045" fmla="*/ 7689594 w 8386272"/>
                <a:gd name="connsiteY4045" fmla="*/ 996461 h 2121144"/>
                <a:gd name="connsiteX4046" fmla="*/ 7688644 w 8386272"/>
                <a:gd name="connsiteY4046" fmla="*/ 996461 h 2121144"/>
                <a:gd name="connsiteX4047" fmla="*/ 7680096 w 8386272"/>
                <a:gd name="connsiteY4047" fmla="*/ 996461 h 2121144"/>
                <a:gd name="connsiteX4048" fmla="*/ 7626432 w 8386272"/>
                <a:gd name="connsiteY4048" fmla="*/ 996698 h 2121144"/>
                <a:gd name="connsiteX4049" fmla="*/ 7625601 w 8386272"/>
                <a:gd name="connsiteY4049" fmla="*/ 880229 h 2121144"/>
                <a:gd name="connsiteX4050" fmla="*/ 7626670 w 8386272"/>
                <a:gd name="connsiteY4050" fmla="*/ 1037065 h 2121144"/>
                <a:gd name="connsiteX4051" fmla="*/ 7689831 w 8386272"/>
                <a:gd name="connsiteY4051" fmla="*/ 1036827 h 2121144"/>
                <a:gd name="connsiteX4052" fmla="*/ 7690544 w 8386272"/>
                <a:gd name="connsiteY4052" fmla="*/ 1153297 h 2121144"/>
                <a:gd name="connsiteX4053" fmla="*/ 7627501 w 8386272"/>
                <a:gd name="connsiteY4053" fmla="*/ 1153534 h 2121144"/>
                <a:gd name="connsiteX4054" fmla="*/ 7626670 w 8386272"/>
                <a:gd name="connsiteY4054" fmla="*/ 1037065 h 2121144"/>
                <a:gd name="connsiteX4055" fmla="*/ 7627857 w 8386272"/>
                <a:gd name="connsiteY4055" fmla="*/ 1193901 h 2121144"/>
                <a:gd name="connsiteX4056" fmla="*/ 7690900 w 8386272"/>
                <a:gd name="connsiteY4056" fmla="*/ 1193663 h 2121144"/>
                <a:gd name="connsiteX4057" fmla="*/ 7691850 w 8386272"/>
                <a:gd name="connsiteY4057" fmla="*/ 1310133 h 2121144"/>
                <a:gd name="connsiteX4058" fmla="*/ 7628569 w 8386272"/>
                <a:gd name="connsiteY4058" fmla="*/ 1310370 h 2121144"/>
                <a:gd name="connsiteX4059" fmla="*/ 7627857 w 8386272"/>
                <a:gd name="connsiteY4059" fmla="*/ 1193901 h 2121144"/>
                <a:gd name="connsiteX4060" fmla="*/ 7628925 w 8386272"/>
                <a:gd name="connsiteY4060" fmla="*/ 1350737 h 2121144"/>
                <a:gd name="connsiteX4061" fmla="*/ 7692087 w 8386272"/>
                <a:gd name="connsiteY4061" fmla="*/ 1350499 h 2121144"/>
                <a:gd name="connsiteX4062" fmla="*/ 7692918 w 8386272"/>
                <a:gd name="connsiteY4062" fmla="*/ 1467087 h 2121144"/>
                <a:gd name="connsiteX4063" fmla="*/ 7683420 w 8386272"/>
                <a:gd name="connsiteY4063" fmla="*/ 1467087 h 2121144"/>
                <a:gd name="connsiteX4064" fmla="*/ 7629875 w 8386272"/>
                <a:gd name="connsiteY4064" fmla="*/ 1467325 h 2121144"/>
                <a:gd name="connsiteX4065" fmla="*/ 7628925 w 8386272"/>
                <a:gd name="connsiteY4065" fmla="*/ 1350737 h 2121144"/>
                <a:gd name="connsiteX4066" fmla="*/ 7630112 w 8386272"/>
                <a:gd name="connsiteY4066" fmla="*/ 1507454 h 2121144"/>
                <a:gd name="connsiteX4067" fmla="*/ 7692443 w 8386272"/>
                <a:gd name="connsiteY4067" fmla="*/ 1507216 h 2121144"/>
                <a:gd name="connsiteX4068" fmla="*/ 7693155 w 8386272"/>
                <a:gd name="connsiteY4068" fmla="*/ 1507216 h 2121144"/>
                <a:gd name="connsiteX4069" fmla="*/ 7694105 w 8386272"/>
                <a:gd name="connsiteY4069" fmla="*/ 1623805 h 2121144"/>
                <a:gd name="connsiteX4070" fmla="*/ 7684370 w 8386272"/>
                <a:gd name="connsiteY4070" fmla="*/ 1623805 h 2121144"/>
                <a:gd name="connsiteX4071" fmla="*/ 7630825 w 8386272"/>
                <a:gd name="connsiteY4071" fmla="*/ 1624042 h 2121144"/>
                <a:gd name="connsiteX4072" fmla="*/ 7630825 w 8386272"/>
                <a:gd name="connsiteY4072" fmla="*/ 1624042 h 2121144"/>
                <a:gd name="connsiteX4073" fmla="*/ 7630112 w 8386272"/>
                <a:gd name="connsiteY4073" fmla="*/ 1507454 h 2121144"/>
                <a:gd name="connsiteX4074" fmla="*/ 7631181 w 8386272"/>
                <a:gd name="connsiteY4074" fmla="*/ 1664409 h 2121144"/>
                <a:gd name="connsiteX4075" fmla="*/ 7694224 w 8386272"/>
                <a:gd name="connsiteY4075" fmla="*/ 1664171 h 2121144"/>
                <a:gd name="connsiteX4076" fmla="*/ 7695174 w 8386272"/>
                <a:gd name="connsiteY4076" fmla="*/ 1780640 h 2121144"/>
                <a:gd name="connsiteX4077" fmla="*/ 7632012 w 8386272"/>
                <a:gd name="connsiteY4077" fmla="*/ 1780997 h 2121144"/>
                <a:gd name="connsiteX4078" fmla="*/ 7631181 w 8386272"/>
                <a:gd name="connsiteY4078" fmla="*/ 1664409 h 2121144"/>
                <a:gd name="connsiteX4079" fmla="*/ 7695530 w 8386272"/>
                <a:gd name="connsiteY4079" fmla="*/ 1937477 h 2121144"/>
                <a:gd name="connsiteX4080" fmla="*/ 7686745 w 8386272"/>
                <a:gd name="connsiteY4080" fmla="*/ 1937477 h 2121144"/>
                <a:gd name="connsiteX4081" fmla="*/ 7633199 w 8386272"/>
                <a:gd name="connsiteY4081" fmla="*/ 1937714 h 2121144"/>
                <a:gd name="connsiteX4082" fmla="*/ 7632249 w 8386272"/>
                <a:gd name="connsiteY4082" fmla="*/ 1821244 h 2121144"/>
                <a:gd name="connsiteX4083" fmla="*/ 7632962 w 8386272"/>
                <a:gd name="connsiteY4083" fmla="*/ 1821244 h 2121144"/>
                <a:gd name="connsiteX4084" fmla="*/ 7695411 w 8386272"/>
                <a:gd name="connsiteY4084" fmla="*/ 1821007 h 2121144"/>
                <a:gd name="connsiteX4085" fmla="*/ 7696242 w 8386272"/>
                <a:gd name="connsiteY4085" fmla="*/ 1937595 h 2121144"/>
                <a:gd name="connsiteX4086" fmla="*/ 7695530 w 8386272"/>
                <a:gd name="connsiteY4086" fmla="*/ 1937595 h 212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</a:cxnLst>
              <a:rect l="l" t="t" r="r" b="b"/>
              <a:pathLst>
                <a:path w="8386272" h="2121144" fill="norm" stroke="1" extrusionOk="0">
                  <a:moveTo>
                    <a:pt x="8372620" y="170846"/>
                  </a:moveTo>
                  <a:lnTo>
                    <a:pt x="8219821" y="171439"/>
                  </a:lnTo>
                  <a:lnTo>
                    <a:pt x="8372620" y="170846"/>
                  </a:lnTo>
                  <a:lnTo>
                    <a:pt x="8360153" y="119556"/>
                  </a:lnTo>
                  <a:lnTo>
                    <a:pt x="8219464" y="120150"/>
                  </a:lnTo>
                  <a:lnTo>
                    <a:pt x="8219346" y="99136"/>
                  </a:lnTo>
                  <a:lnTo>
                    <a:pt x="8206880" y="47846"/>
                  </a:lnTo>
                  <a:lnTo>
                    <a:pt x="8021550" y="48677"/>
                  </a:lnTo>
                  <a:lnTo>
                    <a:pt x="8022024" y="120981"/>
                  </a:lnTo>
                  <a:lnTo>
                    <a:pt x="8022024" y="120981"/>
                  </a:lnTo>
                  <a:lnTo>
                    <a:pt x="7714763" y="122168"/>
                  </a:lnTo>
                  <a:lnTo>
                    <a:pt x="7716307" y="337298"/>
                  </a:lnTo>
                  <a:lnTo>
                    <a:pt x="7672735" y="337417"/>
                  </a:lnTo>
                  <a:lnTo>
                    <a:pt x="7672854" y="358194"/>
                  </a:lnTo>
                  <a:lnTo>
                    <a:pt x="7672973" y="368760"/>
                  </a:lnTo>
                  <a:lnTo>
                    <a:pt x="7673803" y="474663"/>
                  </a:lnTo>
                  <a:lnTo>
                    <a:pt x="7673803" y="485230"/>
                  </a:lnTo>
                  <a:lnTo>
                    <a:pt x="7674160" y="514911"/>
                  </a:lnTo>
                  <a:lnTo>
                    <a:pt x="7674160" y="525596"/>
                  </a:lnTo>
                  <a:lnTo>
                    <a:pt x="7674991" y="631381"/>
                  </a:lnTo>
                  <a:lnTo>
                    <a:pt x="7675110" y="641947"/>
                  </a:lnTo>
                  <a:lnTo>
                    <a:pt x="7675347" y="671628"/>
                  </a:lnTo>
                  <a:lnTo>
                    <a:pt x="7675465" y="682314"/>
                  </a:lnTo>
                  <a:lnTo>
                    <a:pt x="7676297" y="788217"/>
                  </a:lnTo>
                  <a:lnTo>
                    <a:pt x="7625245" y="788454"/>
                  </a:lnTo>
                  <a:lnTo>
                    <a:pt x="7624770" y="733840"/>
                  </a:lnTo>
                  <a:lnTo>
                    <a:pt x="7624770" y="723274"/>
                  </a:lnTo>
                  <a:lnTo>
                    <a:pt x="7624414" y="693474"/>
                  </a:lnTo>
                  <a:lnTo>
                    <a:pt x="7624295" y="682907"/>
                  </a:lnTo>
                  <a:lnTo>
                    <a:pt x="7623583" y="577004"/>
                  </a:lnTo>
                  <a:lnTo>
                    <a:pt x="7623464" y="566319"/>
                  </a:lnTo>
                  <a:lnTo>
                    <a:pt x="7623345" y="536638"/>
                  </a:lnTo>
                  <a:lnTo>
                    <a:pt x="7623227" y="526071"/>
                  </a:lnTo>
                  <a:lnTo>
                    <a:pt x="7622396" y="420168"/>
                  </a:lnTo>
                  <a:lnTo>
                    <a:pt x="7622396" y="409602"/>
                  </a:lnTo>
                  <a:lnTo>
                    <a:pt x="7622158" y="388825"/>
                  </a:lnTo>
                  <a:lnTo>
                    <a:pt x="7622039" y="369235"/>
                  </a:lnTo>
                  <a:lnTo>
                    <a:pt x="7609573" y="317946"/>
                  </a:lnTo>
                  <a:lnTo>
                    <a:pt x="7609573" y="337536"/>
                  </a:lnTo>
                  <a:lnTo>
                    <a:pt x="7609573" y="337654"/>
                  </a:lnTo>
                  <a:lnTo>
                    <a:pt x="7609573" y="337536"/>
                  </a:lnTo>
                  <a:lnTo>
                    <a:pt x="7534064" y="337892"/>
                  </a:lnTo>
                  <a:lnTo>
                    <a:pt x="7394087" y="401172"/>
                  </a:lnTo>
                  <a:lnTo>
                    <a:pt x="7395037" y="526665"/>
                  </a:lnTo>
                  <a:lnTo>
                    <a:pt x="6930227" y="528446"/>
                  </a:lnTo>
                  <a:lnTo>
                    <a:pt x="6929278" y="398798"/>
                  </a:lnTo>
                  <a:lnTo>
                    <a:pt x="6890573" y="398917"/>
                  </a:lnTo>
                  <a:lnTo>
                    <a:pt x="6890573" y="398917"/>
                  </a:lnTo>
                  <a:lnTo>
                    <a:pt x="6929278" y="398798"/>
                  </a:lnTo>
                  <a:lnTo>
                    <a:pt x="6916812" y="347509"/>
                  </a:lnTo>
                  <a:lnTo>
                    <a:pt x="6622255" y="348577"/>
                  </a:lnTo>
                  <a:lnTo>
                    <a:pt x="6624392" y="644440"/>
                  </a:lnTo>
                  <a:lnTo>
                    <a:pt x="6355953" y="645509"/>
                  </a:lnTo>
                  <a:lnTo>
                    <a:pt x="6354648" y="454836"/>
                  </a:lnTo>
                  <a:lnTo>
                    <a:pt x="6342182" y="403547"/>
                  </a:lnTo>
                  <a:lnTo>
                    <a:pt x="5989449" y="404972"/>
                  </a:lnTo>
                  <a:lnTo>
                    <a:pt x="5988737" y="303818"/>
                  </a:lnTo>
                  <a:lnTo>
                    <a:pt x="5976270" y="252529"/>
                  </a:lnTo>
                  <a:lnTo>
                    <a:pt x="5765771" y="253360"/>
                  </a:lnTo>
                  <a:lnTo>
                    <a:pt x="5766958" y="423730"/>
                  </a:lnTo>
                  <a:lnTo>
                    <a:pt x="5542449" y="424561"/>
                  </a:lnTo>
                  <a:lnTo>
                    <a:pt x="5416837" y="514674"/>
                  </a:lnTo>
                  <a:lnTo>
                    <a:pt x="5419212" y="837369"/>
                  </a:lnTo>
                  <a:lnTo>
                    <a:pt x="5262970" y="837962"/>
                  </a:lnTo>
                  <a:lnTo>
                    <a:pt x="5262495" y="772782"/>
                  </a:lnTo>
                  <a:lnTo>
                    <a:pt x="5250029" y="721493"/>
                  </a:lnTo>
                  <a:lnTo>
                    <a:pt x="5107796" y="721968"/>
                  </a:lnTo>
                  <a:lnTo>
                    <a:pt x="5107321" y="658450"/>
                  </a:lnTo>
                  <a:lnTo>
                    <a:pt x="5107321" y="658450"/>
                  </a:lnTo>
                  <a:lnTo>
                    <a:pt x="5094855" y="607161"/>
                  </a:lnTo>
                  <a:lnTo>
                    <a:pt x="5048908" y="607279"/>
                  </a:lnTo>
                  <a:lnTo>
                    <a:pt x="5049027" y="632568"/>
                  </a:lnTo>
                  <a:lnTo>
                    <a:pt x="5049145" y="643134"/>
                  </a:lnTo>
                  <a:lnTo>
                    <a:pt x="5049145" y="659400"/>
                  </a:lnTo>
                  <a:lnTo>
                    <a:pt x="5049264" y="669966"/>
                  </a:lnTo>
                  <a:lnTo>
                    <a:pt x="5049502" y="695255"/>
                  </a:lnTo>
                  <a:lnTo>
                    <a:pt x="5049502" y="705821"/>
                  </a:lnTo>
                  <a:lnTo>
                    <a:pt x="5049620" y="722087"/>
                  </a:lnTo>
                  <a:lnTo>
                    <a:pt x="5049739" y="732653"/>
                  </a:lnTo>
                  <a:lnTo>
                    <a:pt x="5049858" y="757942"/>
                  </a:lnTo>
                  <a:lnTo>
                    <a:pt x="5049977" y="768508"/>
                  </a:lnTo>
                  <a:lnTo>
                    <a:pt x="5050095" y="784774"/>
                  </a:lnTo>
                  <a:lnTo>
                    <a:pt x="4942886" y="785130"/>
                  </a:lnTo>
                  <a:lnTo>
                    <a:pt x="4942886" y="784299"/>
                  </a:lnTo>
                  <a:lnTo>
                    <a:pt x="4942768" y="773732"/>
                  </a:lnTo>
                  <a:lnTo>
                    <a:pt x="4942768" y="757467"/>
                  </a:lnTo>
                  <a:lnTo>
                    <a:pt x="4942649" y="746900"/>
                  </a:lnTo>
                  <a:lnTo>
                    <a:pt x="4942530" y="721612"/>
                  </a:lnTo>
                  <a:lnTo>
                    <a:pt x="4942412" y="711045"/>
                  </a:lnTo>
                  <a:lnTo>
                    <a:pt x="4942293" y="694780"/>
                  </a:lnTo>
                  <a:lnTo>
                    <a:pt x="4942293" y="684213"/>
                  </a:lnTo>
                  <a:lnTo>
                    <a:pt x="4942293" y="684213"/>
                  </a:lnTo>
                  <a:lnTo>
                    <a:pt x="4942293" y="684213"/>
                  </a:lnTo>
                  <a:lnTo>
                    <a:pt x="4942055" y="658925"/>
                  </a:lnTo>
                  <a:lnTo>
                    <a:pt x="4941937" y="648358"/>
                  </a:lnTo>
                  <a:lnTo>
                    <a:pt x="4941818" y="621526"/>
                  </a:lnTo>
                  <a:lnTo>
                    <a:pt x="4929352" y="570237"/>
                  </a:lnTo>
                  <a:lnTo>
                    <a:pt x="4929471" y="597188"/>
                  </a:lnTo>
                  <a:lnTo>
                    <a:pt x="4929589" y="607754"/>
                  </a:lnTo>
                  <a:lnTo>
                    <a:pt x="4910475" y="607873"/>
                  </a:lnTo>
                  <a:lnTo>
                    <a:pt x="4910118" y="569881"/>
                  </a:lnTo>
                  <a:lnTo>
                    <a:pt x="4854674" y="569881"/>
                  </a:lnTo>
                  <a:lnTo>
                    <a:pt x="4910118" y="570000"/>
                  </a:lnTo>
                  <a:lnTo>
                    <a:pt x="4897652" y="518710"/>
                  </a:lnTo>
                  <a:lnTo>
                    <a:pt x="4813001" y="518592"/>
                  </a:lnTo>
                  <a:lnTo>
                    <a:pt x="4490662" y="520254"/>
                  </a:lnTo>
                  <a:lnTo>
                    <a:pt x="4420495" y="520491"/>
                  </a:lnTo>
                  <a:lnTo>
                    <a:pt x="4421445" y="641472"/>
                  </a:lnTo>
                  <a:lnTo>
                    <a:pt x="4351279" y="641710"/>
                  </a:lnTo>
                  <a:lnTo>
                    <a:pt x="4354247" y="1061285"/>
                  </a:lnTo>
                  <a:cubicBezTo>
                    <a:pt x="4353891" y="1061285"/>
                    <a:pt x="4353297" y="1061285"/>
                    <a:pt x="4352585" y="1061285"/>
                  </a:cubicBezTo>
                  <a:cubicBezTo>
                    <a:pt x="4351754" y="1061285"/>
                    <a:pt x="4350566" y="1061403"/>
                    <a:pt x="4349260" y="1061403"/>
                  </a:cubicBezTo>
                  <a:cubicBezTo>
                    <a:pt x="4348786" y="1061403"/>
                    <a:pt x="4348311" y="1061403"/>
                    <a:pt x="4347836" y="1061522"/>
                  </a:cubicBezTo>
                  <a:cubicBezTo>
                    <a:pt x="4346530" y="1061641"/>
                    <a:pt x="4344986" y="1061641"/>
                    <a:pt x="4343324" y="1061759"/>
                  </a:cubicBezTo>
                  <a:cubicBezTo>
                    <a:pt x="4342849" y="1061759"/>
                    <a:pt x="4342256" y="1061759"/>
                    <a:pt x="4341781" y="1061878"/>
                  </a:cubicBezTo>
                  <a:cubicBezTo>
                    <a:pt x="4339644" y="1061997"/>
                    <a:pt x="4337150" y="1062234"/>
                    <a:pt x="4334538" y="1062472"/>
                  </a:cubicBezTo>
                  <a:cubicBezTo>
                    <a:pt x="4333945" y="1062472"/>
                    <a:pt x="4333233" y="1062591"/>
                    <a:pt x="4332520" y="1062709"/>
                  </a:cubicBezTo>
                  <a:cubicBezTo>
                    <a:pt x="4330265" y="1062947"/>
                    <a:pt x="4328009" y="1063184"/>
                    <a:pt x="4325515" y="1063422"/>
                  </a:cubicBezTo>
                  <a:cubicBezTo>
                    <a:pt x="4324922" y="1063422"/>
                    <a:pt x="4324328" y="1063540"/>
                    <a:pt x="4323853" y="1063659"/>
                  </a:cubicBezTo>
                  <a:cubicBezTo>
                    <a:pt x="4323616" y="1063659"/>
                    <a:pt x="4323378" y="1063659"/>
                    <a:pt x="4323141" y="1063778"/>
                  </a:cubicBezTo>
                  <a:cubicBezTo>
                    <a:pt x="4318629" y="1064253"/>
                    <a:pt x="4313643" y="1064965"/>
                    <a:pt x="4308419" y="1065677"/>
                  </a:cubicBezTo>
                  <a:cubicBezTo>
                    <a:pt x="4307825" y="1065796"/>
                    <a:pt x="4307232" y="1065915"/>
                    <a:pt x="4306519" y="1065915"/>
                  </a:cubicBezTo>
                  <a:cubicBezTo>
                    <a:pt x="4301177" y="1066746"/>
                    <a:pt x="4295478" y="1067815"/>
                    <a:pt x="4289542" y="1069002"/>
                  </a:cubicBezTo>
                  <a:cubicBezTo>
                    <a:pt x="4288948" y="1069120"/>
                    <a:pt x="4288473" y="1069239"/>
                    <a:pt x="4287880" y="1069358"/>
                  </a:cubicBezTo>
                  <a:cubicBezTo>
                    <a:pt x="4282656" y="1070426"/>
                    <a:pt x="4277432" y="1071614"/>
                    <a:pt x="4271970" y="1073038"/>
                  </a:cubicBezTo>
                  <a:cubicBezTo>
                    <a:pt x="4271020" y="1073276"/>
                    <a:pt x="4270190" y="1073513"/>
                    <a:pt x="4269240" y="1073751"/>
                  </a:cubicBezTo>
                  <a:cubicBezTo>
                    <a:pt x="4263897" y="1075175"/>
                    <a:pt x="4258554" y="1076719"/>
                    <a:pt x="4253093" y="1078500"/>
                  </a:cubicBezTo>
                  <a:cubicBezTo>
                    <a:pt x="4252618" y="1078618"/>
                    <a:pt x="4252025" y="1078856"/>
                    <a:pt x="4251550" y="1078975"/>
                  </a:cubicBezTo>
                  <a:cubicBezTo>
                    <a:pt x="4250719" y="1079212"/>
                    <a:pt x="4249887" y="1079450"/>
                    <a:pt x="4249057" y="1079806"/>
                  </a:cubicBezTo>
                  <a:cubicBezTo>
                    <a:pt x="4247038" y="1080518"/>
                    <a:pt x="4245138" y="1081112"/>
                    <a:pt x="4243120" y="1081824"/>
                  </a:cubicBezTo>
                  <a:cubicBezTo>
                    <a:pt x="4241458" y="1082418"/>
                    <a:pt x="4239796" y="1083011"/>
                    <a:pt x="4238253" y="1083605"/>
                  </a:cubicBezTo>
                  <a:cubicBezTo>
                    <a:pt x="4236234" y="1084317"/>
                    <a:pt x="4234334" y="1085148"/>
                    <a:pt x="4232316" y="1085979"/>
                  </a:cubicBezTo>
                  <a:cubicBezTo>
                    <a:pt x="4230654" y="1086692"/>
                    <a:pt x="4229110" y="1087285"/>
                    <a:pt x="4227567" y="1087998"/>
                  </a:cubicBezTo>
                  <a:cubicBezTo>
                    <a:pt x="4225549" y="1088829"/>
                    <a:pt x="4223530" y="1089779"/>
                    <a:pt x="4221512" y="1090728"/>
                  </a:cubicBezTo>
                  <a:cubicBezTo>
                    <a:pt x="4220088" y="1091441"/>
                    <a:pt x="4218544" y="1092153"/>
                    <a:pt x="4217001" y="1092866"/>
                  </a:cubicBezTo>
                  <a:cubicBezTo>
                    <a:pt x="4214864" y="1093934"/>
                    <a:pt x="4212845" y="1095003"/>
                    <a:pt x="4210708" y="1096190"/>
                  </a:cubicBezTo>
                  <a:cubicBezTo>
                    <a:pt x="4209402" y="1096902"/>
                    <a:pt x="4207977" y="1097614"/>
                    <a:pt x="4206672" y="1098327"/>
                  </a:cubicBezTo>
                  <a:cubicBezTo>
                    <a:pt x="4204178" y="1099752"/>
                    <a:pt x="4201685" y="1101295"/>
                    <a:pt x="4199311" y="1102838"/>
                  </a:cubicBezTo>
                  <a:cubicBezTo>
                    <a:pt x="4198479" y="1103432"/>
                    <a:pt x="4197529" y="1103907"/>
                    <a:pt x="4196699" y="1104501"/>
                  </a:cubicBezTo>
                  <a:cubicBezTo>
                    <a:pt x="4193493" y="1106638"/>
                    <a:pt x="4190287" y="1108893"/>
                    <a:pt x="4187319" y="1111268"/>
                  </a:cubicBezTo>
                  <a:cubicBezTo>
                    <a:pt x="4186488" y="1111862"/>
                    <a:pt x="4185657" y="1112574"/>
                    <a:pt x="4184826" y="1113286"/>
                  </a:cubicBezTo>
                  <a:cubicBezTo>
                    <a:pt x="4182689" y="1115067"/>
                    <a:pt x="4180433" y="1116848"/>
                    <a:pt x="4178415" y="1118748"/>
                  </a:cubicBezTo>
                  <a:cubicBezTo>
                    <a:pt x="4177346" y="1119697"/>
                    <a:pt x="4176278" y="1120766"/>
                    <a:pt x="4175209" y="1121834"/>
                  </a:cubicBezTo>
                  <a:cubicBezTo>
                    <a:pt x="4173428" y="1123497"/>
                    <a:pt x="4171766" y="1125159"/>
                    <a:pt x="4170104" y="1126940"/>
                  </a:cubicBezTo>
                  <a:cubicBezTo>
                    <a:pt x="4169035" y="1128127"/>
                    <a:pt x="4167967" y="1129314"/>
                    <a:pt x="4166898" y="1130501"/>
                  </a:cubicBezTo>
                  <a:cubicBezTo>
                    <a:pt x="4165355" y="1132282"/>
                    <a:pt x="4163930" y="1133944"/>
                    <a:pt x="4162506" y="1135844"/>
                  </a:cubicBezTo>
                  <a:cubicBezTo>
                    <a:pt x="4161437" y="1137150"/>
                    <a:pt x="4160487" y="1138575"/>
                    <a:pt x="4159538" y="1139881"/>
                  </a:cubicBezTo>
                  <a:cubicBezTo>
                    <a:pt x="4158231" y="1141662"/>
                    <a:pt x="4156926" y="1143561"/>
                    <a:pt x="4155738" y="1145461"/>
                  </a:cubicBezTo>
                  <a:cubicBezTo>
                    <a:pt x="4154789" y="1146885"/>
                    <a:pt x="4153957" y="1148429"/>
                    <a:pt x="4153126" y="1149854"/>
                  </a:cubicBezTo>
                  <a:cubicBezTo>
                    <a:pt x="4152058" y="1151872"/>
                    <a:pt x="4150870" y="1153890"/>
                    <a:pt x="4149921" y="1155909"/>
                  </a:cubicBezTo>
                  <a:cubicBezTo>
                    <a:pt x="4149090" y="1157452"/>
                    <a:pt x="4148377" y="1159114"/>
                    <a:pt x="4147665" y="1160658"/>
                  </a:cubicBezTo>
                  <a:cubicBezTo>
                    <a:pt x="4146715" y="1162795"/>
                    <a:pt x="4145884" y="1165050"/>
                    <a:pt x="4145053" y="1167306"/>
                  </a:cubicBezTo>
                  <a:cubicBezTo>
                    <a:pt x="4144459" y="1168968"/>
                    <a:pt x="4143866" y="1170630"/>
                    <a:pt x="4143272" y="1172411"/>
                  </a:cubicBezTo>
                  <a:cubicBezTo>
                    <a:pt x="4142560" y="1174786"/>
                    <a:pt x="4141847" y="1177160"/>
                    <a:pt x="4141254" y="1179654"/>
                  </a:cubicBezTo>
                  <a:cubicBezTo>
                    <a:pt x="4140779" y="1181435"/>
                    <a:pt x="4140304" y="1183215"/>
                    <a:pt x="4139948" y="1184996"/>
                  </a:cubicBezTo>
                  <a:cubicBezTo>
                    <a:pt x="4139354" y="1187608"/>
                    <a:pt x="4138998" y="1190339"/>
                    <a:pt x="4138642" y="1193070"/>
                  </a:cubicBezTo>
                  <a:cubicBezTo>
                    <a:pt x="4138404" y="1194850"/>
                    <a:pt x="4138048" y="1196631"/>
                    <a:pt x="4137929" y="1198531"/>
                  </a:cubicBezTo>
                  <a:cubicBezTo>
                    <a:pt x="4137692" y="1201618"/>
                    <a:pt x="4137573" y="1204823"/>
                    <a:pt x="4137454" y="1208029"/>
                  </a:cubicBezTo>
                  <a:cubicBezTo>
                    <a:pt x="4137454" y="1209691"/>
                    <a:pt x="4137217" y="1211234"/>
                    <a:pt x="4137217" y="1212897"/>
                  </a:cubicBezTo>
                  <a:cubicBezTo>
                    <a:pt x="4137217" y="1217883"/>
                    <a:pt x="4137454" y="1222988"/>
                    <a:pt x="4137929" y="1228212"/>
                  </a:cubicBezTo>
                  <a:lnTo>
                    <a:pt x="3925649" y="1229043"/>
                  </a:lnTo>
                  <a:lnTo>
                    <a:pt x="3921375" y="645746"/>
                  </a:lnTo>
                  <a:lnTo>
                    <a:pt x="3921375" y="645746"/>
                  </a:lnTo>
                  <a:lnTo>
                    <a:pt x="3908790" y="594457"/>
                  </a:lnTo>
                  <a:lnTo>
                    <a:pt x="3881839" y="595407"/>
                  </a:lnTo>
                  <a:lnTo>
                    <a:pt x="3881483" y="545898"/>
                  </a:lnTo>
                  <a:lnTo>
                    <a:pt x="3868898" y="494609"/>
                  </a:lnTo>
                  <a:lnTo>
                    <a:pt x="3542048" y="495915"/>
                  </a:lnTo>
                  <a:lnTo>
                    <a:pt x="3542641" y="595763"/>
                  </a:lnTo>
                  <a:lnTo>
                    <a:pt x="3501918" y="596001"/>
                  </a:lnTo>
                  <a:lnTo>
                    <a:pt x="3502156" y="648121"/>
                  </a:lnTo>
                  <a:lnTo>
                    <a:pt x="3396965" y="648596"/>
                  </a:lnTo>
                  <a:lnTo>
                    <a:pt x="3398628" y="872630"/>
                  </a:lnTo>
                  <a:lnTo>
                    <a:pt x="3288807" y="872986"/>
                  </a:lnTo>
                  <a:lnTo>
                    <a:pt x="3278953" y="832739"/>
                  </a:lnTo>
                  <a:lnTo>
                    <a:pt x="3242623" y="832857"/>
                  </a:lnTo>
                  <a:cubicBezTo>
                    <a:pt x="3242385" y="831907"/>
                    <a:pt x="3242385" y="831076"/>
                    <a:pt x="3242148" y="830127"/>
                  </a:cubicBezTo>
                  <a:cubicBezTo>
                    <a:pt x="3242267" y="830364"/>
                    <a:pt x="3242267" y="830720"/>
                    <a:pt x="3242385" y="830958"/>
                  </a:cubicBezTo>
                  <a:cubicBezTo>
                    <a:pt x="3238230" y="813861"/>
                    <a:pt x="3234074" y="796765"/>
                    <a:pt x="3229919" y="779668"/>
                  </a:cubicBezTo>
                  <a:cubicBezTo>
                    <a:pt x="3229919" y="779550"/>
                    <a:pt x="3229801" y="779431"/>
                    <a:pt x="3229801" y="779312"/>
                  </a:cubicBezTo>
                  <a:cubicBezTo>
                    <a:pt x="3229563" y="778362"/>
                    <a:pt x="3229207" y="777413"/>
                    <a:pt x="3228851" y="776463"/>
                  </a:cubicBezTo>
                  <a:cubicBezTo>
                    <a:pt x="3228138" y="774207"/>
                    <a:pt x="3227307" y="771951"/>
                    <a:pt x="3226239" y="769695"/>
                  </a:cubicBezTo>
                  <a:cubicBezTo>
                    <a:pt x="3226120" y="769458"/>
                    <a:pt x="3225882" y="769102"/>
                    <a:pt x="3225764" y="768746"/>
                  </a:cubicBezTo>
                  <a:cubicBezTo>
                    <a:pt x="3225408" y="768033"/>
                    <a:pt x="3225170" y="767440"/>
                    <a:pt x="3224814" y="766727"/>
                  </a:cubicBezTo>
                  <a:cubicBezTo>
                    <a:pt x="3223627" y="764472"/>
                    <a:pt x="3222083" y="762216"/>
                    <a:pt x="3220540" y="760079"/>
                  </a:cubicBezTo>
                  <a:cubicBezTo>
                    <a:pt x="3220184" y="759604"/>
                    <a:pt x="3219946" y="759129"/>
                    <a:pt x="3219590" y="758773"/>
                  </a:cubicBezTo>
                  <a:cubicBezTo>
                    <a:pt x="3219471" y="758535"/>
                    <a:pt x="3219234" y="758298"/>
                    <a:pt x="3219115" y="758060"/>
                  </a:cubicBezTo>
                  <a:cubicBezTo>
                    <a:pt x="3217453" y="756042"/>
                    <a:pt x="3215435" y="754024"/>
                    <a:pt x="3213298" y="752124"/>
                  </a:cubicBezTo>
                  <a:cubicBezTo>
                    <a:pt x="3212823" y="751768"/>
                    <a:pt x="3212585" y="751293"/>
                    <a:pt x="3212110" y="750937"/>
                  </a:cubicBezTo>
                  <a:cubicBezTo>
                    <a:pt x="3209380" y="748681"/>
                    <a:pt x="3206412" y="746544"/>
                    <a:pt x="3202969" y="744526"/>
                  </a:cubicBezTo>
                  <a:cubicBezTo>
                    <a:pt x="3202019" y="743932"/>
                    <a:pt x="3200832" y="743457"/>
                    <a:pt x="3199763" y="742864"/>
                  </a:cubicBezTo>
                  <a:cubicBezTo>
                    <a:pt x="3197270" y="741439"/>
                    <a:pt x="3194539" y="740133"/>
                    <a:pt x="3191689" y="738946"/>
                  </a:cubicBezTo>
                  <a:cubicBezTo>
                    <a:pt x="3190146" y="738233"/>
                    <a:pt x="3188365" y="737758"/>
                    <a:pt x="3186703" y="737165"/>
                  </a:cubicBezTo>
                  <a:cubicBezTo>
                    <a:pt x="3183854" y="736215"/>
                    <a:pt x="3181004" y="735146"/>
                    <a:pt x="3177918" y="734315"/>
                  </a:cubicBezTo>
                  <a:cubicBezTo>
                    <a:pt x="3177324" y="734197"/>
                    <a:pt x="3176612" y="733959"/>
                    <a:pt x="3175899" y="733840"/>
                  </a:cubicBezTo>
                  <a:cubicBezTo>
                    <a:pt x="3172575" y="733009"/>
                    <a:pt x="3169369" y="732060"/>
                    <a:pt x="3165570" y="731347"/>
                  </a:cubicBezTo>
                  <a:lnTo>
                    <a:pt x="3027137" y="731941"/>
                  </a:lnTo>
                  <a:cubicBezTo>
                    <a:pt x="3022981" y="732891"/>
                    <a:pt x="3018826" y="733959"/>
                    <a:pt x="3014670" y="735265"/>
                  </a:cubicBezTo>
                  <a:cubicBezTo>
                    <a:pt x="3014670" y="735265"/>
                    <a:pt x="3014670" y="735265"/>
                    <a:pt x="3014552" y="735265"/>
                  </a:cubicBezTo>
                  <a:cubicBezTo>
                    <a:pt x="3012652" y="735859"/>
                    <a:pt x="3010752" y="736571"/>
                    <a:pt x="3008853" y="737283"/>
                  </a:cubicBezTo>
                  <a:cubicBezTo>
                    <a:pt x="3008378" y="737521"/>
                    <a:pt x="3007784" y="737758"/>
                    <a:pt x="3007309" y="737996"/>
                  </a:cubicBezTo>
                  <a:cubicBezTo>
                    <a:pt x="3006003" y="738589"/>
                    <a:pt x="3004579" y="739064"/>
                    <a:pt x="3003273" y="739777"/>
                  </a:cubicBezTo>
                  <a:cubicBezTo>
                    <a:pt x="3002560" y="740133"/>
                    <a:pt x="3001848" y="740489"/>
                    <a:pt x="3001254" y="740845"/>
                  </a:cubicBezTo>
                  <a:cubicBezTo>
                    <a:pt x="3000067" y="741439"/>
                    <a:pt x="2998999" y="742033"/>
                    <a:pt x="2997811" y="742626"/>
                  </a:cubicBezTo>
                  <a:cubicBezTo>
                    <a:pt x="2997099" y="742982"/>
                    <a:pt x="2996387" y="743457"/>
                    <a:pt x="2995674" y="743813"/>
                  </a:cubicBezTo>
                  <a:cubicBezTo>
                    <a:pt x="2994606" y="744407"/>
                    <a:pt x="2993656" y="745119"/>
                    <a:pt x="2992587" y="745832"/>
                  </a:cubicBezTo>
                  <a:cubicBezTo>
                    <a:pt x="2991875" y="746307"/>
                    <a:pt x="2991163" y="746782"/>
                    <a:pt x="2990569" y="747256"/>
                  </a:cubicBezTo>
                  <a:cubicBezTo>
                    <a:pt x="2989619" y="747969"/>
                    <a:pt x="2988551" y="748800"/>
                    <a:pt x="2987720" y="749512"/>
                  </a:cubicBezTo>
                  <a:cubicBezTo>
                    <a:pt x="2987126" y="749987"/>
                    <a:pt x="2986414" y="750581"/>
                    <a:pt x="2985820" y="751056"/>
                  </a:cubicBezTo>
                  <a:cubicBezTo>
                    <a:pt x="2984870" y="751887"/>
                    <a:pt x="2983921" y="752836"/>
                    <a:pt x="2982971" y="753786"/>
                  </a:cubicBezTo>
                  <a:cubicBezTo>
                    <a:pt x="2982496" y="754261"/>
                    <a:pt x="2981902" y="754736"/>
                    <a:pt x="2981427" y="755330"/>
                  </a:cubicBezTo>
                  <a:cubicBezTo>
                    <a:pt x="2980240" y="756636"/>
                    <a:pt x="2979053" y="758060"/>
                    <a:pt x="2977984" y="759485"/>
                  </a:cubicBezTo>
                  <a:cubicBezTo>
                    <a:pt x="2977866" y="759723"/>
                    <a:pt x="2977628" y="759841"/>
                    <a:pt x="2977509" y="760079"/>
                  </a:cubicBezTo>
                  <a:cubicBezTo>
                    <a:pt x="2976322" y="761741"/>
                    <a:pt x="2975254" y="763522"/>
                    <a:pt x="2974304" y="765421"/>
                  </a:cubicBezTo>
                  <a:cubicBezTo>
                    <a:pt x="2973948" y="766015"/>
                    <a:pt x="2973710" y="766609"/>
                    <a:pt x="2973473" y="767202"/>
                  </a:cubicBezTo>
                  <a:cubicBezTo>
                    <a:pt x="2972879" y="768508"/>
                    <a:pt x="2972286" y="769814"/>
                    <a:pt x="2971692" y="771239"/>
                  </a:cubicBezTo>
                  <a:cubicBezTo>
                    <a:pt x="2971454" y="772070"/>
                    <a:pt x="2971217" y="772901"/>
                    <a:pt x="2970861" y="773613"/>
                  </a:cubicBezTo>
                  <a:cubicBezTo>
                    <a:pt x="2970505" y="774919"/>
                    <a:pt x="2970030" y="776344"/>
                    <a:pt x="2969674" y="777650"/>
                  </a:cubicBezTo>
                  <a:cubicBezTo>
                    <a:pt x="2969436" y="778600"/>
                    <a:pt x="2969317" y="779431"/>
                    <a:pt x="2969080" y="780381"/>
                  </a:cubicBezTo>
                  <a:cubicBezTo>
                    <a:pt x="2968842" y="781805"/>
                    <a:pt x="2968605" y="783230"/>
                    <a:pt x="2968486" y="784774"/>
                  </a:cubicBezTo>
                  <a:cubicBezTo>
                    <a:pt x="2968368" y="785723"/>
                    <a:pt x="2968249" y="786792"/>
                    <a:pt x="2968249" y="787860"/>
                  </a:cubicBezTo>
                  <a:cubicBezTo>
                    <a:pt x="2968130" y="789404"/>
                    <a:pt x="2968130" y="791066"/>
                    <a:pt x="2968130" y="792728"/>
                  </a:cubicBezTo>
                  <a:cubicBezTo>
                    <a:pt x="2968130" y="793797"/>
                    <a:pt x="2968130" y="794747"/>
                    <a:pt x="2968130" y="795815"/>
                  </a:cubicBezTo>
                  <a:cubicBezTo>
                    <a:pt x="2968249" y="797715"/>
                    <a:pt x="2968486" y="799614"/>
                    <a:pt x="2968605" y="801633"/>
                  </a:cubicBezTo>
                  <a:cubicBezTo>
                    <a:pt x="2968724" y="802582"/>
                    <a:pt x="2968724" y="803532"/>
                    <a:pt x="2968961" y="804482"/>
                  </a:cubicBezTo>
                  <a:cubicBezTo>
                    <a:pt x="2969436" y="807450"/>
                    <a:pt x="2970030" y="810537"/>
                    <a:pt x="2970742" y="813861"/>
                  </a:cubicBezTo>
                  <a:cubicBezTo>
                    <a:pt x="2972404" y="820510"/>
                    <a:pt x="2974066" y="827158"/>
                    <a:pt x="2975610" y="833807"/>
                  </a:cubicBezTo>
                  <a:lnTo>
                    <a:pt x="2900219" y="834045"/>
                  </a:lnTo>
                  <a:lnTo>
                    <a:pt x="2900813" y="919289"/>
                  </a:lnTo>
                  <a:lnTo>
                    <a:pt x="2744571" y="919883"/>
                  </a:lnTo>
                  <a:lnTo>
                    <a:pt x="2737684" y="134397"/>
                  </a:lnTo>
                  <a:lnTo>
                    <a:pt x="2725575" y="83108"/>
                  </a:lnTo>
                  <a:lnTo>
                    <a:pt x="2700998" y="83226"/>
                  </a:lnTo>
                  <a:lnTo>
                    <a:pt x="2700761" y="51171"/>
                  </a:lnTo>
                  <a:lnTo>
                    <a:pt x="2688295" y="0"/>
                  </a:lnTo>
                  <a:lnTo>
                    <a:pt x="2214463" y="1900"/>
                  </a:lnTo>
                  <a:lnTo>
                    <a:pt x="2215056" y="85245"/>
                  </a:lnTo>
                  <a:lnTo>
                    <a:pt x="2185375" y="85245"/>
                  </a:lnTo>
                  <a:lnTo>
                    <a:pt x="2191905" y="818966"/>
                  </a:lnTo>
                  <a:lnTo>
                    <a:pt x="2035662" y="819560"/>
                  </a:lnTo>
                  <a:lnTo>
                    <a:pt x="2034119" y="610841"/>
                  </a:lnTo>
                  <a:lnTo>
                    <a:pt x="2021653" y="559552"/>
                  </a:lnTo>
                  <a:lnTo>
                    <a:pt x="1781234" y="560502"/>
                  </a:lnTo>
                  <a:lnTo>
                    <a:pt x="1780878" y="499952"/>
                  </a:lnTo>
                  <a:lnTo>
                    <a:pt x="1768412" y="448663"/>
                  </a:lnTo>
                  <a:lnTo>
                    <a:pt x="1361422" y="450206"/>
                  </a:lnTo>
                  <a:lnTo>
                    <a:pt x="1361778" y="491285"/>
                  </a:lnTo>
                  <a:lnTo>
                    <a:pt x="1211472" y="491879"/>
                  </a:lnTo>
                  <a:lnTo>
                    <a:pt x="1211353" y="468371"/>
                  </a:lnTo>
                  <a:lnTo>
                    <a:pt x="1198887" y="417082"/>
                  </a:lnTo>
                  <a:lnTo>
                    <a:pt x="1092866" y="418269"/>
                  </a:lnTo>
                  <a:lnTo>
                    <a:pt x="1092866" y="418269"/>
                  </a:lnTo>
                  <a:lnTo>
                    <a:pt x="919764" y="418981"/>
                  </a:lnTo>
                  <a:lnTo>
                    <a:pt x="919527" y="418150"/>
                  </a:lnTo>
                  <a:lnTo>
                    <a:pt x="813505" y="419337"/>
                  </a:lnTo>
                  <a:lnTo>
                    <a:pt x="772070" y="419575"/>
                  </a:lnTo>
                  <a:lnTo>
                    <a:pt x="772426" y="480006"/>
                  </a:lnTo>
                  <a:lnTo>
                    <a:pt x="653226" y="480481"/>
                  </a:lnTo>
                  <a:lnTo>
                    <a:pt x="655126" y="740370"/>
                  </a:lnTo>
                  <a:lnTo>
                    <a:pt x="643966" y="740370"/>
                  </a:lnTo>
                  <a:lnTo>
                    <a:pt x="645509" y="962743"/>
                  </a:lnTo>
                  <a:lnTo>
                    <a:pt x="635536" y="962743"/>
                  </a:lnTo>
                  <a:lnTo>
                    <a:pt x="636723" y="1137031"/>
                  </a:lnTo>
                  <a:lnTo>
                    <a:pt x="349646" y="1138219"/>
                  </a:lnTo>
                  <a:lnTo>
                    <a:pt x="348221" y="939116"/>
                  </a:lnTo>
                  <a:lnTo>
                    <a:pt x="335755" y="887827"/>
                  </a:lnTo>
                  <a:lnTo>
                    <a:pt x="43097" y="889014"/>
                  </a:lnTo>
                  <a:lnTo>
                    <a:pt x="0" y="889489"/>
                  </a:lnTo>
                  <a:lnTo>
                    <a:pt x="237" y="912759"/>
                  </a:lnTo>
                  <a:lnTo>
                    <a:pt x="831" y="993374"/>
                  </a:lnTo>
                  <a:lnTo>
                    <a:pt x="1187" y="1047156"/>
                  </a:lnTo>
                  <a:lnTo>
                    <a:pt x="1781" y="1127889"/>
                  </a:lnTo>
                  <a:lnTo>
                    <a:pt x="2137" y="1181672"/>
                  </a:lnTo>
                  <a:lnTo>
                    <a:pt x="2731" y="1262286"/>
                  </a:lnTo>
                  <a:lnTo>
                    <a:pt x="3206" y="1316069"/>
                  </a:lnTo>
                  <a:lnTo>
                    <a:pt x="3799" y="1396683"/>
                  </a:lnTo>
                  <a:lnTo>
                    <a:pt x="4274" y="1450347"/>
                  </a:lnTo>
                  <a:lnTo>
                    <a:pt x="4868" y="1530961"/>
                  </a:lnTo>
                  <a:lnTo>
                    <a:pt x="5105" y="1584744"/>
                  </a:lnTo>
                  <a:lnTo>
                    <a:pt x="5818" y="1665358"/>
                  </a:lnTo>
                  <a:lnTo>
                    <a:pt x="6055" y="1719141"/>
                  </a:lnTo>
                  <a:lnTo>
                    <a:pt x="6767" y="1799755"/>
                  </a:lnTo>
                  <a:lnTo>
                    <a:pt x="7005" y="1853538"/>
                  </a:lnTo>
                  <a:lnTo>
                    <a:pt x="7717" y="1934152"/>
                  </a:lnTo>
                  <a:lnTo>
                    <a:pt x="7955" y="1987935"/>
                  </a:lnTo>
                  <a:lnTo>
                    <a:pt x="8548" y="2063563"/>
                  </a:lnTo>
                  <a:lnTo>
                    <a:pt x="8429" y="2068668"/>
                  </a:lnTo>
                  <a:lnTo>
                    <a:pt x="8667" y="2069855"/>
                  </a:lnTo>
                  <a:lnTo>
                    <a:pt x="8429" y="2069855"/>
                  </a:lnTo>
                  <a:lnTo>
                    <a:pt x="20896" y="2121145"/>
                  </a:lnTo>
                  <a:lnTo>
                    <a:pt x="104953" y="2120788"/>
                  </a:lnTo>
                  <a:lnTo>
                    <a:pt x="104953" y="2120788"/>
                  </a:lnTo>
                  <a:lnTo>
                    <a:pt x="96880" y="981620"/>
                  </a:lnTo>
                  <a:lnTo>
                    <a:pt x="110889" y="981501"/>
                  </a:lnTo>
                  <a:lnTo>
                    <a:pt x="119081" y="2120788"/>
                  </a:lnTo>
                  <a:lnTo>
                    <a:pt x="170489" y="2120670"/>
                  </a:lnTo>
                  <a:lnTo>
                    <a:pt x="162297" y="981383"/>
                  </a:lnTo>
                  <a:lnTo>
                    <a:pt x="176307" y="981264"/>
                  </a:lnTo>
                  <a:lnTo>
                    <a:pt x="184499" y="2120551"/>
                  </a:lnTo>
                  <a:lnTo>
                    <a:pt x="235907" y="2120313"/>
                  </a:lnTo>
                  <a:lnTo>
                    <a:pt x="227715" y="981026"/>
                  </a:lnTo>
                  <a:lnTo>
                    <a:pt x="241725" y="980908"/>
                  </a:lnTo>
                  <a:lnTo>
                    <a:pt x="249798" y="2120195"/>
                  </a:lnTo>
                  <a:lnTo>
                    <a:pt x="249798" y="2120195"/>
                  </a:lnTo>
                  <a:lnTo>
                    <a:pt x="301087" y="2119957"/>
                  </a:lnTo>
                  <a:lnTo>
                    <a:pt x="293251" y="980908"/>
                  </a:lnTo>
                  <a:lnTo>
                    <a:pt x="307261" y="980789"/>
                  </a:lnTo>
                  <a:lnTo>
                    <a:pt x="315453" y="2120076"/>
                  </a:lnTo>
                  <a:lnTo>
                    <a:pt x="738708" y="2118414"/>
                  </a:lnTo>
                  <a:lnTo>
                    <a:pt x="727548" y="569169"/>
                  </a:lnTo>
                  <a:lnTo>
                    <a:pt x="811724" y="568812"/>
                  </a:lnTo>
                  <a:lnTo>
                    <a:pt x="822647" y="2118176"/>
                  </a:lnTo>
                  <a:lnTo>
                    <a:pt x="869187" y="2116870"/>
                  </a:lnTo>
                  <a:lnTo>
                    <a:pt x="869425" y="2116870"/>
                  </a:lnTo>
                  <a:lnTo>
                    <a:pt x="869425" y="2116870"/>
                  </a:lnTo>
                  <a:lnTo>
                    <a:pt x="930212" y="2116633"/>
                  </a:lnTo>
                  <a:lnTo>
                    <a:pt x="930212" y="2117701"/>
                  </a:lnTo>
                  <a:lnTo>
                    <a:pt x="974022" y="2117583"/>
                  </a:lnTo>
                  <a:lnTo>
                    <a:pt x="962861" y="568219"/>
                  </a:lnTo>
                  <a:lnTo>
                    <a:pt x="1081230" y="567744"/>
                  </a:lnTo>
                  <a:lnTo>
                    <a:pt x="1081230" y="567744"/>
                  </a:lnTo>
                  <a:lnTo>
                    <a:pt x="1092391" y="2117108"/>
                  </a:lnTo>
                  <a:lnTo>
                    <a:pt x="1140474" y="2115802"/>
                  </a:lnTo>
                  <a:lnTo>
                    <a:pt x="1140712" y="2115802"/>
                  </a:lnTo>
                  <a:lnTo>
                    <a:pt x="1201499" y="2115446"/>
                  </a:lnTo>
                  <a:lnTo>
                    <a:pt x="1201499" y="2116633"/>
                  </a:lnTo>
                  <a:lnTo>
                    <a:pt x="1243528" y="2116514"/>
                  </a:lnTo>
                  <a:lnTo>
                    <a:pt x="1243528" y="2116514"/>
                  </a:lnTo>
                  <a:lnTo>
                    <a:pt x="1243528" y="2116514"/>
                  </a:lnTo>
                  <a:lnTo>
                    <a:pt x="1232368" y="567150"/>
                  </a:lnTo>
                  <a:lnTo>
                    <a:pt x="1316544" y="566794"/>
                  </a:lnTo>
                  <a:lnTo>
                    <a:pt x="1327704" y="2116158"/>
                  </a:lnTo>
                  <a:lnTo>
                    <a:pt x="1404757" y="2115802"/>
                  </a:lnTo>
                  <a:lnTo>
                    <a:pt x="1404757" y="2115802"/>
                  </a:lnTo>
                  <a:lnTo>
                    <a:pt x="1404638" y="2105710"/>
                  </a:lnTo>
                  <a:lnTo>
                    <a:pt x="1727333" y="2104404"/>
                  </a:lnTo>
                  <a:lnTo>
                    <a:pt x="1727452" y="2114496"/>
                  </a:lnTo>
                  <a:lnTo>
                    <a:pt x="1804504" y="2114140"/>
                  </a:lnTo>
                  <a:lnTo>
                    <a:pt x="1804504" y="2114140"/>
                  </a:lnTo>
                  <a:lnTo>
                    <a:pt x="1804504" y="2114140"/>
                  </a:lnTo>
                  <a:lnTo>
                    <a:pt x="1793938" y="629718"/>
                  </a:lnTo>
                  <a:lnTo>
                    <a:pt x="1821957" y="629600"/>
                  </a:lnTo>
                  <a:lnTo>
                    <a:pt x="1832524" y="2114021"/>
                  </a:lnTo>
                  <a:lnTo>
                    <a:pt x="1895685" y="2113783"/>
                  </a:lnTo>
                  <a:lnTo>
                    <a:pt x="1885119" y="629481"/>
                  </a:lnTo>
                  <a:lnTo>
                    <a:pt x="1913138" y="629481"/>
                  </a:lnTo>
                  <a:lnTo>
                    <a:pt x="1923704" y="2113783"/>
                  </a:lnTo>
                  <a:lnTo>
                    <a:pt x="1986747" y="2113546"/>
                  </a:lnTo>
                  <a:lnTo>
                    <a:pt x="1986747" y="2113546"/>
                  </a:lnTo>
                  <a:lnTo>
                    <a:pt x="1986747" y="2113546"/>
                  </a:lnTo>
                  <a:lnTo>
                    <a:pt x="1976181" y="629125"/>
                  </a:lnTo>
                  <a:lnTo>
                    <a:pt x="2004200" y="629125"/>
                  </a:lnTo>
                  <a:lnTo>
                    <a:pt x="2014767" y="2113546"/>
                  </a:lnTo>
                  <a:lnTo>
                    <a:pt x="2253286" y="2112596"/>
                  </a:lnTo>
                  <a:lnTo>
                    <a:pt x="2253286" y="2112596"/>
                  </a:lnTo>
                  <a:lnTo>
                    <a:pt x="2253286" y="2112596"/>
                  </a:lnTo>
                  <a:lnTo>
                    <a:pt x="2237970" y="154461"/>
                  </a:lnTo>
                  <a:lnTo>
                    <a:pt x="2251980" y="154343"/>
                  </a:lnTo>
                  <a:lnTo>
                    <a:pt x="2267295" y="2112596"/>
                  </a:lnTo>
                  <a:lnTo>
                    <a:pt x="2484681" y="2111765"/>
                  </a:lnTo>
                  <a:lnTo>
                    <a:pt x="2469366" y="153512"/>
                  </a:lnTo>
                  <a:lnTo>
                    <a:pt x="2497385" y="153512"/>
                  </a:lnTo>
                  <a:lnTo>
                    <a:pt x="2512700" y="2111646"/>
                  </a:lnTo>
                  <a:lnTo>
                    <a:pt x="2702067" y="2110934"/>
                  </a:lnTo>
                  <a:lnTo>
                    <a:pt x="2686751" y="152799"/>
                  </a:lnTo>
                  <a:lnTo>
                    <a:pt x="2700761" y="152681"/>
                  </a:lnTo>
                  <a:lnTo>
                    <a:pt x="2703254" y="479056"/>
                  </a:lnTo>
                  <a:lnTo>
                    <a:pt x="2715958" y="2110815"/>
                  </a:lnTo>
                  <a:lnTo>
                    <a:pt x="2800134" y="2110459"/>
                  </a:lnTo>
                  <a:lnTo>
                    <a:pt x="2792179" y="984588"/>
                  </a:lnTo>
                  <a:lnTo>
                    <a:pt x="2855222" y="984232"/>
                  </a:lnTo>
                  <a:lnTo>
                    <a:pt x="2863177" y="2110103"/>
                  </a:lnTo>
                  <a:lnTo>
                    <a:pt x="2933344" y="2109866"/>
                  </a:lnTo>
                  <a:lnTo>
                    <a:pt x="2933344" y="2095144"/>
                  </a:lnTo>
                  <a:lnTo>
                    <a:pt x="2905325" y="2095262"/>
                  </a:lnTo>
                  <a:lnTo>
                    <a:pt x="2905206" y="2086358"/>
                  </a:lnTo>
                  <a:lnTo>
                    <a:pt x="2933225" y="2086239"/>
                  </a:lnTo>
                  <a:lnTo>
                    <a:pt x="2932987" y="2062376"/>
                  </a:lnTo>
                  <a:lnTo>
                    <a:pt x="2905087" y="2062494"/>
                  </a:lnTo>
                  <a:lnTo>
                    <a:pt x="2904968" y="2053471"/>
                  </a:lnTo>
                  <a:lnTo>
                    <a:pt x="2932987" y="2053352"/>
                  </a:lnTo>
                  <a:lnTo>
                    <a:pt x="2932750" y="2029489"/>
                  </a:lnTo>
                  <a:lnTo>
                    <a:pt x="2904731" y="2029489"/>
                  </a:lnTo>
                  <a:lnTo>
                    <a:pt x="2904612" y="2029489"/>
                  </a:lnTo>
                  <a:lnTo>
                    <a:pt x="2904493" y="2020584"/>
                  </a:lnTo>
                  <a:lnTo>
                    <a:pt x="2932513" y="2020465"/>
                  </a:lnTo>
                  <a:lnTo>
                    <a:pt x="2932513" y="2009186"/>
                  </a:lnTo>
                  <a:lnTo>
                    <a:pt x="2946403" y="2009068"/>
                  </a:lnTo>
                  <a:lnTo>
                    <a:pt x="2946522" y="2020347"/>
                  </a:lnTo>
                  <a:lnTo>
                    <a:pt x="2946522" y="2020347"/>
                  </a:lnTo>
                  <a:lnTo>
                    <a:pt x="2946522" y="2020347"/>
                  </a:lnTo>
                  <a:lnTo>
                    <a:pt x="2988551" y="2020228"/>
                  </a:lnTo>
                  <a:lnTo>
                    <a:pt x="2988551" y="2008949"/>
                  </a:lnTo>
                  <a:lnTo>
                    <a:pt x="3002560" y="2008830"/>
                  </a:lnTo>
                  <a:lnTo>
                    <a:pt x="3002560" y="2020109"/>
                  </a:lnTo>
                  <a:lnTo>
                    <a:pt x="3044589" y="2019991"/>
                  </a:lnTo>
                  <a:lnTo>
                    <a:pt x="3044470" y="2008712"/>
                  </a:lnTo>
                  <a:lnTo>
                    <a:pt x="3058599" y="2008593"/>
                  </a:lnTo>
                  <a:lnTo>
                    <a:pt x="3058599" y="2019872"/>
                  </a:lnTo>
                  <a:lnTo>
                    <a:pt x="3100746" y="2019753"/>
                  </a:lnTo>
                  <a:lnTo>
                    <a:pt x="3100746" y="2019753"/>
                  </a:lnTo>
                  <a:lnTo>
                    <a:pt x="3100627" y="2008356"/>
                  </a:lnTo>
                  <a:lnTo>
                    <a:pt x="3100627" y="2008356"/>
                  </a:lnTo>
                  <a:lnTo>
                    <a:pt x="3114637" y="2008356"/>
                  </a:lnTo>
                  <a:lnTo>
                    <a:pt x="3114756" y="2019634"/>
                  </a:lnTo>
                  <a:lnTo>
                    <a:pt x="3114756" y="2019634"/>
                  </a:lnTo>
                  <a:lnTo>
                    <a:pt x="3114756" y="2019634"/>
                  </a:lnTo>
                  <a:lnTo>
                    <a:pt x="3114993" y="2019634"/>
                  </a:lnTo>
                  <a:lnTo>
                    <a:pt x="3156903" y="2019516"/>
                  </a:lnTo>
                  <a:lnTo>
                    <a:pt x="3156785" y="2008118"/>
                  </a:lnTo>
                  <a:lnTo>
                    <a:pt x="3170794" y="2007999"/>
                  </a:lnTo>
                  <a:lnTo>
                    <a:pt x="3170913" y="2019397"/>
                  </a:lnTo>
                  <a:lnTo>
                    <a:pt x="3213060" y="2019160"/>
                  </a:lnTo>
                  <a:lnTo>
                    <a:pt x="3212941" y="2007881"/>
                  </a:lnTo>
                  <a:lnTo>
                    <a:pt x="3226951" y="2007762"/>
                  </a:lnTo>
                  <a:lnTo>
                    <a:pt x="3227070" y="2019160"/>
                  </a:lnTo>
                  <a:lnTo>
                    <a:pt x="3269217" y="2018922"/>
                  </a:lnTo>
                  <a:lnTo>
                    <a:pt x="3269099" y="2007643"/>
                  </a:lnTo>
                  <a:lnTo>
                    <a:pt x="3283108" y="2007524"/>
                  </a:lnTo>
                  <a:lnTo>
                    <a:pt x="3283227" y="2018803"/>
                  </a:lnTo>
                  <a:lnTo>
                    <a:pt x="3306616" y="2018803"/>
                  </a:lnTo>
                  <a:lnTo>
                    <a:pt x="3306734" y="2027708"/>
                  </a:lnTo>
                  <a:lnTo>
                    <a:pt x="3306734" y="2027708"/>
                  </a:lnTo>
                  <a:lnTo>
                    <a:pt x="3283345" y="2027826"/>
                  </a:lnTo>
                  <a:lnTo>
                    <a:pt x="3283464" y="2051690"/>
                  </a:lnTo>
                  <a:lnTo>
                    <a:pt x="3306853" y="2051690"/>
                  </a:lnTo>
                  <a:lnTo>
                    <a:pt x="3306972" y="2060713"/>
                  </a:lnTo>
                  <a:lnTo>
                    <a:pt x="3283583" y="2060713"/>
                  </a:lnTo>
                  <a:lnTo>
                    <a:pt x="3283583" y="2060713"/>
                  </a:lnTo>
                  <a:lnTo>
                    <a:pt x="3283702" y="2084577"/>
                  </a:lnTo>
                  <a:lnTo>
                    <a:pt x="3283702" y="2084577"/>
                  </a:lnTo>
                  <a:lnTo>
                    <a:pt x="3283702" y="2084577"/>
                  </a:lnTo>
                  <a:lnTo>
                    <a:pt x="3307090" y="2084577"/>
                  </a:lnTo>
                  <a:lnTo>
                    <a:pt x="3307209" y="2093481"/>
                  </a:lnTo>
                  <a:lnTo>
                    <a:pt x="3283820" y="2093481"/>
                  </a:lnTo>
                  <a:lnTo>
                    <a:pt x="3283820" y="2093481"/>
                  </a:lnTo>
                  <a:lnTo>
                    <a:pt x="3283939" y="2108322"/>
                  </a:lnTo>
                  <a:lnTo>
                    <a:pt x="3283939" y="2108322"/>
                  </a:lnTo>
                  <a:lnTo>
                    <a:pt x="3332973" y="2108085"/>
                  </a:lnTo>
                  <a:lnTo>
                    <a:pt x="3324662" y="932943"/>
                  </a:lnTo>
                  <a:lnTo>
                    <a:pt x="3387824" y="932705"/>
                  </a:lnTo>
                  <a:lnTo>
                    <a:pt x="3396134" y="2107847"/>
                  </a:lnTo>
                  <a:lnTo>
                    <a:pt x="3550359" y="2107254"/>
                  </a:lnTo>
                  <a:lnTo>
                    <a:pt x="3544778" y="1304790"/>
                  </a:lnTo>
                  <a:lnTo>
                    <a:pt x="3565793" y="1304671"/>
                  </a:lnTo>
                  <a:lnTo>
                    <a:pt x="3571610" y="2107254"/>
                  </a:lnTo>
                  <a:lnTo>
                    <a:pt x="3688317" y="2106779"/>
                  </a:lnTo>
                  <a:lnTo>
                    <a:pt x="3688436" y="2107135"/>
                  </a:lnTo>
                  <a:lnTo>
                    <a:pt x="3743287" y="2106541"/>
                  </a:lnTo>
                  <a:lnTo>
                    <a:pt x="3880296" y="2105948"/>
                  </a:lnTo>
                  <a:lnTo>
                    <a:pt x="3880296" y="2105948"/>
                  </a:lnTo>
                  <a:lnTo>
                    <a:pt x="3880296" y="2105948"/>
                  </a:lnTo>
                  <a:lnTo>
                    <a:pt x="3874478" y="1303484"/>
                  </a:lnTo>
                  <a:lnTo>
                    <a:pt x="3895255" y="1303365"/>
                  </a:lnTo>
                  <a:lnTo>
                    <a:pt x="3895374" y="1303365"/>
                  </a:lnTo>
                  <a:lnTo>
                    <a:pt x="3895374" y="1303365"/>
                  </a:lnTo>
                  <a:lnTo>
                    <a:pt x="3901191" y="2105948"/>
                  </a:lnTo>
                  <a:lnTo>
                    <a:pt x="4239083" y="2104642"/>
                  </a:lnTo>
                  <a:lnTo>
                    <a:pt x="4239083" y="2104642"/>
                  </a:lnTo>
                  <a:lnTo>
                    <a:pt x="4239083" y="2104642"/>
                  </a:lnTo>
                  <a:lnTo>
                    <a:pt x="4238846" y="2081846"/>
                  </a:lnTo>
                  <a:lnTo>
                    <a:pt x="4238846" y="2077691"/>
                  </a:lnTo>
                  <a:cubicBezTo>
                    <a:pt x="4238846" y="2077572"/>
                    <a:pt x="4239083" y="2077216"/>
                    <a:pt x="4239202" y="2076860"/>
                  </a:cubicBezTo>
                  <a:cubicBezTo>
                    <a:pt x="4240864" y="2073298"/>
                    <a:pt x="4248582" y="2058220"/>
                    <a:pt x="4262472" y="2056439"/>
                  </a:cubicBezTo>
                  <a:cubicBezTo>
                    <a:pt x="4268290" y="2056677"/>
                    <a:pt x="4274820" y="2060713"/>
                    <a:pt x="4285268" y="2077572"/>
                  </a:cubicBezTo>
                  <a:lnTo>
                    <a:pt x="4285743" y="2104523"/>
                  </a:lnTo>
                  <a:lnTo>
                    <a:pt x="4318154" y="2104404"/>
                  </a:lnTo>
                  <a:lnTo>
                    <a:pt x="4318154" y="2104404"/>
                  </a:lnTo>
                  <a:lnTo>
                    <a:pt x="4318154" y="2104404"/>
                  </a:lnTo>
                  <a:lnTo>
                    <a:pt x="4318036" y="2077453"/>
                  </a:lnTo>
                  <a:cubicBezTo>
                    <a:pt x="4318036" y="2077335"/>
                    <a:pt x="4318273" y="2076979"/>
                    <a:pt x="4318392" y="2076623"/>
                  </a:cubicBezTo>
                  <a:cubicBezTo>
                    <a:pt x="4320054" y="2073061"/>
                    <a:pt x="4327771" y="2058576"/>
                    <a:pt x="4342849" y="2056320"/>
                  </a:cubicBezTo>
                  <a:cubicBezTo>
                    <a:pt x="4342849" y="2056320"/>
                    <a:pt x="4342968" y="2056320"/>
                    <a:pt x="4342968" y="2056320"/>
                  </a:cubicBezTo>
                  <a:cubicBezTo>
                    <a:pt x="4344037" y="2056439"/>
                    <a:pt x="4345105" y="2056795"/>
                    <a:pt x="4346055" y="2057270"/>
                  </a:cubicBezTo>
                  <a:cubicBezTo>
                    <a:pt x="4350566" y="2059170"/>
                    <a:pt x="4356028" y="2064156"/>
                    <a:pt x="4364457" y="2077216"/>
                  </a:cubicBezTo>
                  <a:lnTo>
                    <a:pt x="4364814" y="2104167"/>
                  </a:lnTo>
                  <a:lnTo>
                    <a:pt x="4364814" y="2104167"/>
                  </a:lnTo>
                  <a:lnTo>
                    <a:pt x="4427263" y="2103929"/>
                  </a:lnTo>
                  <a:lnTo>
                    <a:pt x="4427263" y="2103929"/>
                  </a:lnTo>
                  <a:lnTo>
                    <a:pt x="4427263" y="2103929"/>
                  </a:lnTo>
                  <a:lnTo>
                    <a:pt x="4417290" y="719831"/>
                  </a:lnTo>
                  <a:lnTo>
                    <a:pt x="4438423" y="719712"/>
                  </a:lnTo>
                  <a:lnTo>
                    <a:pt x="4448277" y="2103929"/>
                  </a:lnTo>
                  <a:lnTo>
                    <a:pt x="4572345" y="2103336"/>
                  </a:lnTo>
                  <a:lnTo>
                    <a:pt x="4561660" y="604193"/>
                  </a:lnTo>
                  <a:lnTo>
                    <a:pt x="4608438" y="604074"/>
                  </a:lnTo>
                  <a:lnTo>
                    <a:pt x="4619123" y="2103217"/>
                  </a:lnTo>
                  <a:lnTo>
                    <a:pt x="4740579" y="2102742"/>
                  </a:lnTo>
                  <a:lnTo>
                    <a:pt x="4740579" y="2102742"/>
                  </a:lnTo>
                  <a:lnTo>
                    <a:pt x="4740579" y="2102742"/>
                  </a:lnTo>
                  <a:lnTo>
                    <a:pt x="4730012" y="603480"/>
                  </a:lnTo>
                  <a:lnTo>
                    <a:pt x="4776553" y="603361"/>
                  </a:lnTo>
                  <a:lnTo>
                    <a:pt x="4776790" y="603361"/>
                  </a:lnTo>
                  <a:lnTo>
                    <a:pt x="4787357" y="2102505"/>
                  </a:lnTo>
                  <a:lnTo>
                    <a:pt x="5149825" y="2101199"/>
                  </a:lnTo>
                  <a:lnTo>
                    <a:pt x="5140564" y="787029"/>
                  </a:lnTo>
                  <a:lnTo>
                    <a:pt x="5140564" y="787029"/>
                  </a:lnTo>
                  <a:lnTo>
                    <a:pt x="5161578" y="787029"/>
                  </a:lnTo>
                  <a:lnTo>
                    <a:pt x="5170958" y="2101080"/>
                  </a:lnTo>
                  <a:lnTo>
                    <a:pt x="5227114" y="2100842"/>
                  </a:lnTo>
                  <a:lnTo>
                    <a:pt x="5227114" y="2100842"/>
                  </a:lnTo>
                  <a:lnTo>
                    <a:pt x="5227114" y="2100842"/>
                  </a:lnTo>
                  <a:lnTo>
                    <a:pt x="5217735" y="786673"/>
                  </a:lnTo>
                  <a:lnTo>
                    <a:pt x="5217735" y="786673"/>
                  </a:lnTo>
                  <a:lnTo>
                    <a:pt x="5238631" y="786673"/>
                  </a:lnTo>
                  <a:lnTo>
                    <a:pt x="5238631" y="786673"/>
                  </a:lnTo>
                  <a:lnTo>
                    <a:pt x="5248010" y="2100724"/>
                  </a:lnTo>
                  <a:lnTo>
                    <a:pt x="5485936" y="2099893"/>
                  </a:lnTo>
                  <a:lnTo>
                    <a:pt x="5485936" y="2099893"/>
                  </a:lnTo>
                  <a:lnTo>
                    <a:pt x="5476912" y="812080"/>
                  </a:lnTo>
                  <a:lnTo>
                    <a:pt x="5475250" y="597425"/>
                  </a:lnTo>
                  <a:lnTo>
                    <a:pt x="5476912" y="596357"/>
                  </a:lnTo>
                  <a:lnTo>
                    <a:pt x="5533188" y="561214"/>
                  </a:lnTo>
                  <a:lnTo>
                    <a:pt x="5533188" y="561214"/>
                  </a:lnTo>
                  <a:lnTo>
                    <a:pt x="5544230" y="2099418"/>
                  </a:lnTo>
                  <a:lnTo>
                    <a:pt x="5831426" y="2098349"/>
                  </a:lnTo>
                  <a:lnTo>
                    <a:pt x="5831426" y="2098349"/>
                  </a:lnTo>
                  <a:lnTo>
                    <a:pt x="5818841" y="327207"/>
                  </a:lnTo>
                  <a:lnTo>
                    <a:pt x="5818841" y="327207"/>
                  </a:lnTo>
                  <a:lnTo>
                    <a:pt x="5853865" y="327088"/>
                  </a:lnTo>
                  <a:lnTo>
                    <a:pt x="5866569" y="2098230"/>
                  </a:lnTo>
                  <a:lnTo>
                    <a:pt x="5929612" y="2097993"/>
                  </a:lnTo>
                  <a:lnTo>
                    <a:pt x="5929612" y="2097993"/>
                  </a:lnTo>
                  <a:lnTo>
                    <a:pt x="5929612" y="2097993"/>
                  </a:lnTo>
                  <a:lnTo>
                    <a:pt x="5916908" y="326850"/>
                  </a:lnTo>
                  <a:lnTo>
                    <a:pt x="5917264" y="326850"/>
                  </a:lnTo>
                  <a:lnTo>
                    <a:pt x="5952169" y="326613"/>
                  </a:lnTo>
                  <a:lnTo>
                    <a:pt x="5964754" y="2097874"/>
                  </a:lnTo>
                  <a:lnTo>
                    <a:pt x="6210397" y="2096806"/>
                  </a:lnTo>
                  <a:lnTo>
                    <a:pt x="6210397" y="2096806"/>
                  </a:lnTo>
                  <a:lnTo>
                    <a:pt x="6210397" y="2096806"/>
                  </a:lnTo>
                  <a:lnTo>
                    <a:pt x="6198880" y="482499"/>
                  </a:lnTo>
                  <a:lnTo>
                    <a:pt x="6310957" y="482024"/>
                  </a:lnTo>
                  <a:lnTo>
                    <a:pt x="6322474" y="2096450"/>
                  </a:lnTo>
                  <a:lnTo>
                    <a:pt x="6374593" y="2096212"/>
                  </a:lnTo>
                  <a:lnTo>
                    <a:pt x="6374593" y="2096212"/>
                  </a:lnTo>
                  <a:lnTo>
                    <a:pt x="6374593" y="2095144"/>
                  </a:lnTo>
                  <a:lnTo>
                    <a:pt x="6374000" y="717931"/>
                  </a:lnTo>
                  <a:lnTo>
                    <a:pt x="6383973" y="2096212"/>
                  </a:lnTo>
                  <a:lnTo>
                    <a:pt x="6383973" y="2096212"/>
                  </a:lnTo>
                  <a:lnTo>
                    <a:pt x="6500798" y="2095737"/>
                  </a:lnTo>
                  <a:lnTo>
                    <a:pt x="6500324" y="717456"/>
                  </a:lnTo>
                  <a:lnTo>
                    <a:pt x="6510178" y="2095737"/>
                  </a:lnTo>
                  <a:lnTo>
                    <a:pt x="6627003" y="2095262"/>
                  </a:lnTo>
                  <a:lnTo>
                    <a:pt x="6627003" y="2095262"/>
                  </a:lnTo>
                  <a:lnTo>
                    <a:pt x="6617268" y="716981"/>
                  </a:lnTo>
                  <a:lnTo>
                    <a:pt x="6626647" y="716981"/>
                  </a:lnTo>
                  <a:lnTo>
                    <a:pt x="6636501" y="2095262"/>
                  </a:lnTo>
                  <a:lnTo>
                    <a:pt x="6977243" y="2093956"/>
                  </a:lnTo>
                  <a:lnTo>
                    <a:pt x="6966558" y="612622"/>
                  </a:lnTo>
                  <a:lnTo>
                    <a:pt x="6966558" y="612622"/>
                  </a:lnTo>
                  <a:lnTo>
                    <a:pt x="6994577" y="612503"/>
                  </a:lnTo>
                  <a:lnTo>
                    <a:pt x="7005143" y="2093838"/>
                  </a:lnTo>
                  <a:lnTo>
                    <a:pt x="7369986" y="2092413"/>
                  </a:lnTo>
                  <a:lnTo>
                    <a:pt x="7369986" y="2092413"/>
                  </a:lnTo>
                  <a:lnTo>
                    <a:pt x="7359419" y="611197"/>
                  </a:lnTo>
                  <a:lnTo>
                    <a:pt x="7359419" y="611197"/>
                  </a:lnTo>
                  <a:lnTo>
                    <a:pt x="7387082" y="611079"/>
                  </a:lnTo>
                  <a:lnTo>
                    <a:pt x="7387557" y="611079"/>
                  </a:lnTo>
                  <a:lnTo>
                    <a:pt x="7387557" y="611079"/>
                  </a:lnTo>
                  <a:lnTo>
                    <a:pt x="7398124" y="2092413"/>
                  </a:lnTo>
                  <a:lnTo>
                    <a:pt x="7468528" y="2092175"/>
                  </a:lnTo>
                  <a:lnTo>
                    <a:pt x="7569800" y="2049316"/>
                  </a:lnTo>
                  <a:lnTo>
                    <a:pt x="7579773" y="2058814"/>
                  </a:lnTo>
                  <a:lnTo>
                    <a:pt x="7501296" y="2092057"/>
                  </a:lnTo>
                  <a:lnTo>
                    <a:pt x="7634268" y="2091582"/>
                  </a:lnTo>
                  <a:lnTo>
                    <a:pt x="7633437" y="1978437"/>
                  </a:lnTo>
                  <a:lnTo>
                    <a:pt x="7696480" y="1978199"/>
                  </a:lnTo>
                  <a:lnTo>
                    <a:pt x="7697430" y="2091344"/>
                  </a:lnTo>
                  <a:lnTo>
                    <a:pt x="7790985" y="2090988"/>
                  </a:lnTo>
                  <a:lnTo>
                    <a:pt x="7777688" y="227359"/>
                  </a:lnTo>
                  <a:lnTo>
                    <a:pt x="7777688" y="227359"/>
                  </a:lnTo>
                  <a:lnTo>
                    <a:pt x="7815086" y="227240"/>
                  </a:lnTo>
                  <a:lnTo>
                    <a:pt x="7828384" y="2090869"/>
                  </a:lnTo>
                  <a:lnTo>
                    <a:pt x="7856403" y="2090751"/>
                  </a:lnTo>
                  <a:lnTo>
                    <a:pt x="7856403" y="2090632"/>
                  </a:lnTo>
                  <a:lnTo>
                    <a:pt x="7856403" y="2090632"/>
                  </a:lnTo>
                  <a:lnTo>
                    <a:pt x="7843105" y="227003"/>
                  </a:lnTo>
                  <a:lnTo>
                    <a:pt x="7880504" y="226884"/>
                  </a:lnTo>
                  <a:lnTo>
                    <a:pt x="7893801" y="2090513"/>
                  </a:lnTo>
                  <a:lnTo>
                    <a:pt x="7921820" y="2090395"/>
                  </a:lnTo>
                  <a:lnTo>
                    <a:pt x="7921820" y="2090395"/>
                  </a:lnTo>
                  <a:lnTo>
                    <a:pt x="7908523" y="226765"/>
                  </a:lnTo>
                  <a:lnTo>
                    <a:pt x="7945922" y="226646"/>
                  </a:lnTo>
                  <a:lnTo>
                    <a:pt x="7945922" y="226646"/>
                  </a:lnTo>
                  <a:lnTo>
                    <a:pt x="7959219" y="2090276"/>
                  </a:lnTo>
                  <a:lnTo>
                    <a:pt x="7987238" y="2090157"/>
                  </a:lnTo>
                  <a:lnTo>
                    <a:pt x="7973941" y="226528"/>
                  </a:lnTo>
                  <a:lnTo>
                    <a:pt x="8011340" y="226409"/>
                  </a:lnTo>
                  <a:lnTo>
                    <a:pt x="8024637" y="2090038"/>
                  </a:lnTo>
                  <a:lnTo>
                    <a:pt x="8052656" y="2089920"/>
                  </a:lnTo>
                  <a:lnTo>
                    <a:pt x="8039477" y="226290"/>
                  </a:lnTo>
                  <a:lnTo>
                    <a:pt x="8039477" y="226290"/>
                  </a:lnTo>
                  <a:lnTo>
                    <a:pt x="8076875" y="226171"/>
                  </a:lnTo>
                  <a:lnTo>
                    <a:pt x="8090173" y="2089801"/>
                  </a:lnTo>
                  <a:lnTo>
                    <a:pt x="8118192" y="2089682"/>
                  </a:lnTo>
                  <a:lnTo>
                    <a:pt x="8118192" y="2089682"/>
                  </a:lnTo>
                  <a:lnTo>
                    <a:pt x="8104894" y="226053"/>
                  </a:lnTo>
                  <a:lnTo>
                    <a:pt x="8142293" y="225934"/>
                  </a:lnTo>
                  <a:lnTo>
                    <a:pt x="8155590" y="2089564"/>
                  </a:lnTo>
                  <a:lnTo>
                    <a:pt x="8183609" y="2089445"/>
                  </a:lnTo>
                  <a:lnTo>
                    <a:pt x="8170312" y="225815"/>
                  </a:lnTo>
                  <a:lnTo>
                    <a:pt x="8207711" y="225697"/>
                  </a:lnTo>
                  <a:lnTo>
                    <a:pt x="8221008" y="2089326"/>
                  </a:lnTo>
                  <a:lnTo>
                    <a:pt x="8249027" y="2089207"/>
                  </a:lnTo>
                  <a:lnTo>
                    <a:pt x="8235967" y="225222"/>
                  </a:lnTo>
                  <a:lnTo>
                    <a:pt x="8235967" y="225222"/>
                  </a:lnTo>
                  <a:lnTo>
                    <a:pt x="8273010" y="225103"/>
                  </a:lnTo>
                  <a:lnTo>
                    <a:pt x="8273365" y="225103"/>
                  </a:lnTo>
                  <a:lnTo>
                    <a:pt x="8273365" y="225103"/>
                  </a:lnTo>
                  <a:lnTo>
                    <a:pt x="8286544" y="2088732"/>
                  </a:lnTo>
                  <a:lnTo>
                    <a:pt x="8286544" y="2088732"/>
                  </a:lnTo>
                  <a:lnTo>
                    <a:pt x="8314682" y="2088614"/>
                  </a:lnTo>
                  <a:lnTo>
                    <a:pt x="8301385" y="224984"/>
                  </a:lnTo>
                  <a:lnTo>
                    <a:pt x="8338783" y="224866"/>
                  </a:lnTo>
                  <a:lnTo>
                    <a:pt x="8352080" y="2088495"/>
                  </a:lnTo>
                  <a:lnTo>
                    <a:pt x="8386273" y="2088258"/>
                  </a:lnTo>
                  <a:lnTo>
                    <a:pt x="8372620" y="170846"/>
                  </a:lnTo>
                  <a:close/>
                  <a:moveTo>
                    <a:pt x="37042" y="2120076"/>
                  </a:moveTo>
                  <a:lnTo>
                    <a:pt x="20896" y="2120076"/>
                  </a:lnTo>
                  <a:lnTo>
                    <a:pt x="21014" y="2114971"/>
                  </a:lnTo>
                  <a:lnTo>
                    <a:pt x="37161" y="2114852"/>
                  </a:lnTo>
                  <a:lnTo>
                    <a:pt x="64112" y="2114852"/>
                  </a:lnTo>
                  <a:lnTo>
                    <a:pt x="37042" y="2120076"/>
                  </a:lnTo>
                  <a:close/>
                  <a:moveTo>
                    <a:pt x="367811" y="1258368"/>
                  </a:moveTo>
                  <a:lnTo>
                    <a:pt x="367573" y="1236167"/>
                  </a:lnTo>
                  <a:lnTo>
                    <a:pt x="367573" y="1236048"/>
                  </a:lnTo>
                  <a:lnTo>
                    <a:pt x="367573" y="1236048"/>
                  </a:lnTo>
                  <a:lnTo>
                    <a:pt x="618558" y="1234980"/>
                  </a:lnTo>
                  <a:lnTo>
                    <a:pt x="620220" y="1234980"/>
                  </a:lnTo>
                  <a:lnTo>
                    <a:pt x="620220" y="1234980"/>
                  </a:lnTo>
                  <a:lnTo>
                    <a:pt x="620339" y="1257419"/>
                  </a:lnTo>
                  <a:lnTo>
                    <a:pt x="367811" y="1258368"/>
                  </a:lnTo>
                  <a:lnTo>
                    <a:pt x="367811" y="1258368"/>
                  </a:lnTo>
                  <a:close/>
                  <a:moveTo>
                    <a:pt x="368048" y="1296479"/>
                  </a:moveTo>
                  <a:lnTo>
                    <a:pt x="368048" y="1296479"/>
                  </a:lnTo>
                  <a:lnTo>
                    <a:pt x="620577" y="1295411"/>
                  </a:lnTo>
                  <a:lnTo>
                    <a:pt x="620695" y="1317850"/>
                  </a:lnTo>
                  <a:lnTo>
                    <a:pt x="620695" y="1317850"/>
                  </a:lnTo>
                  <a:lnTo>
                    <a:pt x="368048" y="1318918"/>
                  </a:lnTo>
                  <a:lnTo>
                    <a:pt x="368048" y="1296479"/>
                  </a:lnTo>
                  <a:close/>
                  <a:moveTo>
                    <a:pt x="368404" y="1357029"/>
                  </a:moveTo>
                  <a:lnTo>
                    <a:pt x="620933" y="1356079"/>
                  </a:lnTo>
                  <a:lnTo>
                    <a:pt x="621170" y="1378400"/>
                  </a:lnTo>
                  <a:lnTo>
                    <a:pt x="368642" y="1379349"/>
                  </a:lnTo>
                  <a:lnTo>
                    <a:pt x="368404" y="1357029"/>
                  </a:lnTo>
                  <a:close/>
                  <a:moveTo>
                    <a:pt x="368879" y="1417460"/>
                  </a:moveTo>
                  <a:lnTo>
                    <a:pt x="621408" y="1416510"/>
                  </a:lnTo>
                  <a:lnTo>
                    <a:pt x="621526" y="1438831"/>
                  </a:lnTo>
                  <a:lnTo>
                    <a:pt x="369117" y="1439780"/>
                  </a:lnTo>
                  <a:lnTo>
                    <a:pt x="368879" y="1417460"/>
                  </a:lnTo>
                  <a:close/>
                  <a:moveTo>
                    <a:pt x="369354" y="1477891"/>
                  </a:moveTo>
                  <a:lnTo>
                    <a:pt x="621764" y="1476942"/>
                  </a:lnTo>
                  <a:lnTo>
                    <a:pt x="622001" y="1499262"/>
                  </a:lnTo>
                  <a:lnTo>
                    <a:pt x="369473" y="1500330"/>
                  </a:lnTo>
                  <a:lnTo>
                    <a:pt x="369354" y="1477891"/>
                  </a:lnTo>
                  <a:close/>
                  <a:moveTo>
                    <a:pt x="369710" y="1538441"/>
                  </a:moveTo>
                  <a:lnTo>
                    <a:pt x="622239" y="1537491"/>
                  </a:lnTo>
                  <a:lnTo>
                    <a:pt x="622357" y="1559812"/>
                  </a:lnTo>
                  <a:lnTo>
                    <a:pt x="369948" y="1560880"/>
                  </a:lnTo>
                  <a:lnTo>
                    <a:pt x="369710" y="1538441"/>
                  </a:lnTo>
                  <a:close/>
                  <a:moveTo>
                    <a:pt x="370185" y="1598872"/>
                  </a:moveTo>
                  <a:lnTo>
                    <a:pt x="622714" y="1597922"/>
                  </a:lnTo>
                  <a:lnTo>
                    <a:pt x="622832" y="1620243"/>
                  </a:lnTo>
                  <a:lnTo>
                    <a:pt x="370304" y="1621311"/>
                  </a:lnTo>
                  <a:lnTo>
                    <a:pt x="370185" y="1598872"/>
                  </a:lnTo>
                  <a:close/>
                  <a:moveTo>
                    <a:pt x="370541" y="1659541"/>
                  </a:moveTo>
                  <a:lnTo>
                    <a:pt x="623189" y="1658472"/>
                  </a:lnTo>
                  <a:lnTo>
                    <a:pt x="623426" y="1680911"/>
                  </a:lnTo>
                  <a:lnTo>
                    <a:pt x="370898" y="1681861"/>
                  </a:lnTo>
                  <a:lnTo>
                    <a:pt x="370541" y="1659541"/>
                  </a:lnTo>
                  <a:close/>
                  <a:moveTo>
                    <a:pt x="371016" y="1719972"/>
                  </a:moveTo>
                  <a:lnTo>
                    <a:pt x="623545" y="1718903"/>
                  </a:lnTo>
                  <a:lnTo>
                    <a:pt x="623663" y="1741342"/>
                  </a:lnTo>
                  <a:lnTo>
                    <a:pt x="371254" y="1742292"/>
                  </a:lnTo>
                  <a:lnTo>
                    <a:pt x="371016" y="1719972"/>
                  </a:lnTo>
                  <a:close/>
                  <a:moveTo>
                    <a:pt x="371491" y="1780403"/>
                  </a:moveTo>
                  <a:lnTo>
                    <a:pt x="624020" y="1779335"/>
                  </a:lnTo>
                  <a:lnTo>
                    <a:pt x="624138" y="1801774"/>
                  </a:lnTo>
                  <a:lnTo>
                    <a:pt x="371610" y="1802723"/>
                  </a:lnTo>
                  <a:lnTo>
                    <a:pt x="371491" y="1780403"/>
                  </a:lnTo>
                  <a:close/>
                  <a:moveTo>
                    <a:pt x="371847" y="1840953"/>
                  </a:moveTo>
                  <a:lnTo>
                    <a:pt x="624376" y="1840003"/>
                  </a:lnTo>
                  <a:lnTo>
                    <a:pt x="624613" y="1862323"/>
                  </a:lnTo>
                  <a:lnTo>
                    <a:pt x="372085" y="1863273"/>
                  </a:lnTo>
                  <a:lnTo>
                    <a:pt x="371847" y="1840953"/>
                  </a:lnTo>
                  <a:close/>
                  <a:moveTo>
                    <a:pt x="372441" y="1923823"/>
                  </a:moveTo>
                  <a:lnTo>
                    <a:pt x="372322" y="1901384"/>
                  </a:lnTo>
                  <a:lnTo>
                    <a:pt x="624851" y="1900434"/>
                  </a:lnTo>
                  <a:lnTo>
                    <a:pt x="624851" y="1900434"/>
                  </a:lnTo>
                  <a:lnTo>
                    <a:pt x="624969" y="1922755"/>
                  </a:lnTo>
                  <a:lnTo>
                    <a:pt x="372441" y="1923823"/>
                  </a:lnTo>
                  <a:lnTo>
                    <a:pt x="372441" y="1923823"/>
                  </a:lnTo>
                  <a:close/>
                  <a:moveTo>
                    <a:pt x="372797" y="1961934"/>
                  </a:moveTo>
                  <a:lnTo>
                    <a:pt x="625207" y="1960984"/>
                  </a:lnTo>
                  <a:lnTo>
                    <a:pt x="625444" y="1983304"/>
                  </a:lnTo>
                  <a:lnTo>
                    <a:pt x="372916" y="1984373"/>
                  </a:lnTo>
                  <a:lnTo>
                    <a:pt x="372797" y="1961934"/>
                  </a:lnTo>
                  <a:close/>
                  <a:moveTo>
                    <a:pt x="373153" y="2022365"/>
                  </a:moveTo>
                  <a:lnTo>
                    <a:pt x="625682" y="2021415"/>
                  </a:lnTo>
                  <a:lnTo>
                    <a:pt x="625801" y="2043854"/>
                  </a:lnTo>
                  <a:lnTo>
                    <a:pt x="373391" y="2044804"/>
                  </a:lnTo>
                  <a:lnTo>
                    <a:pt x="373153" y="2022365"/>
                  </a:lnTo>
                  <a:close/>
                  <a:moveTo>
                    <a:pt x="373747" y="2105354"/>
                  </a:moveTo>
                  <a:lnTo>
                    <a:pt x="373628" y="2083034"/>
                  </a:lnTo>
                  <a:lnTo>
                    <a:pt x="626157" y="2081965"/>
                  </a:lnTo>
                  <a:lnTo>
                    <a:pt x="626275" y="2104404"/>
                  </a:lnTo>
                  <a:lnTo>
                    <a:pt x="373747" y="2105354"/>
                  </a:lnTo>
                  <a:close/>
                  <a:moveTo>
                    <a:pt x="861708" y="1009995"/>
                  </a:moveTo>
                  <a:lnTo>
                    <a:pt x="922495" y="1009758"/>
                  </a:lnTo>
                  <a:lnTo>
                    <a:pt x="922851" y="1054517"/>
                  </a:lnTo>
                  <a:lnTo>
                    <a:pt x="862064" y="1054755"/>
                  </a:lnTo>
                  <a:lnTo>
                    <a:pt x="861708" y="1009995"/>
                  </a:lnTo>
                  <a:close/>
                  <a:moveTo>
                    <a:pt x="862301" y="1095121"/>
                  </a:moveTo>
                  <a:lnTo>
                    <a:pt x="923088" y="1094765"/>
                  </a:lnTo>
                  <a:lnTo>
                    <a:pt x="923445" y="1139525"/>
                  </a:lnTo>
                  <a:lnTo>
                    <a:pt x="862657" y="1139881"/>
                  </a:lnTo>
                  <a:lnTo>
                    <a:pt x="862301" y="1095121"/>
                  </a:lnTo>
                  <a:close/>
                  <a:moveTo>
                    <a:pt x="862895" y="1180247"/>
                  </a:moveTo>
                  <a:lnTo>
                    <a:pt x="923682" y="1180010"/>
                  </a:lnTo>
                  <a:lnTo>
                    <a:pt x="924038" y="1224888"/>
                  </a:lnTo>
                  <a:lnTo>
                    <a:pt x="863251" y="1225125"/>
                  </a:lnTo>
                  <a:lnTo>
                    <a:pt x="862895" y="1180247"/>
                  </a:lnTo>
                  <a:close/>
                  <a:moveTo>
                    <a:pt x="863488" y="1265373"/>
                  </a:moveTo>
                  <a:lnTo>
                    <a:pt x="924276" y="1265136"/>
                  </a:lnTo>
                  <a:lnTo>
                    <a:pt x="924632" y="1309895"/>
                  </a:lnTo>
                  <a:lnTo>
                    <a:pt x="863845" y="1310133"/>
                  </a:lnTo>
                  <a:lnTo>
                    <a:pt x="863488" y="1265373"/>
                  </a:lnTo>
                  <a:close/>
                  <a:moveTo>
                    <a:pt x="864082" y="1350618"/>
                  </a:moveTo>
                  <a:lnTo>
                    <a:pt x="924869" y="1350262"/>
                  </a:lnTo>
                  <a:lnTo>
                    <a:pt x="925226" y="1395021"/>
                  </a:lnTo>
                  <a:lnTo>
                    <a:pt x="864438" y="1395259"/>
                  </a:lnTo>
                  <a:lnTo>
                    <a:pt x="864082" y="1350618"/>
                  </a:lnTo>
                  <a:close/>
                  <a:moveTo>
                    <a:pt x="864676" y="1435625"/>
                  </a:moveTo>
                  <a:lnTo>
                    <a:pt x="925463" y="1435388"/>
                  </a:lnTo>
                  <a:lnTo>
                    <a:pt x="925819" y="1480147"/>
                  </a:lnTo>
                  <a:lnTo>
                    <a:pt x="865032" y="1480385"/>
                  </a:lnTo>
                  <a:lnTo>
                    <a:pt x="864676" y="1435625"/>
                  </a:lnTo>
                  <a:close/>
                  <a:moveTo>
                    <a:pt x="865269" y="1520751"/>
                  </a:moveTo>
                  <a:lnTo>
                    <a:pt x="926057" y="1520514"/>
                  </a:lnTo>
                  <a:lnTo>
                    <a:pt x="926413" y="1565273"/>
                  </a:lnTo>
                  <a:lnTo>
                    <a:pt x="865625" y="1565510"/>
                  </a:lnTo>
                  <a:lnTo>
                    <a:pt x="865269" y="1520751"/>
                  </a:lnTo>
                  <a:close/>
                  <a:moveTo>
                    <a:pt x="865863" y="1605996"/>
                  </a:moveTo>
                  <a:lnTo>
                    <a:pt x="926650" y="1605640"/>
                  </a:lnTo>
                  <a:lnTo>
                    <a:pt x="927006" y="1650399"/>
                  </a:lnTo>
                  <a:lnTo>
                    <a:pt x="927006" y="1650399"/>
                  </a:lnTo>
                  <a:lnTo>
                    <a:pt x="866219" y="1650755"/>
                  </a:lnTo>
                  <a:lnTo>
                    <a:pt x="865863" y="1605996"/>
                  </a:lnTo>
                  <a:close/>
                  <a:moveTo>
                    <a:pt x="866575" y="1691122"/>
                  </a:moveTo>
                  <a:lnTo>
                    <a:pt x="927363" y="1690884"/>
                  </a:lnTo>
                  <a:lnTo>
                    <a:pt x="927719" y="1735644"/>
                  </a:lnTo>
                  <a:lnTo>
                    <a:pt x="866931" y="1735881"/>
                  </a:lnTo>
                  <a:lnTo>
                    <a:pt x="866931" y="1735881"/>
                  </a:lnTo>
                  <a:lnTo>
                    <a:pt x="866575" y="1691122"/>
                  </a:lnTo>
                  <a:close/>
                  <a:moveTo>
                    <a:pt x="867169" y="1776248"/>
                  </a:moveTo>
                  <a:lnTo>
                    <a:pt x="927956" y="1776010"/>
                  </a:lnTo>
                  <a:lnTo>
                    <a:pt x="928312" y="1820770"/>
                  </a:lnTo>
                  <a:lnTo>
                    <a:pt x="867525" y="1821007"/>
                  </a:lnTo>
                  <a:lnTo>
                    <a:pt x="867169" y="1776248"/>
                  </a:lnTo>
                  <a:close/>
                  <a:moveTo>
                    <a:pt x="867762" y="1861374"/>
                  </a:moveTo>
                  <a:lnTo>
                    <a:pt x="928550" y="1861136"/>
                  </a:lnTo>
                  <a:lnTo>
                    <a:pt x="928906" y="1905896"/>
                  </a:lnTo>
                  <a:lnTo>
                    <a:pt x="868119" y="1906252"/>
                  </a:lnTo>
                  <a:lnTo>
                    <a:pt x="867762" y="1861374"/>
                  </a:lnTo>
                  <a:close/>
                  <a:moveTo>
                    <a:pt x="868356" y="1946500"/>
                  </a:moveTo>
                  <a:lnTo>
                    <a:pt x="929143" y="1946262"/>
                  </a:lnTo>
                  <a:lnTo>
                    <a:pt x="929500" y="1991140"/>
                  </a:lnTo>
                  <a:lnTo>
                    <a:pt x="868712" y="1991378"/>
                  </a:lnTo>
                  <a:lnTo>
                    <a:pt x="868356" y="1946500"/>
                  </a:lnTo>
                  <a:close/>
                  <a:moveTo>
                    <a:pt x="869187" y="2076504"/>
                  </a:moveTo>
                  <a:lnTo>
                    <a:pt x="868831" y="2031626"/>
                  </a:lnTo>
                  <a:lnTo>
                    <a:pt x="929618" y="2031388"/>
                  </a:lnTo>
                  <a:lnTo>
                    <a:pt x="929975" y="2076147"/>
                  </a:lnTo>
                  <a:lnTo>
                    <a:pt x="869187" y="2076504"/>
                  </a:lnTo>
                  <a:close/>
                  <a:moveTo>
                    <a:pt x="1132876" y="1008927"/>
                  </a:moveTo>
                  <a:lnTo>
                    <a:pt x="1193663" y="1008689"/>
                  </a:lnTo>
                  <a:lnTo>
                    <a:pt x="1194019" y="1053449"/>
                  </a:lnTo>
                  <a:lnTo>
                    <a:pt x="1133232" y="1053686"/>
                  </a:lnTo>
                  <a:lnTo>
                    <a:pt x="1132876" y="1008927"/>
                  </a:lnTo>
                  <a:close/>
                  <a:moveTo>
                    <a:pt x="1133470" y="1093934"/>
                  </a:moveTo>
                  <a:lnTo>
                    <a:pt x="1194257" y="1093697"/>
                  </a:lnTo>
                  <a:lnTo>
                    <a:pt x="1194613" y="1138456"/>
                  </a:lnTo>
                  <a:lnTo>
                    <a:pt x="1133826" y="1138812"/>
                  </a:lnTo>
                  <a:lnTo>
                    <a:pt x="1133470" y="1093934"/>
                  </a:lnTo>
                  <a:close/>
                  <a:moveTo>
                    <a:pt x="1134063" y="1179179"/>
                  </a:moveTo>
                  <a:lnTo>
                    <a:pt x="1194850" y="1178941"/>
                  </a:lnTo>
                  <a:lnTo>
                    <a:pt x="1195207" y="1223819"/>
                  </a:lnTo>
                  <a:lnTo>
                    <a:pt x="1134419" y="1224057"/>
                  </a:lnTo>
                  <a:lnTo>
                    <a:pt x="1134063" y="1179179"/>
                  </a:lnTo>
                  <a:close/>
                  <a:moveTo>
                    <a:pt x="1134657" y="1264305"/>
                  </a:moveTo>
                  <a:lnTo>
                    <a:pt x="1195444" y="1264067"/>
                  </a:lnTo>
                  <a:lnTo>
                    <a:pt x="1195800" y="1308827"/>
                  </a:lnTo>
                  <a:lnTo>
                    <a:pt x="1135013" y="1309064"/>
                  </a:lnTo>
                  <a:lnTo>
                    <a:pt x="1134657" y="1264305"/>
                  </a:lnTo>
                  <a:close/>
                  <a:moveTo>
                    <a:pt x="1135250" y="1349549"/>
                  </a:moveTo>
                  <a:lnTo>
                    <a:pt x="1196038" y="1349193"/>
                  </a:lnTo>
                  <a:lnTo>
                    <a:pt x="1196038" y="1349193"/>
                  </a:lnTo>
                  <a:lnTo>
                    <a:pt x="1196394" y="1393953"/>
                  </a:lnTo>
                  <a:lnTo>
                    <a:pt x="1135607" y="1394190"/>
                  </a:lnTo>
                  <a:lnTo>
                    <a:pt x="1135250" y="1349549"/>
                  </a:lnTo>
                  <a:close/>
                  <a:moveTo>
                    <a:pt x="1135844" y="1434557"/>
                  </a:moveTo>
                  <a:lnTo>
                    <a:pt x="1196750" y="1434319"/>
                  </a:lnTo>
                  <a:lnTo>
                    <a:pt x="1197106" y="1478960"/>
                  </a:lnTo>
                  <a:lnTo>
                    <a:pt x="1197106" y="1479197"/>
                  </a:lnTo>
                  <a:lnTo>
                    <a:pt x="1197106" y="1479197"/>
                  </a:lnTo>
                  <a:lnTo>
                    <a:pt x="1136200" y="1479435"/>
                  </a:lnTo>
                  <a:lnTo>
                    <a:pt x="1135844" y="1434557"/>
                  </a:lnTo>
                  <a:close/>
                  <a:moveTo>
                    <a:pt x="1136556" y="1519683"/>
                  </a:moveTo>
                  <a:lnTo>
                    <a:pt x="1197344" y="1519445"/>
                  </a:lnTo>
                  <a:lnTo>
                    <a:pt x="1197700" y="1564323"/>
                  </a:lnTo>
                  <a:lnTo>
                    <a:pt x="1136913" y="1564561"/>
                  </a:lnTo>
                  <a:lnTo>
                    <a:pt x="1136556" y="1519683"/>
                  </a:lnTo>
                  <a:close/>
                  <a:moveTo>
                    <a:pt x="1137150" y="1604809"/>
                  </a:moveTo>
                  <a:lnTo>
                    <a:pt x="1197937" y="1604571"/>
                  </a:lnTo>
                  <a:lnTo>
                    <a:pt x="1198293" y="1649330"/>
                  </a:lnTo>
                  <a:lnTo>
                    <a:pt x="1137506" y="1649568"/>
                  </a:lnTo>
                  <a:lnTo>
                    <a:pt x="1137150" y="1604809"/>
                  </a:lnTo>
                  <a:close/>
                  <a:moveTo>
                    <a:pt x="1137862" y="1690053"/>
                  </a:moveTo>
                  <a:lnTo>
                    <a:pt x="1198650" y="1689816"/>
                  </a:lnTo>
                  <a:lnTo>
                    <a:pt x="1199006" y="1734694"/>
                  </a:lnTo>
                  <a:lnTo>
                    <a:pt x="1138219" y="1734931"/>
                  </a:lnTo>
                  <a:lnTo>
                    <a:pt x="1137862" y="1690053"/>
                  </a:lnTo>
                  <a:close/>
                  <a:moveTo>
                    <a:pt x="1138456" y="1775179"/>
                  </a:moveTo>
                  <a:lnTo>
                    <a:pt x="1199243" y="1774942"/>
                  </a:lnTo>
                  <a:lnTo>
                    <a:pt x="1199599" y="1819701"/>
                  </a:lnTo>
                  <a:lnTo>
                    <a:pt x="1138812" y="1819939"/>
                  </a:lnTo>
                  <a:lnTo>
                    <a:pt x="1138456" y="1775179"/>
                  </a:lnTo>
                  <a:close/>
                  <a:moveTo>
                    <a:pt x="1139050" y="1860305"/>
                  </a:moveTo>
                  <a:lnTo>
                    <a:pt x="1199837" y="1859949"/>
                  </a:lnTo>
                  <a:lnTo>
                    <a:pt x="1200193" y="1904708"/>
                  </a:lnTo>
                  <a:lnTo>
                    <a:pt x="1139406" y="1904946"/>
                  </a:lnTo>
                  <a:lnTo>
                    <a:pt x="1139050" y="1860305"/>
                  </a:lnTo>
                  <a:close/>
                  <a:moveTo>
                    <a:pt x="1139643" y="1945431"/>
                  </a:moveTo>
                  <a:lnTo>
                    <a:pt x="1200431" y="1945194"/>
                  </a:lnTo>
                  <a:lnTo>
                    <a:pt x="1200787" y="1989953"/>
                  </a:lnTo>
                  <a:lnTo>
                    <a:pt x="1139999" y="1990191"/>
                  </a:lnTo>
                  <a:lnTo>
                    <a:pt x="1139643" y="1945431"/>
                  </a:lnTo>
                  <a:close/>
                  <a:moveTo>
                    <a:pt x="1140474" y="2075435"/>
                  </a:moveTo>
                  <a:lnTo>
                    <a:pt x="1140118" y="2030676"/>
                  </a:lnTo>
                  <a:lnTo>
                    <a:pt x="1200905" y="2030438"/>
                  </a:lnTo>
                  <a:lnTo>
                    <a:pt x="1201262" y="2075198"/>
                  </a:lnTo>
                  <a:lnTo>
                    <a:pt x="1140474" y="2075435"/>
                  </a:lnTo>
                  <a:close/>
                  <a:moveTo>
                    <a:pt x="1393715" y="537350"/>
                  </a:moveTo>
                  <a:lnTo>
                    <a:pt x="1716410" y="536044"/>
                  </a:lnTo>
                  <a:lnTo>
                    <a:pt x="1716410" y="553972"/>
                  </a:lnTo>
                  <a:lnTo>
                    <a:pt x="1393834" y="555278"/>
                  </a:lnTo>
                  <a:lnTo>
                    <a:pt x="1393834" y="555159"/>
                  </a:lnTo>
                  <a:lnTo>
                    <a:pt x="1393715" y="537350"/>
                  </a:lnTo>
                  <a:close/>
                  <a:moveTo>
                    <a:pt x="1686492" y="589114"/>
                  </a:moveTo>
                  <a:lnTo>
                    <a:pt x="1630335" y="589352"/>
                  </a:lnTo>
                  <a:lnTo>
                    <a:pt x="1630216" y="565488"/>
                  </a:lnTo>
                  <a:lnTo>
                    <a:pt x="1686373" y="565251"/>
                  </a:lnTo>
                  <a:lnTo>
                    <a:pt x="1686492" y="589114"/>
                  </a:lnTo>
                  <a:close/>
                  <a:moveTo>
                    <a:pt x="1479435" y="589946"/>
                  </a:moveTo>
                  <a:lnTo>
                    <a:pt x="1423278" y="590183"/>
                  </a:lnTo>
                  <a:lnTo>
                    <a:pt x="1423159" y="566319"/>
                  </a:lnTo>
                  <a:lnTo>
                    <a:pt x="1479316" y="566082"/>
                  </a:lnTo>
                  <a:lnTo>
                    <a:pt x="1479435" y="589946"/>
                  </a:lnTo>
                  <a:close/>
                  <a:moveTo>
                    <a:pt x="1394309" y="600037"/>
                  </a:moveTo>
                  <a:lnTo>
                    <a:pt x="1716885" y="598850"/>
                  </a:lnTo>
                  <a:lnTo>
                    <a:pt x="1717123" y="616777"/>
                  </a:lnTo>
                  <a:lnTo>
                    <a:pt x="1396327" y="617965"/>
                  </a:lnTo>
                  <a:lnTo>
                    <a:pt x="1394427" y="617965"/>
                  </a:lnTo>
                  <a:lnTo>
                    <a:pt x="1394309" y="600037"/>
                  </a:lnTo>
                  <a:close/>
                  <a:moveTo>
                    <a:pt x="1686966" y="651326"/>
                  </a:moveTo>
                  <a:lnTo>
                    <a:pt x="1630809" y="651564"/>
                  </a:lnTo>
                  <a:lnTo>
                    <a:pt x="1630572" y="627700"/>
                  </a:lnTo>
                  <a:lnTo>
                    <a:pt x="1686729" y="627463"/>
                  </a:lnTo>
                  <a:lnTo>
                    <a:pt x="1686966" y="651326"/>
                  </a:lnTo>
                  <a:close/>
                  <a:moveTo>
                    <a:pt x="1423634" y="628531"/>
                  </a:moveTo>
                  <a:lnTo>
                    <a:pt x="1479791" y="628294"/>
                  </a:lnTo>
                  <a:lnTo>
                    <a:pt x="1480028" y="652158"/>
                  </a:lnTo>
                  <a:lnTo>
                    <a:pt x="1423871" y="652395"/>
                  </a:lnTo>
                  <a:lnTo>
                    <a:pt x="1423871" y="652395"/>
                  </a:lnTo>
                  <a:lnTo>
                    <a:pt x="1423634" y="628531"/>
                  </a:lnTo>
                  <a:close/>
                  <a:moveTo>
                    <a:pt x="1394665" y="662843"/>
                  </a:moveTo>
                  <a:lnTo>
                    <a:pt x="1717360" y="661537"/>
                  </a:lnTo>
                  <a:lnTo>
                    <a:pt x="1717597" y="679464"/>
                  </a:lnTo>
                  <a:lnTo>
                    <a:pt x="1394784" y="680652"/>
                  </a:lnTo>
                  <a:lnTo>
                    <a:pt x="1394665" y="662843"/>
                  </a:lnTo>
                  <a:close/>
                  <a:moveTo>
                    <a:pt x="1687323" y="713538"/>
                  </a:moveTo>
                  <a:lnTo>
                    <a:pt x="1631166" y="713776"/>
                  </a:lnTo>
                  <a:lnTo>
                    <a:pt x="1631047" y="689912"/>
                  </a:lnTo>
                  <a:lnTo>
                    <a:pt x="1687204" y="689675"/>
                  </a:lnTo>
                  <a:lnTo>
                    <a:pt x="1687323" y="713538"/>
                  </a:lnTo>
                  <a:close/>
                  <a:moveTo>
                    <a:pt x="1480385" y="714370"/>
                  </a:moveTo>
                  <a:lnTo>
                    <a:pt x="1424228" y="714607"/>
                  </a:lnTo>
                  <a:lnTo>
                    <a:pt x="1424109" y="690743"/>
                  </a:lnTo>
                  <a:lnTo>
                    <a:pt x="1480266" y="690506"/>
                  </a:lnTo>
                  <a:lnTo>
                    <a:pt x="1480385" y="714370"/>
                  </a:lnTo>
                  <a:close/>
                  <a:moveTo>
                    <a:pt x="1395140" y="725530"/>
                  </a:moveTo>
                  <a:lnTo>
                    <a:pt x="1717835" y="724224"/>
                  </a:lnTo>
                  <a:lnTo>
                    <a:pt x="1717835" y="742151"/>
                  </a:lnTo>
                  <a:lnTo>
                    <a:pt x="1395259" y="743457"/>
                  </a:lnTo>
                  <a:lnTo>
                    <a:pt x="1395140" y="725530"/>
                  </a:lnTo>
                  <a:close/>
                  <a:moveTo>
                    <a:pt x="1687798" y="775632"/>
                  </a:moveTo>
                  <a:lnTo>
                    <a:pt x="1687798" y="775632"/>
                  </a:lnTo>
                  <a:lnTo>
                    <a:pt x="1631640" y="775869"/>
                  </a:lnTo>
                  <a:lnTo>
                    <a:pt x="1631522" y="752005"/>
                  </a:lnTo>
                  <a:lnTo>
                    <a:pt x="1687441" y="751768"/>
                  </a:lnTo>
                  <a:lnTo>
                    <a:pt x="1687441" y="751768"/>
                  </a:lnTo>
                  <a:lnTo>
                    <a:pt x="1687798" y="775632"/>
                  </a:lnTo>
                  <a:close/>
                  <a:moveTo>
                    <a:pt x="1480860" y="776463"/>
                  </a:moveTo>
                  <a:lnTo>
                    <a:pt x="1424702" y="776819"/>
                  </a:lnTo>
                  <a:lnTo>
                    <a:pt x="1424584" y="752955"/>
                  </a:lnTo>
                  <a:lnTo>
                    <a:pt x="1480741" y="752718"/>
                  </a:lnTo>
                  <a:lnTo>
                    <a:pt x="1480860" y="776463"/>
                  </a:lnTo>
                  <a:close/>
                  <a:moveTo>
                    <a:pt x="1395615" y="788335"/>
                  </a:moveTo>
                  <a:lnTo>
                    <a:pt x="1718191" y="787029"/>
                  </a:lnTo>
                  <a:lnTo>
                    <a:pt x="1718429" y="804957"/>
                  </a:lnTo>
                  <a:lnTo>
                    <a:pt x="1395733" y="806144"/>
                  </a:lnTo>
                  <a:lnTo>
                    <a:pt x="1395615" y="788335"/>
                  </a:lnTo>
                  <a:close/>
                  <a:moveTo>
                    <a:pt x="1688272" y="839625"/>
                  </a:moveTo>
                  <a:lnTo>
                    <a:pt x="1632115" y="839862"/>
                  </a:lnTo>
                  <a:lnTo>
                    <a:pt x="1631878" y="815998"/>
                  </a:lnTo>
                  <a:lnTo>
                    <a:pt x="1688035" y="815761"/>
                  </a:lnTo>
                  <a:lnTo>
                    <a:pt x="1688272" y="839625"/>
                  </a:lnTo>
                  <a:close/>
                  <a:moveTo>
                    <a:pt x="1481334" y="840456"/>
                  </a:moveTo>
                  <a:lnTo>
                    <a:pt x="1425177" y="840693"/>
                  </a:lnTo>
                  <a:lnTo>
                    <a:pt x="1424940" y="816829"/>
                  </a:lnTo>
                  <a:lnTo>
                    <a:pt x="1481097" y="816592"/>
                  </a:lnTo>
                  <a:lnTo>
                    <a:pt x="1481334" y="840456"/>
                  </a:lnTo>
                  <a:close/>
                  <a:moveTo>
                    <a:pt x="1395971" y="851022"/>
                  </a:moveTo>
                  <a:lnTo>
                    <a:pt x="1718666" y="849716"/>
                  </a:lnTo>
                  <a:lnTo>
                    <a:pt x="1718666" y="867644"/>
                  </a:lnTo>
                  <a:lnTo>
                    <a:pt x="1396090" y="868831"/>
                  </a:lnTo>
                  <a:lnTo>
                    <a:pt x="1395971" y="851022"/>
                  </a:lnTo>
                  <a:close/>
                  <a:moveTo>
                    <a:pt x="1688629" y="902312"/>
                  </a:moveTo>
                  <a:lnTo>
                    <a:pt x="1632472" y="902549"/>
                  </a:lnTo>
                  <a:lnTo>
                    <a:pt x="1632353" y="878685"/>
                  </a:lnTo>
                  <a:lnTo>
                    <a:pt x="1688510" y="878448"/>
                  </a:lnTo>
                  <a:lnTo>
                    <a:pt x="1688629" y="902312"/>
                  </a:lnTo>
                  <a:close/>
                  <a:moveTo>
                    <a:pt x="1481691" y="903143"/>
                  </a:moveTo>
                  <a:lnTo>
                    <a:pt x="1425534" y="903380"/>
                  </a:lnTo>
                  <a:lnTo>
                    <a:pt x="1425415" y="879516"/>
                  </a:lnTo>
                  <a:lnTo>
                    <a:pt x="1425415" y="879516"/>
                  </a:lnTo>
                  <a:lnTo>
                    <a:pt x="1481572" y="879279"/>
                  </a:lnTo>
                  <a:lnTo>
                    <a:pt x="1481691" y="903143"/>
                  </a:lnTo>
                  <a:close/>
                  <a:moveTo>
                    <a:pt x="1396565" y="913828"/>
                  </a:moveTo>
                  <a:lnTo>
                    <a:pt x="1719141" y="912522"/>
                  </a:lnTo>
                  <a:lnTo>
                    <a:pt x="1719378" y="930331"/>
                  </a:lnTo>
                  <a:lnTo>
                    <a:pt x="1396683" y="931637"/>
                  </a:lnTo>
                  <a:lnTo>
                    <a:pt x="1396565" y="913828"/>
                  </a:lnTo>
                  <a:close/>
                  <a:moveTo>
                    <a:pt x="1689222" y="964523"/>
                  </a:moveTo>
                  <a:lnTo>
                    <a:pt x="1633065" y="964761"/>
                  </a:lnTo>
                  <a:lnTo>
                    <a:pt x="1632828" y="940897"/>
                  </a:lnTo>
                  <a:lnTo>
                    <a:pt x="1688985" y="940660"/>
                  </a:lnTo>
                  <a:lnTo>
                    <a:pt x="1689222" y="964523"/>
                  </a:lnTo>
                  <a:close/>
                  <a:moveTo>
                    <a:pt x="1482284" y="965236"/>
                  </a:moveTo>
                  <a:lnTo>
                    <a:pt x="1426127" y="965473"/>
                  </a:lnTo>
                  <a:lnTo>
                    <a:pt x="1425890" y="941610"/>
                  </a:lnTo>
                  <a:lnTo>
                    <a:pt x="1482047" y="941372"/>
                  </a:lnTo>
                  <a:lnTo>
                    <a:pt x="1482284" y="965236"/>
                  </a:lnTo>
                  <a:close/>
                  <a:moveTo>
                    <a:pt x="1396921" y="976515"/>
                  </a:moveTo>
                  <a:lnTo>
                    <a:pt x="1719616" y="975209"/>
                  </a:lnTo>
                  <a:lnTo>
                    <a:pt x="1719616" y="975209"/>
                  </a:lnTo>
                  <a:lnTo>
                    <a:pt x="1719616" y="993136"/>
                  </a:lnTo>
                  <a:lnTo>
                    <a:pt x="1397039" y="994442"/>
                  </a:lnTo>
                  <a:lnTo>
                    <a:pt x="1396921" y="976515"/>
                  </a:lnTo>
                  <a:close/>
                  <a:moveTo>
                    <a:pt x="1689578" y="1027210"/>
                  </a:moveTo>
                  <a:lnTo>
                    <a:pt x="1633421" y="1027448"/>
                  </a:lnTo>
                  <a:lnTo>
                    <a:pt x="1633303" y="1003584"/>
                  </a:lnTo>
                  <a:lnTo>
                    <a:pt x="1689460" y="1003347"/>
                  </a:lnTo>
                  <a:lnTo>
                    <a:pt x="1689578" y="1027210"/>
                  </a:lnTo>
                  <a:close/>
                  <a:moveTo>
                    <a:pt x="1482640" y="1028041"/>
                  </a:moveTo>
                  <a:lnTo>
                    <a:pt x="1426483" y="1028279"/>
                  </a:lnTo>
                  <a:lnTo>
                    <a:pt x="1426365" y="1004415"/>
                  </a:lnTo>
                  <a:lnTo>
                    <a:pt x="1482522" y="1004178"/>
                  </a:lnTo>
                  <a:lnTo>
                    <a:pt x="1482522" y="1004178"/>
                  </a:lnTo>
                  <a:lnTo>
                    <a:pt x="1482640" y="1028041"/>
                  </a:lnTo>
                  <a:close/>
                  <a:moveTo>
                    <a:pt x="1397396" y="1039320"/>
                  </a:moveTo>
                  <a:lnTo>
                    <a:pt x="1719972" y="1038014"/>
                  </a:lnTo>
                  <a:lnTo>
                    <a:pt x="1720209" y="1055942"/>
                  </a:lnTo>
                  <a:lnTo>
                    <a:pt x="1397514" y="1057248"/>
                  </a:lnTo>
                  <a:lnTo>
                    <a:pt x="1397396" y="1039320"/>
                  </a:lnTo>
                  <a:close/>
                  <a:moveTo>
                    <a:pt x="1690053" y="1091441"/>
                  </a:moveTo>
                  <a:lnTo>
                    <a:pt x="1633896" y="1091678"/>
                  </a:lnTo>
                  <a:lnTo>
                    <a:pt x="1633659" y="1067815"/>
                  </a:lnTo>
                  <a:lnTo>
                    <a:pt x="1689816" y="1067577"/>
                  </a:lnTo>
                  <a:lnTo>
                    <a:pt x="1690053" y="1091441"/>
                  </a:lnTo>
                  <a:close/>
                  <a:moveTo>
                    <a:pt x="1483115" y="1092272"/>
                  </a:moveTo>
                  <a:lnTo>
                    <a:pt x="1426958" y="1092628"/>
                  </a:lnTo>
                  <a:lnTo>
                    <a:pt x="1426721" y="1068764"/>
                  </a:lnTo>
                  <a:lnTo>
                    <a:pt x="1482878" y="1068527"/>
                  </a:lnTo>
                  <a:lnTo>
                    <a:pt x="1483115" y="1092272"/>
                  </a:lnTo>
                  <a:close/>
                  <a:moveTo>
                    <a:pt x="1397752" y="1101889"/>
                  </a:moveTo>
                  <a:lnTo>
                    <a:pt x="1720447" y="1100701"/>
                  </a:lnTo>
                  <a:lnTo>
                    <a:pt x="1720684" y="1118629"/>
                  </a:lnTo>
                  <a:lnTo>
                    <a:pt x="1397989" y="1119935"/>
                  </a:lnTo>
                  <a:lnTo>
                    <a:pt x="1397752" y="1101889"/>
                  </a:lnTo>
                  <a:close/>
                  <a:moveTo>
                    <a:pt x="1690409" y="1154009"/>
                  </a:moveTo>
                  <a:lnTo>
                    <a:pt x="1634252" y="1154246"/>
                  </a:lnTo>
                  <a:lnTo>
                    <a:pt x="1634134" y="1130383"/>
                  </a:lnTo>
                  <a:lnTo>
                    <a:pt x="1690291" y="1130026"/>
                  </a:lnTo>
                  <a:lnTo>
                    <a:pt x="1690409" y="1154009"/>
                  </a:lnTo>
                  <a:close/>
                  <a:moveTo>
                    <a:pt x="1483471" y="1154840"/>
                  </a:moveTo>
                  <a:lnTo>
                    <a:pt x="1427314" y="1155078"/>
                  </a:lnTo>
                  <a:lnTo>
                    <a:pt x="1427196" y="1131214"/>
                  </a:lnTo>
                  <a:lnTo>
                    <a:pt x="1483353" y="1130976"/>
                  </a:lnTo>
                  <a:lnTo>
                    <a:pt x="1483353" y="1130976"/>
                  </a:lnTo>
                  <a:lnTo>
                    <a:pt x="1483471" y="1154840"/>
                  </a:lnTo>
                  <a:close/>
                  <a:moveTo>
                    <a:pt x="1398227" y="1164694"/>
                  </a:moveTo>
                  <a:lnTo>
                    <a:pt x="1720803" y="1163507"/>
                  </a:lnTo>
                  <a:lnTo>
                    <a:pt x="1721041" y="1181435"/>
                  </a:lnTo>
                  <a:lnTo>
                    <a:pt x="1398464" y="1182740"/>
                  </a:lnTo>
                  <a:lnTo>
                    <a:pt x="1398227" y="1164694"/>
                  </a:lnTo>
                  <a:close/>
                  <a:moveTo>
                    <a:pt x="1691003" y="1216221"/>
                  </a:moveTo>
                  <a:lnTo>
                    <a:pt x="1634846" y="1216458"/>
                  </a:lnTo>
                  <a:lnTo>
                    <a:pt x="1634727" y="1192595"/>
                  </a:lnTo>
                  <a:lnTo>
                    <a:pt x="1634727" y="1192595"/>
                  </a:lnTo>
                  <a:lnTo>
                    <a:pt x="1690766" y="1192357"/>
                  </a:lnTo>
                  <a:lnTo>
                    <a:pt x="1691003" y="1216221"/>
                  </a:lnTo>
                  <a:close/>
                  <a:moveTo>
                    <a:pt x="1484065" y="1217052"/>
                  </a:moveTo>
                  <a:lnTo>
                    <a:pt x="1427908" y="1217289"/>
                  </a:lnTo>
                  <a:lnTo>
                    <a:pt x="1427671" y="1193426"/>
                  </a:lnTo>
                  <a:lnTo>
                    <a:pt x="1483946" y="1193188"/>
                  </a:lnTo>
                  <a:lnTo>
                    <a:pt x="1483946" y="1193188"/>
                  </a:lnTo>
                  <a:lnTo>
                    <a:pt x="1484065" y="1217052"/>
                  </a:lnTo>
                  <a:close/>
                  <a:moveTo>
                    <a:pt x="1398820" y="1227381"/>
                  </a:moveTo>
                  <a:lnTo>
                    <a:pt x="1721397" y="1226075"/>
                  </a:lnTo>
                  <a:lnTo>
                    <a:pt x="1721515" y="1244003"/>
                  </a:lnTo>
                  <a:lnTo>
                    <a:pt x="1398820" y="1245190"/>
                  </a:lnTo>
                  <a:lnTo>
                    <a:pt x="1398820" y="1227381"/>
                  </a:lnTo>
                  <a:close/>
                  <a:moveTo>
                    <a:pt x="1691478" y="1277602"/>
                  </a:moveTo>
                  <a:lnTo>
                    <a:pt x="1635321" y="1277839"/>
                  </a:lnTo>
                  <a:lnTo>
                    <a:pt x="1635084" y="1253976"/>
                  </a:lnTo>
                  <a:lnTo>
                    <a:pt x="1691240" y="1253738"/>
                  </a:lnTo>
                  <a:lnTo>
                    <a:pt x="1691478" y="1277602"/>
                  </a:lnTo>
                  <a:close/>
                  <a:moveTo>
                    <a:pt x="1484540" y="1278433"/>
                  </a:moveTo>
                  <a:lnTo>
                    <a:pt x="1428383" y="1278670"/>
                  </a:lnTo>
                  <a:lnTo>
                    <a:pt x="1428145" y="1254807"/>
                  </a:lnTo>
                  <a:lnTo>
                    <a:pt x="1484302" y="1254569"/>
                  </a:lnTo>
                  <a:lnTo>
                    <a:pt x="1484540" y="1278433"/>
                  </a:lnTo>
                  <a:close/>
                  <a:moveTo>
                    <a:pt x="1399177" y="1290187"/>
                  </a:moveTo>
                  <a:lnTo>
                    <a:pt x="1721872" y="1288881"/>
                  </a:lnTo>
                  <a:lnTo>
                    <a:pt x="1721872" y="1306808"/>
                  </a:lnTo>
                  <a:lnTo>
                    <a:pt x="1401195" y="1307996"/>
                  </a:lnTo>
                  <a:lnTo>
                    <a:pt x="1399295" y="1307996"/>
                  </a:lnTo>
                  <a:lnTo>
                    <a:pt x="1399177" y="1290187"/>
                  </a:lnTo>
                  <a:close/>
                  <a:moveTo>
                    <a:pt x="1691834" y="1341357"/>
                  </a:moveTo>
                  <a:lnTo>
                    <a:pt x="1635677" y="1341595"/>
                  </a:lnTo>
                  <a:lnTo>
                    <a:pt x="1635558" y="1317731"/>
                  </a:lnTo>
                  <a:lnTo>
                    <a:pt x="1691715" y="1317494"/>
                  </a:lnTo>
                  <a:lnTo>
                    <a:pt x="1691715" y="1317494"/>
                  </a:lnTo>
                  <a:lnTo>
                    <a:pt x="1691834" y="1341357"/>
                  </a:lnTo>
                  <a:close/>
                  <a:moveTo>
                    <a:pt x="1484896" y="1342070"/>
                  </a:moveTo>
                  <a:lnTo>
                    <a:pt x="1484896" y="1342070"/>
                  </a:lnTo>
                  <a:lnTo>
                    <a:pt x="1429095" y="1342307"/>
                  </a:lnTo>
                  <a:lnTo>
                    <a:pt x="1428739" y="1342307"/>
                  </a:lnTo>
                  <a:lnTo>
                    <a:pt x="1428620" y="1318443"/>
                  </a:lnTo>
                  <a:lnTo>
                    <a:pt x="1484777" y="1318206"/>
                  </a:lnTo>
                  <a:lnTo>
                    <a:pt x="1484896" y="1342070"/>
                  </a:lnTo>
                  <a:close/>
                  <a:moveTo>
                    <a:pt x="1399651" y="1352874"/>
                  </a:moveTo>
                  <a:lnTo>
                    <a:pt x="1722228" y="1351568"/>
                  </a:lnTo>
                  <a:lnTo>
                    <a:pt x="1722465" y="1369495"/>
                  </a:lnTo>
                  <a:lnTo>
                    <a:pt x="1399770" y="1370682"/>
                  </a:lnTo>
                  <a:lnTo>
                    <a:pt x="1399651" y="1352874"/>
                  </a:lnTo>
                  <a:close/>
                  <a:moveTo>
                    <a:pt x="1692309" y="1405350"/>
                  </a:moveTo>
                  <a:lnTo>
                    <a:pt x="1636152" y="1405588"/>
                  </a:lnTo>
                  <a:lnTo>
                    <a:pt x="1635914" y="1381724"/>
                  </a:lnTo>
                  <a:lnTo>
                    <a:pt x="1692072" y="1381486"/>
                  </a:lnTo>
                  <a:lnTo>
                    <a:pt x="1692309" y="1405350"/>
                  </a:lnTo>
                  <a:close/>
                  <a:moveTo>
                    <a:pt x="1485371" y="1406181"/>
                  </a:moveTo>
                  <a:lnTo>
                    <a:pt x="1429214" y="1406419"/>
                  </a:lnTo>
                  <a:lnTo>
                    <a:pt x="1428977" y="1382555"/>
                  </a:lnTo>
                  <a:lnTo>
                    <a:pt x="1485134" y="1382318"/>
                  </a:lnTo>
                  <a:lnTo>
                    <a:pt x="1485371" y="1406181"/>
                  </a:lnTo>
                  <a:close/>
                  <a:moveTo>
                    <a:pt x="1400008" y="1415679"/>
                  </a:moveTo>
                  <a:lnTo>
                    <a:pt x="1722703" y="1414492"/>
                  </a:lnTo>
                  <a:lnTo>
                    <a:pt x="1722703" y="1432301"/>
                  </a:lnTo>
                  <a:lnTo>
                    <a:pt x="1400126" y="1433607"/>
                  </a:lnTo>
                  <a:lnTo>
                    <a:pt x="1400008" y="1415679"/>
                  </a:lnTo>
                  <a:close/>
                  <a:moveTo>
                    <a:pt x="1692665" y="1465663"/>
                  </a:moveTo>
                  <a:lnTo>
                    <a:pt x="1636508" y="1465900"/>
                  </a:lnTo>
                  <a:lnTo>
                    <a:pt x="1636389" y="1442036"/>
                  </a:lnTo>
                  <a:lnTo>
                    <a:pt x="1692546" y="1441799"/>
                  </a:lnTo>
                  <a:lnTo>
                    <a:pt x="1692665" y="1465663"/>
                  </a:lnTo>
                  <a:close/>
                  <a:moveTo>
                    <a:pt x="1485727" y="1466494"/>
                  </a:moveTo>
                  <a:lnTo>
                    <a:pt x="1429570" y="1466731"/>
                  </a:lnTo>
                  <a:lnTo>
                    <a:pt x="1429451" y="1442867"/>
                  </a:lnTo>
                  <a:lnTo>
                    <a:pt x="1485608" y="1442630"/>
                  </a:lnTo>
                  <a:lnTo>
                    <a:pt x="1485727" y="1466494"/>
                  </a:lnTo>
                  <a:close/>
                  <a:moveTo>
                    <a:pt x="1400601" y="1478366"/>
                  </a:moveTo>
                  <a:lnTo>
                    <a:pt x="1723178" y="1477060"/>
                  </a:lnTo>
                  <a:lnTo>
                    <a:pt x="1723415" y="1494988"/>
                  </a:lnTo>
                  <a:lnTo>
                    <a:pt x="1400720" y="1496294"/>
                  </a:lnTo>
                  <a:lnTo>
                    <a:pt x="1400601" y="1478366"/>
                  </a:lnTo>
                  <a:close/>
                  <a:moveTo>
                    <a:pt x="1693259" y="1530012"/>
                  </a:moveTo>
                  <a:lnTo>
                    <a:pt x="1637102" y="1530249"/>
                  </a:lnTo>
                  <a:lnTo>
                    <a:pt x="1636864" y="1506385"/>
                  </a:lnTo>
                  <a:lnTo>
                    <a:pt x="1693021" y="1506148"/>
                  </a:lnTo>
                  <a:lnTo>
                    <a:pt x="1693259" y="1530012"/>
                  </a:lnTo>
                  <a:close/>
                  <a:moveTo>
                    <a:pt x="1486321" y="1530843"/>
                  </a:moveTo>
                  <a:lnTo>
                    <a:pt x="1430164" y="1531080"/>
                  </a:lnTo>
                  <a:lnTo>
                    <a:pt x="1429926" y="1507216"/>
                  </a:lnTo>
                  <a:lnTo>
                    <a:pt x="1486083" y="1506979"/>
                  </a:lnTo>
                  <a:lnTo>
                    <a:pt x="1486321" y="1530843"/>
                  </a:lnTo>
                  <a:close/>
                  <a:moveTo>
                    <a:pt x="1400957" y="1541172"/>
                  </a:moveTo>
                  <a:lnTo>
                    <a:pt x="1723652" y="1539866"/>
                  </a:lnTo>
                  <a:lnTo>
                    <a:pt x="1723652" y="1557793"/>
                  </a:lnTo>
                  <a:lnTo>
                    <a:pt x="1401076" y="1559099"/>
                  </a:lnTo>
                  <a:lnTo>
                    <a:pt x="1400957" y="1541172"/>
                  </a:lnTo>
                  <a:close/>
                  <a:moveTo>
                    <a:pt x="1693615" y="1592224"/>
                  </a:moveTo>
                  <a:lnTo>
                    <a:pt x="1637458" y="1592461"/>
                  </a:lnTo>
                  <a:lnTo>
                    <a:pt x="1637339" y="1568597"/>
                  </a:lnTo>
                  <a:lnTo>
                    <a:pt x="1693496" y="1568360"/>
                  </a:lnTo>
                  <a:lnTo>
                    <a:pt x="1693615" y="1592224"/>
                  </a:lnTo>
                  <a:close/>
                  <a:moveTo>
                    <a:pt x="1486677" y="1593055"/>
                  </a:moveTo>
                  <a:lnTo>
                    <a:pt x="1430520" y="1593292"/>
                  </a:lnTo>
                  <a:lnTo>
                    <a:pt x="1430401" y="1569428"/>
                  </a:lnTo>
                  <a:lnTo>
                    <a:pt x="1486558" y="1569191"/>
                  </a:lnTo>
                  <a:lnTo>
                    <a:pt x="1486677" y="1593055"/>
                  </a:lnTo>
                  <a:close/>
                  <a:moveTo>
                    <a:pt x="1401432" y="1603740"/>
                  </a:moveTo>
                  <a:lnTo>
                    <a:pt x="1724009" y="1602434"/>
                  </a:lnTo>
                  <a:lnTo>
                    <a:pt x="1724246" y="1620361"/>
                  </a:lnTo>
                  <a:lnTo>
                    <a:pt x="1401551" y="1621549"/>
                  </a:lnTo>
                  <a:lnTo>
                    <a:pt x="1401432" y="1603740"/>
                  </a:lnTo>
                  <a:close/>
                  <a:moveTo>
                    <a:pt x="1694090" y="1654792"/>
                  </a:moveTo>
                  <a:lnTo>
                    <a:pt x="1637933" y="1655029"/>
                  </a:lnTo>
                  <a:lnTo>
                    <a:pt x="1637695" y="1631166"/>
                  </a:lnTo>
                  <a:lnTo>
                    <a:pt x="1693852" y="1630928"/>
                  </a:lnTo>
                  <a:lnTo>
                    <a:pt x="1694090" y="1654792"/>
                  </a:lnTo>
                  <a:close/>
                  <a:moveTo>
                    <a:pt x="1487152" y="1655623"/>
                  </a:moveTo>
                  <a:lnTo>
                    <a:pt x="1430995" y="1655860"/>
                  </a:lnTo>
                  <a:lnTo>
                    <a:pt x="1430757" y="1631997"/>
                  </a:lnTo>
                  <a:lnTo>
                    <a:pt x="1486914" y="1631759"/>
                  </a:lnTo>
                  <a:lnTo>
                    <a:pt x="1487152" y="1655623"/>
                  </a:lnTo>
                  <a:close/>
                  <a:moveTo>
                    <a:pt x="1401788" y="1666546"/>
                  </a:moveTo>
                  <a:lnTo>
                    <a:pt x="1724484" y="1665240"/>
                  </a:lnTo>
                  <a:lnTo>
                    <a:pt x="1724721" y="1683167"/>
                  </a:lnTo>
                  <a:lnTo>
                    <a:pt x="1402026" y="1684473"/>
                  </a:lnTo>
                  <a:lnTo>
                    <a:pt x="1401788" y="1666546"/>
                  </a:lnTo>
                  <a:close/>
                  <a:moveTo>
                    <a:pt x="1694446" y="1718072"/>
                  </a:moveTo>
                  <a:lnTo>
                    <a:pt x="1638408" y="1718310"/>
                  </a:lnTo>
                  <a:lnTo>
                    <a:pt x="1638170" y="1694446"/>
                  </a:lnTo>
                  <a:lnTo>
                    <a:pt x="1694327" y="1694209"/>
                  </a:lnTo>
                  <a:lnTo>
                    <a:pt x="1694446" y="1718072"/>
                  </a:lnTo>
                  <a:close/>
                  <a:moveTo>
                    <a:pt x="1487508" y="1718903"/>
                  </a:moveTo>
                  <a:lnTo>
                    <a:pt x="1431351" y="1719141"/>
                  </a:lnTo>
                  <a:lnTo>
                    <a:pt x="1431232" y="1695277"/>
                  </a:lnTo>
                  <a:lnTo>
                    <a:pt x="1431232" y="1695277"/>
                  </a:lnTo>
                  <a:lnTo>
                    <a:pt x="1487389" y="1695040"/>
                  </a:lnTo>
                  <a:lnTo>
                    <a:pt x="1487508" y="1718903"/>
                  </a:lnTo>
                  <a:close/>
                  <a:moveTo>
                    <a:pt x="1402263" y="1729232"/>
                  </a:moveTo>
                  <a:lnTo>
                    <a:pt x="1724958" y="1728045"/>
                  </a:lnTo>
                  <a:lnTo>
                    <a:pt x="1724958" y="1745973"/>
                  </a:lnTo>
                  <a:lnTo>
                    <a:pt x="1402382" y="1747279"/>
                  </a:lnTo>
                  <a:lnTo>
                    <a:pt x="1402263" y="1729232"/>
                  </a:lnTo>
                  <a:close/>
                  <a:moveTo>
                    <a:pt x="1694921" y="1780640"/>
                  </a:moveTo>
                  <a:lnTo>
                    <a:pt x="1638764" y="1780878"/>
                  </a:lnTo>
                  <a:lnTo>
                    <a:pt x="1638645" y="1757014"/>
                  </a:lnTo>
                  <a:lnTo>
                    <a:pt x="1694802" y="1756777"/>
                  </a:lnTo>
                  <a:lnTo>
                    <a:pt x="1694921" y="1780640"/>
                  </a:lnTo>
                  <a:close/>
                  <a:moveTo>
                    <a:pt x="1487983" y="1781472"/>
                  </a:moveTo>
                  <a:lnTo>
                    <a:pt x="1431826" y="1781709"/>
                  </a:lnTo>
                  <a:lnTo>
                    <a:pt x="1431707" y="1757845"/>
                  </a:lnTo>
                  <a:lnTo>
                    <a:pt x="1487864" y="1757608"/>
                  </a:lnTo>
                  <a:lnTo>
                    <a:pt x="1487983" y="1781472"/>
                  </a:lnTo>
                  <a:close/>
                  <a:moveTo>
                    <a:pt x="1402857" y="1792038"/>
                  </a:moveTo>
                  <a:lnTo>
                    <a:pt x="1725433" y="1790851"/>
                  </a:lnTo>
                  <a:lnTo>
                    <a:pt x="1725671" y="1808778"/>
                  </a:lnTo>
                  <a:lnTo>
                    <a:pt x="1402976" y="1810084"/>
                  </a:lnTo>
                  <a:lnTo>
                    <a:pt x="1402857" y="1792038"/>
                  </a:lnTo>
                  <a:close/>
                  <a:moveTo>
                    <a:pt x="1695515" y="1843209"/>
                  </a:moveTo>
                  <a:lnTo>
                    <a:pt x="1639358" y="1843446"/>
                  </a:lnTo>
                  <a:lnTo>
                    <a:pt x="1639120" y="1819582"/>
                  </a:lnTo>
                  <a:lnTo>
                    <a:pt x="1695277" y="1819345"/>
                  </a:lnTo>
                  <a:lnTo>
                    <a:pt x="1695515" y="1843209"/>
                  </a:lnTo>
                  <a:close/>
                  <a:moveTo>
                    <a:pt x="1488577" y="1844040"/>
                  </a:moveTo>
                  <a:lnTo>
                    <a:pt x="1432420" y="1844277"/>
                  </a:lnTo>
                  <a:lnTo>
                    <a:pt x="1432182" y="1820414"/>
                  </a:lnTo>
                  <a:lnTo>
                    <a:pt x="1488339" y="1820176"/>
                  </a:lnTo>
                  <a:lnTo>
                    <a:pt x="1488577" y="1844040"/>
                  </a:lnTo>
                  <a:close/>
                  <a:moveTo>
                    <a:pt x="1403213" y="1854844"/>
                  </a:moveTo>
                  <a:lnTo>
                    <a:pt x="1726027" y="1853657"/>
                  </a:lnTo>
                  <a:lnTo>
                    <a:pt x="1726027" y="1871584"/>
                  </a:lnTo>
                  <a:lnTo>
                    <a:pt x="1403451" y="1872890"/>
                  </a:lnTo>
                  <a:lnTo>
                    <a:pt x="1403213" y="1854844"/>
                  </a:lnTo>
                  <a:close/>
                  <a:moveTo>
                    <a:pt x="1695871" y="1906608"/>
                  </a:moveTo>
                  <a:lnTo>
                    <a:pt x="1639714" y="1906845"/>
                  </a:lnTo>
                  <a:lnTo>
                    <a:pt x="1639595" y="1882982"/>
                  </a:lnTo>
                  <a:lnTo>
                    <a:pt x="1695752" y="1882744"/>
                  </a:lnTo>
                  <a:lnTo>
                    <a:pt x="1695871" y="1906608"/>
                  </a:lnTo>
                  <a:close/>
                  <a:moveTo>
                    <a:pt x="1488933" y="1907439"/>
                  </a:moveTo>
                  <a:lnTo>
                    <a:pt x="1432776" y="1907676"/>
                  </a:lnTo>
                  <a:lnTo>
                    <a:pt x="1432657" y="1883813"/>
                  </a:lnTo>
                  <a:lnTo>
                    <a:pt x="1488814" y="1883575"/>
                  </a:lnTo>
                  <a:lnTo>
                    <a:pt x="1488933" y="1907439"/>
                  </a:lnTo>
                  <a:close/>
                  <a:moveTo>
                    <a:pt x="1403688" y="1917531"/>
                  </a:moveTo>
                  <a:lnTo>
                    <a:pt x="1726264" y="1916225"/>
                  </a:lnTo>
                  <a:lnTo>
                    <a:pt x="1726502" y="1934033"/>
                  </a:lnTo>
                  <a:lnTo>
                    <a:pt x="1403807" y="1935339"/>
                  </a:lnTo>
                  <a:lnTo>
                    <a:pt x="1403688" y="1917531"/>
                  </a:lnTo>
                  <a:close/>
                  <a:moveTo>
                    <a:pt x="1696346" y="1968583"/>
                  </a:moveTo>
                  <a:lnTo>
                    <a:pt x="1640664" y="1968820"/>
                  </a:lnTo>
                  <a:lnTo>
                    <a:pt x="1640189" y="1968820"/>
                  </a:lnTo>
                  <a:lnTo>
                    <a:pt x="1639951" y="1944956"/>
                  </a:lnTo>
                  <a:lnTo>
                    <a:pt x="1696108" y="1944719"/>
                  </a:lnTo>
                  <a:lnTo>
                    <a:pt x="1696346" y="1968583"/>
                  </a:lnTo>
                  <a:close/>
                  <a:moveTo>
                    <a:pt x="1489408" y="1969295"/>
                  </a:moveTo>
                  <a:lnTo>
                    <a:pt x="1489408" y="1969414"/>
                  </a:lnTo>
                  <a:lnTo>
                    <a:pt x="1489408" y="1969414"/>
                  </a:lnTo>
                  <a:lnTo>
                    <a:pt x="1433251" y="1969770"/>
                  </a:lnTo>
                  <a:lnTo>
                    <a:pt x="1433013" y="1945906"/>
                  </a:lnTo>
                  <a:lnTo>
                    <a:pt x="1489170" y="1945669"/>
                  </a:lnTo>
                  <a:lnTo>
                    <a:pt x="1489170" y="1945669"/>
                  </a:lnTo>
                  <a:lnTo>
                    <a:pt x="1489408" y="1969295"/>
                  </a:lnTo>
                  <a:close/>
                  <a:moveTo>
                    <a:pt x="1404044" y="1980218"/>
                  </a:moveTo>
                  <a:lnTo>
                    <a:pt x="1726739" y="1978912"/>
                  </a:lnTo>
                  <a:lnTo>
                    <a:pt x="1726739" y="1996839"/>
                  </a:lnTo>
                  <a:lnTo>
                    <a:pt x="1404163" y="1998145"/>
                  </a:lnTo>
                  <a:lnTo>
                    <a:pt x="1404044" y="1980218"/>
                  </a:lnTo>
                  <a:close/>
                  <a:moveTo>
                    <a:pt x="1696702" y="2032694"/>
                  </a:moveTo>
                  <a:lnTo>
                    <a:pt x="1640545" y="2032932"/>
                  </a:lnTo>
                  <a:lnTo>
                    <a:pt x="1640426" y="2009068"/>
                  </a:lnTo>
                  <a:lnTo>
                    <a:pt x="1696227" y="2008830"/>
                  </a:lnTo>
                  <a:lnTo>
                    <a:pt x="1696583" y="2008830"/>
                  </a:lnTo>
                  <a:lnTo>
                    <a:pt x="1696583" y="2008830"/>
                  </a:lnTo>
                  <a:lnTo>
                    <a:pt x="1696702" y="2032694"/>
                  </a:lnTo>
                  <a:close/>
                  <a:moveTo>
                    <a:pt x="1489764" y="2033525"/>
                  </a:moveTo>
                  <a:lnTo>
                    <a:pt x="1433607" y="2033763"/>
                  </a:lnTo>
                  <a:lnTo>
                    <a:pt x="1433488" y="2009899"/>
                  </a:lnTo>
                  <a:lnTo>
                    <a:pt x="1489645" y="2009661"/>
                  </a:lnTo>
                  <a:lnTo>
                    <a:pt x="1489764" y="2033525"/>
                  </a:lnTo>
                  <a:close/>
                  <a:moveTo>
                    <a:pt x="1434200" y="2095144"/>
                  </a:moveTo>
                  <a:lnTo>
                    <a:pt x="1433963" y="2071280"/>
                  </a:lnTo>
                  <a:lnTo>
                    <a:pt x="1490120" y="2071042"/>
                  </a:lnTo>
                  <a:lnTo>
                    <a:pt x="1490357" y="2094906"/>
                  </a:lnTo>
                  <a:lnTo>
                    <a:pt x="1434200" y="2095144"/>
                  </a:lnTo>
                  <a:close/>
                  <a:moveTo>
                    <a:pt x="1641138" y="2094312"/>
                  </a:moveTo>
                  <a:lnTo>
                    <a:pt x="1640901" y="2070449"/>
                  </a:lnTo>
                  <a:lnTo>
                    <a:pt x="1697058" y="2070211"/>
                  </a:lnTo>
                  <a:lnTo>
                    <a:pt x="1697296" y="2094075"/>
                  </a:lnTo>
                  <a:lnTo>
                    <a:pt x="1641138" y="2094312"/>
                  </a:lnTo>
                  <a:close/>
                  <a:moveTo>
                    <a:pt x="1727333" y="2059645"/>
                  </a:moveTo>
                  <a:lnTo>
                    <a:pt x="1404638" y="2060951"/>
                  </a:lnTo>
                  <a:lnTo>
                    <a:pt x="1404638" y="2043023"/>
                  </a:lnTo>
                  <a:lnTo>
                    <a:pt x="1727214" y="2041717"/>
                  </a:lnTo>
                  <a:lnTo>
                    <a:pt x="1727333" y="2059645"/>
                  </a:lnTo>
                  <a:lnTo>
                    <a:pt x="1727333" y="2059645"/>
                  </a:lnTo>
                  <a:close/>
                  <a:moveTo>
                    <a:pt x="2069974" y="911097"/>
                  </a:moveTo>
                  <a:lnTo>
                    <a:pt x="2161155" y="910741"/>
                  </a:lnTo>
                  <a:lnTo>
                    <a:pt x="2161392" y="946596"/>
                  </a:lnTo>
                  <a:lnTo>
                    <a:pt x="2070211" y="946952"/>
                  </a:lnTo>
                  <a:lnTo>
                    <a:pt x="2069974" y="911097"/>
                  </a:lnTo>
                  <a:close/>
                  <a:moveTo>
                    <a:pt x="2070330" y="982688"/>
                  </a:moveTo>
                  <a:lnTo>
                    <a:pt x="2161630" y="982332"/>
                  </a:lnTo>
                  <a:lnTo>
                    <a:pt x="2161867" y="1018187"/>
                  </a:lnTo>
                  <a:lnTo>
                    <a:pt x="2070567" y="1018425"/>
                  </a:lnTo>
                  <a:lnTo>
                    <a:pt x="2070330" y="982688"/>
                  </a:lnTo>
                  <a:close/>
                  <a:moveTo>
                    <a:pt x="2071042" y="1054398"/>
                  </a:moveTo>
                  <a:lnTo>
                    <a:pt x="2162223" y="1054161"/>
                  </a:lnTo>
                  <a:lnTo>
                    <a:pt x="2162461" y="1090016"/>
                  </a:lnTo>
                  <a:lnTo>
                    <a:pt x="2071280" y="1090254"/>
                  </a:lnTo>
                  <a:lnTo>
                    <a:pt x="2071042" y="1054398"/>
                  </a:lnTo>
                  <a:close/>
                  <a:moveTo>
                    <a:pt x="2071399" y="1126109"/>
                  </a:moveTo>
                  <a:lnTo>
                    <a:pt x="2162580" y="1125871"/>
                  </a:lnTo>
                  <a:lnTo>
                    <a:pt x="2162817" y="1161607"/>
                  </a:lnTo>
                  <a:lnTo>
                    <a:pt x="2071636" y="1161964"/>
                  </a:lnTo>
                  <a:lnTo>
                    <a:pt x="2071399" y="1126109"/>
                  </a:lnTo>
                  <a:close/>
                  <a:moveTo>
                    <a:pt x="2071873" y="1197937"/>
                  </a:moveTo>
                  <a:lnTo>
                    <a:pt x="2163173" y="1197581"/>
                  </a:lnTo>
                  <a:lnTo>
                    <a:pt x="2163411" y="1233436"/>
                  </a:lnTo>
                  <a:lnTo>
                    <a:pt x="2072111" y="1233792"/>
                  </a:lnTo>
                  <a:lnTo>
                    <a:pt x="2071873" y="1197937"/>
                  </a:lnTo>
                  <a:close/>
                  <a:moveTo>
                    <a:pt x="2072467" y="1269529"/>
                  </a:moveTo>
                  <a:lnTo>
                    <a:pt x="2163648" y="1269172"/>
                  </a:lnTo>
                  <a:lnTo>
                    <a:pt x="2163886" y="1305027"/>
                  </a:lnTo>
                  <a:lnTo>
                    <a:pt x="2072705" y="1305384"/>
                  </a:lnTo>
                  <a:lnTo>
                    <a:pt x="2072467" y="1269529"/>
                  </a:lnTo>
                  <a:close/>
                  <a:moveTo>
                    <a:pt x="2072942" y="1341357"/>
                  </a:moveTo>
                  <a:lnTo>
                    <a:pt x="2163529" y="1341001"/>
                  </a:lnTo>
                  <a:lnTo>
                    <a:pt x="2164123" y="1341001"/>
                  </a:lnTo>
                  <a:lnTo>
                    <a:pt x="2164361" y="1376856"/>
                  </a:lnTo>
                  <a:lnTo>
                    <a:pt x="2073179" y="1377212"/>
                  </a:lnTo>
                  <a:lnTo>
                    <a:pt x="2072942" y="1341357"/>
                  </a:lnTo>
                  <a:close/>
                  <a:moveTo>
                    <a:pt x="2073417" y="1412949"/>
                  </a:moveTo>
                  <a:lnTo>
                    <a:pt x="2164717" y="1412592"/>
                  </a:lnTo>
                  <a:lnTo>
                    <a:pt x="2164717" y="1412592"/>
                  </a:lnTo>
                  <a:lnTo>
                    <a:pt x="2164954" y="1448447"/>
                  </a:lnTo>
                  <a:lnTo>
                    <a:pt x="2073773" y="1448804"/>
                  </a:lnTo>
                  <a:lnTo>
                    <a:pt x="2073417" y="1412949"/>
                  </a:lnTo>
                  <a:close/>
                  <a:moveTo>
                    <a:pt x="2074011" y="1484659"/>
                  </a:moveTo>
                  <a:lnTo>
                    <a:pt x="2165192" y="1484421"/>
                  </a:lnTo>
                  <a:lnTo>
                    <a:pt x="2165429" y="1520276"/>
                  </a:lnTo>
                  <a:lnTo>
                    <a:pt x="2074248" y="1520514"/>
                  </a:lnTo>
                  <a:lnTo>
                    <a:pt x="2074011" y="1484659"/>
                  </a:lnTo>
                  <a:close/>
                  <a:moveTo>
                    <a:pt x="2074485" y="1556369"/>
                  </a:moveTo>
                  <a:lnTo>
                    <a:pt x="2165667" y="1556131"/>
                  </a:lnTo>
                  <a:lnTo>
                    <a:pt x="2166023" y="1591986"/>
                  </a:lnTo>
                  <a:lnTo>
                    <a:pt x="2074723" y="1592342"/>
                  </a:lnTo>
                  <a:lnTo>
                    <a:pt x="2074485" y="1556369"/>
                  </a:lnTo>
                  <a:close/>
                  <a:moveTo>
                    <a:pt x="2074960" y="1628079"/>
                  </a:moveTo>
                  <a:lnTo>
                    <a:pt x="2166260" y="1627723"/>
                  </a:lnTo>
                  <a:lnTo>
                    <a:pt x="2166497" y="1663577"/>
                  </a:lnTo>
                  <a:lnTo>
                    <a:pt x="2075317" y="1663934"/>
                  </a:lnTo>
                  <a:lnTo>
                    <a:pt x="2074960" y="1628079"/>
                  </a:lnTo>
                  <a:close/>
                  <a:moveTo>
                    <a:pt x="2075554" y="1699907"/>
                  </a:moveTo>
                  <a:lnTo>
                    <a:pt x="2075554" y="1699789"/>
                  </a:lnTo>
                  <a:lnTo>
                    <a:pt x="2166735" y="1699433"/>
                  </a:lnTo>
                  <a:lnTo>
                    <a:pt x="2166972" y="1735288"/>
                  </a:lnTo>
                  <a:lnTo>
                    <a:pt x="2075791" y="1735644"/>
                  </a:lnTo>
                  <a:lnTo>
                    <a:pt x="2075554" y="1699907"/>
                  </a:lnTo>
                  <a:close/>
                  <a:moveTo>
                    <a:pt x="2076029" y="1771499"/>
                  </a:moveTo>
                  <a:lnTo>
                    <a:pt x="2167329" y="1771142"/>
                  </a:lnTo>
                  <a:lnTo>
                    <a:pt x="2167566" y="1806998"/>
                  </a:lnTo>
                  <a:lnTo>
                    <a:pt x="2076266" y="1807354"/>
                  </a:lnTo>
                  <a:lnTo>
                    <a:pt x="2076029" y="1771499"/>
                  </a:lnTo>
                  <a:close/>
                  <a:moveTo>
                    <a:pt x="2076623" y="1843209"/>
                  </a:moveTo>
                  <a:lnTo>
                    <a:pt x="2167803" y="1842853"/>
                  </a:lnTo>
                  <a:lnTo>
                    <a:pt x="2168041" y="1878708"/>
                  </a:lnTo>
                  <a:lnTo>
                    <a:pt x="2076860" y="1879064"/>
                  </a:lnTo>
                  <a:lnTo>
                    <a:pt x="2076623" y="1843209"/>
                  </a:lnTo>
                  <a:close/>
                  <a:moveTo>
                    <a:pt x="2077097" y="1914919"/>
                  </a:moveTo>
                  <a:lnTo>
                    <a:pt x="2168278" y="1914563"/>
                  </a:lnTo>
                  <a:lnTo>
                    <a:pt x="2168516" y="1950418"/>
                  </a:lnTo>
                  <a:lnTo>
                    <a:pt x="2077335" y="1950774"/>
                  </a:lnTo>
                  <a:lnTo>
                    <a:pt x="2077097" y="1914919"/>
                  </a:lnTo>
                  <a:close/>
                  <a:moveTo>
                    <a:pt x="2077572" y="1986510"/>
                  </a:moveTo>
                  <a:lnTo>
                    <a:pt x="2168872" y="1986273"/>
                  </a:lnTo>
                  <a:lnTo>
                    <a:pt x="2169109" y="2022128"/>
                  </a:lnTo>
                  <a:lnTo>
                    <a:pt x="2077810" y="2022365"/>
                  </a:lnTo>
                  <a:lnTo>
                    <a:pt x="2077572" y="1986510"/>
                  </a:lnTo>
                  <a:close/>
                  <a:moveTo>
                    <a:pt x="2078403" y="2094075"/>
                  </a:moveTo>
                  <a:lnTo>
                    <a:pt x="2078166" y="2058220"/>
                  </a:lnTo>
                  <a:lnTo>
                    <a:pt x="2169347" y="2057864"/>
                  </a:lnTo>
                  <a:lnTo>
                    <a:pt x="2169584" y="2093719"/>
                  </a:lnTo>
                  <a:lnTo>
                    <a:pt x="2078403" y="2094075"/>
                  </a:lnTo>
                  <a:close/>
                  <a:moveTo>
                    <a:pt x="2287835" y="243624"/>
                  </a:moveTo>
                  <a:lnTo>
                    <a:pt x="2287835" y="243624"/>
                  </a:lnTo>
                  <a:lnTo>
                    <a:pt x="2287716" y="231870"/>
                  </a:lnTo>
                  <a:lnTo>
                    <a:pt x="2393025" y="231514"/>
                  </a:lnTo>
                  <a:lnTo>
                    <a:pt x="2393144" y="243149"/>
                  </a:lnTo>
                  <a:lnTo>
                    <a:pt x="2393500" y="298594"/>
                  </a:lnTo>
                  <a:lnTo>
                    <a:pt x="2288310" y="299069"/>
                  </a:lnTo>
                  <a:lnTo>
                    <a:pt x="2287835" y="243624"/>
                  </a:lnTo>
                  <a:close/>
                  <a:moveTo>
                    <a:pt x="2290565" y="381464"/>
                  </a:moveTo>
                  <a:lnTo>
                    <a:pt x="2290328" y="347865"/>
                  </a:lnTo>
                  <a:lnTo>
                    <a:pt x="2342923" y="347627"/>
                  </a:lnTo>
                  <a:lnTo>
                    <a:pt x="2395637" y="347390"/>
                  </a:lnTo>
                  <a:lnTo>
                    <a:pt x="2396112" y="414707"/>
                  </a:lnTo>
                  <a:lnTo>
                    <a:pt x="2290922" y="415063"/>
                  </a:lnTo>
                  <a:lnTo>
                    <a:pt x="2290565" y="381464"/>
                  </a:lnTo>
                  <a:close/>
                  <a:moveTo>
                    <a:pt x="2291278" y="466590"/>
                  </a:moveTo>
                  <a:lnTo>
                    <a:pt x="2396468" y="466234"/>
                  </a:lnTo>
                  <a:lnTo>
                    <a:pt x="2396468" y="466234"/>
                  </a:lnTo>
                  <a:lnTo>
                    <a:pt x="2397062" y="533432"/>
                  </a:lnTo>
                  <a:lnTo>
                    <a:pt x="2291753" y="533907"/>
                  </a:lnTo>
                  <a:lnTo>
                    <a:pt x="2291278" y="466590"/>
                  </a:lnTo>
                  <a:close/>
                  <a:moveTo>
                    <a:pt x="2292109" y="585315"/>
                  </a:moveTo>
                  <a:lnTo>
                    <a:pt x="2397299" y="584840"/>
                  </a:lnTo>
                  <a:lnTo>
                    <a:pt x="2397893" y="652158"/>
                  </a:lnTo>
                  <a:lnTo>
                    <a:pt x="2397299" y="652158"/>
                  </a:lnTo>
                  <a:lnTo>
                    <a:pt x="2292584" y="652514"/>
                  </a:lnTo>
                  <a:lnTo>
                    <a:pt x="2292109" y="585315"/>
                  </a:lnTo>
                  <a:close/>
                  <a:moveTo>
                    <a:pt x="2292821" y="704040"/>
                  </a:moveTo>
                  <a:lnTo>
                    <a:pt x="2398130" y="703684"/>
                  </a:lnTo>
                  <a:lnTo>
                    <a:pt x="2398605" y="770883"/>
                  </a:lnTo>
                  <a:lnTo>
                    <a:pt x="2293415" y="771358"/>
                  </a:lnTo>
                  <a:lnTo>
                    <a:pt x="2292821" y="704040"/>
                  </a:lnTo>
                  <a:close/>
                  <a:moveTo>
                    <a:pt x="2293652" y="822884"/>
                  </a:moveTo>
                  <a:lnTo>
                    <a:pt x="2398961" y="822409"/>
                  </a:lnTo>
                  <a:lnTo>
                    <a:pt x="2399318" y="889727"/>
                  </a:lnTo>
                  <a:lnTo>
                    <a:pt x="2294127" y="890083"/>
                  </a:lnTo>
                  <a:lnTo>
                    <a:pt x="2293652" y="822884"/>
                  </a:lnTo>
                  <a:close/>
                  <a:moveTo>
                    <a:pt x="2294602" y="941491"/>
                  </a:moveTo>
                  <a:lnTo>
                    <a:pt x="2399793" y="941135"/>
                  </a:lnTo>
                  <a:lnTo>
                    <a:pt x="2400386" y="1008333"/>
                  </a:lnTo>
                  <a:lnTo>
                    <a:pt x="2295077" y="1008808"/>
                  </a:lnTo>
                  <a:lnTo>
                    <a:pt x="2294602" y="941491"/>
                  </a:lnTo>
                  <a:close/>
                  <a:moveTo>
                    <a:pt x="2295433" y="1060335"/>
                  </a:moveTo>
                  <a:lnTo>
                    <a:pt x="2400624" y="1059860"/>
                  </a:lnTo>
                  <a:lnTo>
                    <a:pt x="2401217" y="1127177"/>
                  </a:lnTo>
                  <a:lnTo>
                    <a:pt x="2296027" y="1127533"/>
                  </a:lnTo>
                  <a:lnTo>
                    <a:pt x="2295433" y="1060335"/>
                  </a:lnTo>
                  <a:close/>
                  <a:moveTo>
                    <a:pt x="2296264" y="1179060"/>
                  </a:moveTo>
                  <a:lnTo>
                    <a:pt x="2401573" y="1178704"/>
                  </a:lnTo>
                  <a:lnTo>
                    <a:pt x="2402048" y="1245902"/>
                  </a:lnTo>
                  <a:lnTo>
                    <a:pt x="2401336" y="1245902"/>
                  </a:lnTo>
                  <a:lnTo>
                    <a:pt x="2296858" y="1246377"/>
                  </a:lnTo>
                  <a:lnTo>
                    <a:pt x="2296264" y="1179060"/>
                  </a:lnTo>
                  <a:close/>
                  <a:moveTo>
                    <a:pt x="2297214" y="1297785"/>
                  </a:moveTo>
                  <a:lnTo>
                    <a:pt x="2297214" y="1297785"/>
                  </a:lnTo>
                  <a:lnTo>
                    <a:pt x="2402405" y="1297310"/>
                  </a:lnTo>
                  <a:lnTo>
                    <a:pt x="2402998" y="1364627"/>
                  </a:lnTo>
                  <a:lnTo>
                    <a:pt x="2297689" y="1364984"/>
                  </a:lnTo>
                  <a:lnTo>
                    <a:pt x="2297214" y="1297785"/>
                  </a:lnTo>
                  <a:close/>
                  <a:moveTo>
                    <a:pt x="2298045" y="1416510"/>
                  </a:moveTo>
                  <a:lnTo>
                    <a:pt x="2403236" y="1416154"/>
                  </a:lnTo>
                  <a:lnTo>
                    <a:pt x="2403829" y="1483353"/>
                  </a:lnTo>
                  <a:lnTo>
                    <a:pt x="2298520" y="1483828"/>
                  </a:lnTo>
                  <a:lnTo>
                    <a:pt x="2298045" y="1416510"/>
                  </a:lnTo>
                  <a:close/>
                  <a:moveTo>
                    <a:pt x="2298757" y="1535354"/>
                  </a:moveTo>
                  <a:lnTo>
                    <a:pt x="2298757" y="1535354"/>
                  </a:lnTo>
                  <a:lnTo>
                    <a:pt x="2404067" y="1534879"/>
                  </a:lnTo>
                  <a:lnTo>
                    <a:pt x="2404423" y="1602197"/>
                  </a:lnTo>
                  <a:lnTo>
                    <a:pt x="2299232" y="1602553"/>
                  </a:lnTo>
                  <a:lnTo>
                    <a:pt x="2298757" y="1535354"/>
                  </a:lnTo>
                  <a:close/>
                  <a:moveTo>
                    <a:pt x="2299707" y="1654080"/>
                  </a:moveTo>
                  <a:lnTo>
                    <a:pt x="2404898" y="1653723"/>
                  </a:lnTo>
                  <a:lnTo>
                    <a:pt x="2405254" y="1720922"/>
                  </a:lnTo>
                  <a:lnTo>
                    <a:pt x="2300063" y="1721397"/>
                  </a:lnTo>
                  <a:lnTo>
                    <a:pt x="2299707" y="1654080"/>
                  </a:lnTo>
                  <a:close/>
                  <a:moveTo>
                    <a:pt x="2300538" y="1772805"/>
                  </a:moveTo>
                  <a:lnTo>
                    <a:pt x="2405729" y="1772330"/>
                  </a:lnTo>
                  <a:lnTo>
                    <a:pt x="2406322" y="1839647"/>
                  </a:lnTo>
                  <a:lnTo>
                    <a:pt x="2301013" y="1840003"/>
                  </a:lnTo>
                  <a:lnTo>
                    <a:pt x="2300538" y="1772805"/>
                  </a:lnTo>
                  <a:close/>
                  <a:moveTo>
                    <a:pt x="2301369" y="1891530"/>
                  </a:moveTo>
                  <a:lnTo>
                    <a:pt x="2406560" y="1891174"/>
                  </a:lnTo>
                  <a:lnTo>
                    <a:pt x="2407154" y="1958372"/>
                  </a:lnTo>
                  <a:lnTo>
                    <a:pt x="2301963" y="1958847"/>
                  </a:lnTo>
                  <a:lnTo>
                    <a:pt x="2301369" y="1891530"/>
                  </a:lnTo>
                  <a:close/>
                  <a:moveTo>
                    <a:pt x="2302794" y="2077453"/>
                  </a:moveTo>
                  <a:lnTo>
                    <a:pt x="2302200" y="2010255"/>
                  </a:lnTo>
                  <a:lnTo>
                    <a:pt x="2407510" y="2009899"/>
                  </a:lnTo>
                  <a:lnTo>
                    <a:pt x="2407866" y="2077097"/>
                  </a:lnTo>
                  <a:lnTo>
                    <a:pt x="2302794" y="2077453"/>
                  </a:lnTo>
                  <a:close/>
                  <a:moveTo>
                    <a:pt x="2549030" y="228071"/>
                  </a:moveTo>
                  <a:lnTo>
                    <a:pt x="2654339" y="227715"/>
                  </a:lnTo>
                  <a:lnTo>
                    <a:pt x="2654696" y="294913"/>
                  </a:lnTo>
                  <a:lnTo>
                    <a:pt x="2549505" y="295270"/>
                  </a:lnTo>
                  <a:lnTo>
                    <a:pt x="2549030" y="228071"/>
                  </a:lnTo>
                  <a:close/>
                  <a:moveTo>
                    <a:pt x="2549980" y="346796"/>
                  </a:moveTo>
                  <a:lnTo>
                    <a:pt x="2655170" y="346321"/>
                  </a:lnTo>
                  <a:lnTo>
                    <a:pt x="2655527" y="413520"/>
                  </a:lnTo>
                  <a:lnTo>
                    <a:pt x="2550336" y="413995"/>
                  </a:lnTo>
                  <a:lnTo>
                    <a:pt x="2549980" y="346796"/>
                  </a:lnTo>
                  <a:close/>
                  <a:moveTo>
                    <a:pt x="2550811" y="465521"/>
                  </a:moveTo>
                  <a:lnTo>
                    <a:pt x="2656002" y="465165"/>
                  </a:lnTo>
                  <a:lnTo>
                    <a:pt x="2656595" y="532364"/>
                  </a:lnTo>
                  <a:lnTo>
                    <a:pt x="2551286" y="532720"/>
                  </a:lnTo>
                  <a:lnTo>
                    <a:pt x="2550811" y="465521"/>
                  </a:lnTo>
                  <a:close/>
                  <a:moveTo>
                    <a:pt x="2551642" y="584365"/>
                  </a:moveTo>
                  <a:lnTo>
                    <a:pt x="2656833" y="583891"/>
                  </a:lnTo>
                  <a:lnTo>
                    <a:pt x="2657426" y="651089"/>
                  </a:lnTo>
                  <a:lnTo>
                    <a:pt x="2552236" y="651564"/>
                  </a:lnTo>
                  <a:lnTo>
                    <a:pt x="2551642" y="584365"/>
                  </a:lnTo>
                  <a:close/>
                  <a:moveTo>
                    <a:pt x="2552354" y="703091"/>
                  </a:moveTo>
                  <a:lnTo>
                    <a:pt x="2657664" y="702734"/>
                  </a:lnTo>
                  <a:lnTo>
                    <a:pt x="2658020" y="769933"/>
                  </a:lnTo>
                  <a:lnTo>
                    <a:pt x="2552829" y="770289"/>
                  </a:lnTo>
                  <a:lnTo>
                    <a:pt x="2552354" y="703091"/>
                  </a:lnTo>
                  <a:close/>
                  <a:moveTo>
                    <a:pt x="2553304" y="821816"/>
                  </a:moveTo>
                  <a:lnTo>
                    <a:pt x="2658495" y="821341"/>
                  </a:lnTo>
                  <a:lnTo>
                    <a:pt x="2658851" y="888539"/>
                  </a:lnTo>
                  <a:lnTo>
                    <a:pt x="2553660" y="889014"/>
                  </a:lnTo>
                  <a:lnTo>
                    <a:pt x="2553304" y="821816"/>
                  </a:lnTo>
                  <a:close/>
                  <a:moveTo>
                    <a:pt x="2554135" y="940541"/>
                  </a:moveTo>
                  <a:lnTo>
                    <a:pt x="2659326" y="940185"/>
                  </a:lnTo>
                  <a:lnTo>
                    <a:pt x="2659919" y="1007383"/>
                  </a:lnTo>
                  <a:lnTo>
                    <a:pt x="2554610" y="1007739"/>
                  </a:lnTo>
                  <a:lnTo>
                    <a:pt x="2554135" y="940541"/>
                  </a:lnTo>
                  <a:close/>
                  <a:moveTo>
                    <a:pt x="2554966" y="1059385"/>
                  </a:moveTo>
                  <a:lnTo>
                    <a:pt x="2660276" y="1058910"/>
                  </a:lnTo>
                  <a:lnTo>
                    <a:pt x="2660632" y="1126227"/>
                  </a:lnTo>
                  <a:lnTo>
                    <a:pt x="2555441" y="1126583"/>
                  </a:lnTo>
                  <a:lnTo>
                    <a:pt x="2554966" y="1059385"/>
                  </a:lnTo>
                  <a:close/>
                  <a:moveTo>
                    <a:pt x="2555916" y="1177991"/>
                  </a:moveTo>
                  <a:lnTo>
                    <a:pt x="2661107" y="1177635"/>
                  </a:lnTo>
                  <a:lnTo>
                    <a:pt x="2661582" y="1244834"/>
                  </a:lnTo>
                  <a:lnTo>
                    <a:pt x="2556391" y="1245309"/>
                  </a:lnTo>
                  <a:lnTo>
                    <a:pt x="2555916" y="1177991"/>
                  </a:lnTo>
                  <a:close/>
                  <a:moveTo>
                    <a:pt x="2556747" y="1296835"/>
                  </a:moveTo>
                  <a:lnTo>
                    <a:pt x="2661938" y="1296361"/>
                  </a:lnTo>
                  <a:lnTo>
                    <a:pt x="2662531" y="1363678"/>
                  </a:lnTo>
                  <a:lnTo>
                    <a:pt x="2557222" y="1364034"/>
                  </a:lnTo>
                  <a:lnTo>
                    <a:pt x="2556747" y="1296835"/>
                  </a:lnTo>
                  <a:close/>
                  <a:moveTo>
                    <a:pt x="2557578" y="1415561"/>
                  </a:moveTo>
                  <a:lnTo>
                    <a:pt x="2662769" y="1415204"/>
                  </a:lnTo>
                  <a:lnTo>
                    <a:pt x="2663363" y="1482403"/>
                  </a:lnTo>
                  <a:lnTo>
                    <a:pt x="2558172" y="1482878"/>
                  </a:lnTo>
                  <a:lnTo>
                    <a:pt x="2557578" y="1415561"/>
                  </a:lnTo>
                  <a:close/>
                  <a:moveTo>
                    <a:pt x="2558291" y="1534286"/>
                  </a:moveTo>
                  <a:lnTo>
                    <a:pt x="2663600" y="1533811"/>
                  </a:lnTo>
                  <a:lnTo>
                    <a:pt x="2664075" y="1601128"/>
                  </a:lnTo>
                  <a:lnTo>
                    <a:pt x="2558884" y="1601484"/>
                  </a:lnTo>
                  <a:lnTo>
                    <a:pt x="2558291" y="1534286"/>
                  </a:lnTo>
                  <a:close/>
                  <a:moveTo>
                    <a:pt x="2559240" y="1653011"/>
                  </a:moveTo>
                  <a:lnTo>
                    <a:pt x="2664431" y="1652655"/>
                  </a:lnTo>
                  <a:lnTo>
                    <a:pt x="2665025" y="1719853"/>
                  </a:lnTo>
                  <a:lnTo>
                    <a:pt x="2559715" y="1720328"/>
                  </a:lnTo>
                  <a:lnTo>
                    <a:pt x="2559240" y="1653011"/>
                  </a:lnTo>
                  <a:close/>
                  <a:moveTo>
                    <a:pt x="2560072" y="1771855"/>
                  </a:moveTo>
                  <a:lnTo>
                    <a:pt x="2665262" y="1771380"/>
                  </a:lnTo>
                  <a:lnTo>
                    <a:pt x="2665856" y="1838697"/>
                  </a:lnTo>
                  <a:lnTo>
                    <a:pt x="2560546" y="1839053"/>
                  </a:lnTo>
                  <a:lnTo>
                    <a:pt x="2560072" y="1771855"/>
                  </a:lnTo>
                  <a:close/>
                  <a:moveTo>
                    <a:pt x="2560903" y="1890461"/>
                  </a:moveTo>
                  <a:lnTo>
                    <a:pt x="2666212" y="1890105"/>
                  </a:lnTo>
                  <a:lnTo>
                    <a:pt x="2666687" y="1957304"/>
                  </a:lnTo>
                  <a:lnTo>
                    <a:pt x="2561496" y="1957778"/>
                  </a:lnTo>
                  <a:lnTo>
                    <a:pt x="2560903" y="1890461"/>
                  </a:lnTo>
                  <a:close/>
                  <a:moveTo>
                    <a:pt x="2562327" y="2076504"/>
                  </a:moveTo>
                  <a:lnTo>
                    <a:pt x="2561852" y="2009305"/>
                  </a:lnTo>
                  <a:lnTo>
                    <a:pt x="2667043" y="2008830"/>
                  </a:lnTo>
                  <a:lnTo>
                    <a:pt x="2667399" y="2076147"/>
                  </a:lnTo>
                  <a:lnTo>
                    <a:pt x="2562327" y="2076504"/>
                  </a:lnTo>
                  <a:close/>
                  <a:moveTo>
                    <a:pt x="3054325" y="846986"/>
                  </a:moveTo>
                  <a:cubicBezTo>
                    <a:pt x="3054443" y="846986"/>
                    <a:pt x="3054443" y="846986"/>
                    <a:pt x="3054325" y="846986"/>
                  </a:cubicBezTo>
                  <a:cubicBezTo>
                    <a:pt x="3054562" y="846867"/>
                    <a:pt x="3054681" y="846748"/>
                    <a:pt x="3054918" y="846629"/>
                  </a:cubicBezTo>
                  <a:cubicBezTo>
                    <a:pt x="3054918" y="846629"/>
                    <a:pt x="3054918" y="846629"/>
                    <a:pt x="3054918" y="846629"/>
                  </a:cubicBezTo>
                  <a:cubicBezTo>
                    <a:pt x="3055274" y="846392"/>
                    <a:pt x="3055749" y="846036"/>
                    <a:pt x="3056105" y="845798"/>
                  </a:cubicBezTo>
                  <a:cubicBezTo>
                    <a:pt x="3056581" y="845442"/>
                    <a:pt x="3057055" y="845205"/>
                    <a:pt x="3057649" y="844730"/>
                  </a:cubicBezTo>
                  <a:cubicBezTo>
                    <a:pt x="3057649" y="844730"/>
                    <a:pt x="3057767" y="844730"/>
                    <a:pt x="3057767" y="844611"/>
                  </a:cubicBezTo>
                  <a:cubicBezTo>
                    <a:pt x="3057886" y="844492"/>
                    <a:pt x="3057886" y="844492"/>
                    <a:pt x="3058005" y="844492"/>
                  </a:cubicBezTo>
                  <a:cubicBezTo>
                    <a:pt x="3058005" y="844492"/>
                    <a:pt x="3058005" y="844492"/>
                    <a:pt x="3058005" y="844492"/>
                  </a:cubicBezTo>
                  <a:cubicBezTo>
                    <a:pt x="3058005" y="844492"/>
                    <a:pt x="3058005" y="844492"/>
                    <a:pt x="3058005" y="844492"/>
                  </a:cubicBezTo>
                  <a:cubicBezTo>
                    <a:pt x="3058005" y="844492"/>
                    <a:pt x="3058005" y="844492"/>
                    <a:pt x="3058005" y="844492"/>
                  </a:cubicBezTo>
                  <a:cubicBezTo>
                    <a:pt x="3058005" y="844492"/>
                    <a:pt x="3058005" y="844492"/>
                    <a:pt x="3058005" y="844492"/>
                  </a:cubicBezTo>
                  <a:cubicBezTo>
                    <a:pt x="3058599" y="844136"/>
                    <a:pt x="3059430" y="843661"/>
                    <a:pt x="3060142" y="843186"/>
                  </a:cubicBezTo>
                  <a:cubicBezTo>
                    <a:pt x="3060854" y="842712"/>
                    <a:pt x="3061448" y="842355"/>
                    <a:pt x="3062279" y="841880"/>
                  </a:cubicBezTo>
                  <a:cubicBezTo>
                    <a:pt x="3062279" y="841880"/>
                    <a:pt x="3062279" y="841880"/>
                    <a:pt x="3062279" y="841880"/>
                  </a:cubicBezTo>
                  <a:cubicBezTo>
                    <a:pt x="3062517" y="841762"/>
                    <a:pt x="3062754" y="841643"/>
                    <a:pt x="3062991" y="841406"/>
                  </a:cubicBezTo>
                  <a:cubicBezTo>
                    <a:pt x="3063229" y="841287"/>
                    <a:pt x="3063348" y="841168"/>
                    <a:pt x="3063585" y="841049"/>
                  </a:cubicBezTo>
                  <a:cubicBezTo>
                    <a:pt x="3064298" y="840574"/>
                    <a:pt x="3065247" y="840218"/>
                    <a:pt x="3066197" y="839743"/>
                  </a:cubicBezTo>
                  <a:cubicBezTo>
                    <a:pt x="3067028" y="839268"/>
                    <a:pt x="3067859" y="838912"/>
                    <a:pt x="3068809" y="838437"/>
                  </a:cubicBezTo>
                  <a:cubicBezTo>
                    <a:pt x="3068928" y="838437"/>
                    <a:pt x="3069047" y="838319"/>
                    <a:pt x="3069047" y="838319"/>
                  </a:cubicBezTo>
                  <a:cubicBezTo>
                    <a:pt x="3069284" y="838200"/>
                    <a:pt x="3069522" y="838081"/>
                    <a:pt x="3069759" y="837962"/>
                  </a:cubicBezTo>
                  <a:cubicBezTo>
                    <a:pt x="3071896" y="836894"/>
                    <a:pt x="3074270" y="835944"/>
                    <a:pt x="3076882" y="834994"/>
                  </a:cubicBezTo>
                  <a:cubicBezTo>
                    <a:pt x="3077239" y="834876"/>
                    <a:pt x="3077476" y="834757"/>
                    <a:pt x="3077832" y="834638"/>
                  </a:cubicBezTo>
                  <a:cubicBezTo>
                    <a:pt x="3078188" y="834519"/>
                    <a:pt x="3078426" y="834401"/>
                    <a:pt x="3078782" y="834282"/>
                  </a:cubicBezTo>
                  <a:cubicBezTo>
                    <a:pt x="3078782" y="834282"/>
                    <a:pt x="3078782" y="834282"/>
                    <a:pt x="3078782" y="834282"/>
                  </a:cubicBezTo>
                  <a:cubicBezTo>
                    <a:pt x="3080444" y="833688"/>
                    <a:pt x="3082106" y="833213"/>
                    <a:pt x="3083887" y="832620"/>
                  </a:cubicBezTo>
                  <a:cubicBezTo>
                    <a:pt x="3083887" y="832620"/>
                    <a:pt x="3083887" y="832620"/>
                    <a:pt x="3083887" y="832620"/>
                  </a:cubicBezTo>
                  <a:cubicBezTo>
                    <a:pt x="3086024" y="832026"/>
                    <a:pt x="3088161" y="831433"/>
                    <a:pt x="3090536" y="830839"/>
                  </a:cubicBezTo>
                  <a:cubicBezTo>
                    <a:pt x="3092317" y="830364"/>
                    <a:pt x="3094097" y="830008"/>
                    <a:pt x="3095997" y="829652"/>
                  </a:cubicBezTo>
                  <a:cubicBezTo>
                    <a:pt x="3097184" y="829414"/>
                    <a:pt x="3098490" y="829177"/>
                    <a:pt x="3099796" y="829058"/>
                  </a:cubicBezTo>
                  <a:cubicBezTo>
                    <a:pt x="3103121" y="828583"/>
                    <a:pt x="3106445" y="828227"/>
                    <a:pt x="3110007" y="828108"/>
                  </a:cubicBezTo>
                  <a:cubicBezTo>
                    <a:pt x="3111075" y="828108"/>
                    <a:pt x="3112144" y="827990"/>
                    <a:pt x="3113331" y="827990"/>
                  </a:cubicBezTo>
                  <a:cubicBezTo>
                    <a:pt x="3113925" y="827990"/>
                    <a:pt x="3114518" y="827990"/>
                    <a:pt x="3115112" y="827990"/>
                  </a:cubicBezTo>
                  <a:cubicBezTo>
                    <a:pt x="3117249" y="827990"/>
                    <a:pt x="3119267" y="828108"/>
                    <a:pt x="3121523" y="828227"/>
                  </a:cubicBezTo>
                  <a:cubicBezTo>
                    <a:pt x="3136601" y="829414"/>
                    <a:pt x="3153341" y="834401"/>
                    <a:pt x="3170675" y="845798"/>
                  </a:cubicBezTo>
                  <a:cubicBezTo>
                    <a:pt x="3171388" y="846273"/>
                    <a:pt x="3171981" y="846629"/>
                    <a:pt x="3172694" y="847104"/>
                  </a:cubicBezTo>
                  <a:lnTo>
                    <a:pt x="3172931" y="882959"/>
                  </a:lnTo>
                  <a:lnTo>
                    <a:pt x="3053731" y="883434"/>
                  </a:lnTo>
                  <a:lnTo>
                    <a:pt x="3053375" y="847579"/>
                  </a:lnTo>
                  <a:cubicBezTo>
                    <a:pt x="3053375" y="847698"/>
                    <a:pt x="3053850" y="847342"/>
                    <a:pt x="3054325" y="846986"/>
                  </a:cubicBezTo>
                  <a:close/>
                  <a:moveTo>
                    <a:pt x="3237993" y="922139"/>
                  </a:moveTo>
                  <a:lnTo>
                    <a:pt x="3237993" y="937810"/>
                  </a:lnTo>
                  <a:lnTo>
                    <a:pt x="2974898" y="938879"/>
                  </a:lnTo>
                  <a:lnTo>
                    <a:pt x="2974898" y="923207"/>
                  </a:lnTo>
                  <a:lnTo>
                    <a:pt x="3237993" y="922139"/>
                  </a:lnTo>
                  <a:close/>
                  <a:moveTo>
                    <a:pt x="2898557" y="1034809"/>
                  </a:moveTo>
                  <a:lnTo>
                    <a:pt x="2926576" y="1034690"/>
                  </a:lnTo>
                  <a:lnTo>
                    <a:pt x="2926339" y="1010826"/>
                  </a:lnTo>
                  <a:lnTo>
                    <a:pt x="2926339" y="1010826"/>
                  </a:lnTo>
                  <a:lnTo>
                    <a:pt x="2898438" y="1010826"/>
                  </a:lnTo>
                  <a:lnTo>
                    <a:pt x="2898320" y="1001803"/>
                  </a:lnTo>
                  <a:lnTo>
                    <a:pt x="2926339" y="1001685"/>
                  </a:lnTo>
                  <a:lnTo>
                    <a:pt x="2926339" y="985419"/>
                  </a:lnTo>
                  <a:lnTo>
                    <a:pt x="2940348" y="985300"/>
                  </a:lnTo>
                  <a:lnTo>
                    <a:pt x="2940348" y="1001803"/>
                  </a:lnTo>
                  <a:lnTo>
                    <a:pt x="2982615" y="1001566"/>
                  </a:lnTo>
                  <a:lnTo>
                    <a:pt x="2982496" y="985182"/>
                  </a:lnTo>
                  <a:lnTo>
                    <a:pt x="2996505" y="985063"/>
                  </a:lnTo>
                  <a:lnTo>
                    <a:pt x="2996743" y="1001447"/>
                  </a:lnTo>
                  <a:lnTo>
                    <a:pt x="3038653" y="1001328"/>
                  </a:lnTo>
                  <a:lnTo>
                    <a:pt x="3038653" y="984944"/>
                  </a:lnTo>
                  <a:lnTo>
                    <a:pt x="3052662" y="984825"/>
                  </a:lnTo>
                  <a:lnTo>
                    <a:pt x="3052781" y="1001210"/>
                  </a:lnTo>
                  <a:lnTo>
                    <a:pt x="3052781" y="1001210"/>
                  </a:lnTo>
                  <a:lnTo>
                    <a:pt x="3052781" y="1001210"/>
                  </a:lnTo>
                  <a:lnTo>
                    <a:pt x="3053019" y="1001210"/>
                  </a:lnTo>
                  <a:lnTo>
                    <a:pt x="3094810" y="1001091"/>
                  </a:lnTo>
                  <a:lnTo>
                    <a:pt x="3094810" y="1001091"/>
                  </a:lnTo>
                  <a:lnTo>
                    <a:pt x="3094810" y="984588"/>
                  </a:lnTo>
                  <a:lnTo>
                    <a:pt x="3108820" y="984588"/>
                  </a:lnTo>
                  <a:lnTo>
                    <a:pt x="3108820" y="1000972"/>
                  </a:lnTo>
                  <a:lnTo>
                    <a:pt x="3150967" y="1000853"/>
                  </a:lnTo>
                  <a:lnTo>
                    <a:pt x="3150967" y="984351"/>
                  </a:lnTo>
                  <a:lnTo>
                    <a:pt x="3164976" y="984232"/>
                  </a:lnTo>
                  <a:lnTo>
                    <a:pt x="3164976" y="1000735"/>
                  </a:lnTo>
                  <a:lnTo>
                    <a:pt x="3164976" y="1000735"/>
                  </a:lnTo>
                  <a:lnTo>
                    <a:pt x="3164976" y="1000735"/>
                  </a:lnTo>
                  <a:lnTo>
                    <a:pt x="3207124" y="1000616"/>
                  </a:lnTo>
                  <a:lnTo>
                    <a:pt x="3207124" y="984113"/>
                  </a:lnTo>
                  <a:lnTo>
                    <a:pt x="3221133" y="983994"/>
                  </a:lnTo>
                  <a:lnTo>
                    <a:pt x="3221133" y="1000497"/>
                  </a:lnTo>
                  <a:lnTo>
                    <a:pt x="3263281" y="1000260"/>
                  </a:lnTo>
                  <a:lnTo>
                    <a:pt x="3263281" y="983876"/>
                  </a:lnTo>
                  <a:lnTo>
                    <a:pt x="3277291" y="983757"/>
                  </a:lnTo>
                  <a:lnTo>
                    <a:pt x="3277291" y="1000141"/>
                  </a:lnTo>
                  <a:lnTo>
                    <a:pt x="3277291" y="1000260"/>
                  </a:lnTo>
                  <a:lnTo>
                    <a:pt x="3300679" y="1000141"/>
                  </a:lnTo>
                  <a:lnTo>
                    <a:pt x="3300798" y="1009164"/>
                  </a:lnTo>
                  <a:lnTo>
                    <a:pt x="3277409" y="1009283"/>
                  </a:lnTo>
                  <a:lnTo>
                    <a:pt x="3277409" y="1009283"/>
                  </a:lnTo>
                  <a:lnTo>
                    <a:pt x="3277409" y="1009283"/>
                  </a:lnTo>
                  <a:lnTo>
                    <a:pt x="3277528" y="1033147"/>
                  </a:lnTo>
                  <a:lnTo>
                    <a:pt x="3300917" y="1033147"/>
                  </a:lnTo>
                  <a:lnTo>
                    <a:pt x="3301036" y="1042051"/>
                  </a:lnTo>
                  <a:lnTo>
                    <a:pt x="3277647" y="1042170"/>
                  </a:lnTo>
                  <a:lnTo>
                    <a:pt x="3277884" y="1062116"/>
                  </a:lnTo>
                  <a:lnTo>
                    <a:pt x="3263875" y="1062234"/>
                  </a:lnTo>
                  <a:lnTo>
                    <a:pt x="3263637" y="1042170"/>
                  </a:lnTo>
                  <a:lnTo>
                    <a:pt x="3221490" y="1042407"/>
                  </a:lnTo>
                  <a:lnTo>
                    <a:pt x="3221727" y="1062353"/>
                  </a:lnTo>
                  <a:lnTo>
                    <a:pt x="3207717" y="1062472"/>
                  </a:lnTo>
                  <a:lnTo>
                    <a:pt x="3207480" y="1042526"/>
                  </a:lnTo>
                  <a:lnTo>
                    <a:pt x="3165332" y="1042645"/>
                  </a:lnTo>
                  <a:lnTo>
                    <a:pt x="3165332" y="1042645"/>
                  </a:lnTo>
                  <a:lnTo>
                    <a:pt x="3165570" y="1062591"/>
                  </a:lnTo>
                  <a:lnTo>
                    <a:pt x="3151561" y="1062591"/>
                  </a:lnTo>
                  <a:lnTo>
                    <a:pt x="3151323" y="1042645"/>
                  </a:lnTo>
                  <a:lnTo>
                    <a:pt x="3109176" y="1042763"/>
                  </a:lnTo>
                  <a:lnTo>
                    <a:pt x="3109176" y="1042763"/>
                  </a:lnTo>
                  <a:lnTo>
                    <a:pt x="3109413" y="1062709"/>
                  </a:lnTo>
                  <a:lnTo>
                    <a:pt x="3095404" y="1062828"/>
                  </a:lnTo>
                  <a:lnTo>
                    <a:pt x="3095285" y="1042763"/>
                  </a:lnTo>
                  <a:lnTo>
                    <a:pt x="3053256" y="1042882"/>
                  </a:lnTo>
                  <a:lnTo>
                    <a:pt x="3053375" y="1062947"/>
                  </a:lnTo>
                  <a:lnTo>
                    <a:pt x="3039365" y="1063065"/>
                  </a:lnTo>
                  <a:lnTo>
                    <a:pt x="3039128" y="1043001"/>
                  </a:lnTo>
                  <a:lnTo>
                    <a:pt x="2997099" y="1043120"/>
                  </a:lnTo>
                  <a:lnTo>
                    <a:pt x="2997099" y="1043120"/>
                  </a:lnTo>
                  <a:lnTo>
                    <a:pt x="2997218" y="1063184"/>
                  </a:lnTo>
                  <a:lnTo>
                    <a:pt x="2983208" y="1063303"/>
                  </a:lnTo>
                  <a:lnTo>
                    <a:pt x="2983089" y="1043238"/>
                  </a:lnTo>
                  <a:lnTo>
                    <a:pt x="2940942" y="1043476"/>
                  </a:lnTo>
                  <a:lnTo>
                    <a:pt x="2941061" y="1063422"/>
                  </a:lnTo>
                  <a:lnTo>
                    <a:pt x="2927051" y="1063540"/>
                  </a:lnTo>
                  <a:lnTo>
                    <a:pt x="2926932" y="1043476"/>
                  </a:lnTo>
                  <a:lnTo>
                    <a:pt x="2898913" y="1043595"/>
                  </a:lnTo>
                  <a:lnTo>
                    <a:pt x="2898557" y="1034809"/>
                  </a:lnTo>
                  <a:close/>
                  <a:moveTo>
                    <a:pt x="2900457" y="1297666"/>
                  </a:moveTo>
                  <a:lnTo>
                    <a:pt x="2928476" y="1297548"/>
                  </a:lnTo>
                  <a:lnTo>
                    <a:pt x="2928238" y="1273684"/>
                  </a:lnTo>
                  <a:lnTo>
                    <a:pt x="2928238" y="1273684"/>
                  </a:lnTo>
                  <a:lnTo>
                    <a:pt x="2900338" y="1273803"/>
                  </a:lnTo>
                  <a:lnTo>
                    <a:pt x="2900219" y="1264780"/>
                  </a:lnTo>
                  <a:lnTo>
                    <a:pt x="2928238" y="1264661"/>
                  </a:lnTo>
                  <a:lnTo>
                    <a:pt x="2928001" y="1240797"/>
                  </a:lnTo>
                  <a:lnTo>
                    <a:pt x="2899982" y="1240916"/>
                  </a:lnTo>
                  <a:lnTo>
                    <a:pt x="2899982" y="1232011"/>
                  </a:lnTo>
                  <a:lnTo>
                    <a:pt x="2927882" y="1231893"/>
                  </a:lnTo>
                  <a:lnTo>
                    <a:pt x="2927764" y="1208029"/>
                  </a:lnTo>
                  <a:lnTo>
                    <a:pt x="2927764" y="1208029"/>
                  </a:lnTo>
                  <a:lnTo>
                    <a:pt x="2899744" y="1208029"/>
                  </a:lnTo>
                  <a:lnTo>
                    <a:pt x="2899626" y="1199125"/>
                  </a:lnTo>
                  <a:lnTo>
                    <a:pt x="2927645" y="1199125"/>
                  </a:lnTo>
                  <a:lnTo>
                    <a:pt x="2927764" y="1199125"/>
                  </a:lnTo>
                  <a:lnTo>
                    <a:pt x="2927645" y="1188202"/>
                  </a:lnTo>
                  <a:lnTo>
                    <a:pt x="2941654" y="1188083"/>
                  </a:lnTo>
                  <a:lnTo>
                    <a:pt x="2941773" y="1198887"/>
                  </a:lnTo>
                  <a:lnTo>
                    <a:pt x="2941773" y="1198887"/>
                  </a:lnTo>
                  <a:lnTo>
                    <a:pt x="2941773" y="1198887"/>
                  </a:lnTo>
                  <a:lnTo>
                    <a:pt x="2983921" y="1198650"/>
                  </a:lnTo>
                  <a:lnTo>
                    <a:pt x="2983802" y="1187846"/>
                  </a:lnTo>
                  <a:lnTo>
                    <a:pt x="2997811" y="1187727"/>
                  </a:lnTo>
                  <a:lnTo>
                    <a:pt x="2997930" y="1198531"/>
                  </a:lnTo>
                  <a:lnTo>
                    <a:pt x="3040078" y="1198293"/>
                  </a:lnTo>
                  <a:lnTo>
                    <a:pt x="3039959" y="1187489"/>
                  </a:lnTo>
                  <a:lnTo>
                    <a:pt x="3053969" y="1187371"/>
                  </a:lnTo>
                  <a:lnTo>
                    <a:pt x="3054087" y="1198175"/>
                  </a:lnTo>
                  <a:lnTo>
                    <a:pt x="3054087" y="1198175"/>
                  </a:lnTo>
                  <a:lnTo>
                    <a:pt x="3054087" y="1198175"/>
                  </a:lnTo>
                  <a:lnTo>
                    <a:pt x="3096235" y="1197937"/>
                  </a:lnTo>
                  <a:lnTo>
                    <a:pt x="3096116" y="1187133"/>
                  </a:lnTo>
                  <a:lnTo>
                    <a:pt x="3110125" y="1187015"/>
                  </a:lnTo>
                  <a:lnTo>
                    <a:pt x="3110244" y="1197819"/>
                  </a:lnTo>
                  <a:lnTo>
                    <a:pt x="3152391" y="1197700"/>
                  </a:lnTo>
                  <a:lnTo>
                    <a:pt x="3152154" y="1187252"/>
                  </a:lnTo>
                  <a:lnTo>
                    <a:pt x="3166164" y="1187252"/>
                  </a:lnTo>
                  <a:lnTo>
                    <a:pt x="3166282" y="1198056"/>
                  </a:lnTo>
                  <a:lnTo>
                    <a:pt x="3208430" y="1197937"/>
                  </a:lnTo>
                  <a:lnTo>
                    <a:pt x="3208311" y="1187133"/>
                  </a:lnTo>
                  <a:lnTo>
                    <a:pt x="3222321" y="1187015"/>
                  </a:lnTo>
                  <a:lnTo>
                    <a:pt x="3222440" y="1197819"/>
                  </a:lnTo>
                  <a:lnTo>
                    <a:pt x="3222440" y="1197819"/>
                  </a:lnTo>
                  <a:lnTo>
                    <a:pt x="3222440" y="1197819"/>
                  </a:lnTo>
                  <a:lnTo>
                    <a:pt x="3264468" y="1197700"/>
                  </a:lnTo>
                  <a:lnTo>
                    <a:pt x="3264350" y="1186896"/>
                  </a:lnTo>
                  <a:lnTo>
                    <a:pt x="3278359" y="1186777"/>
                  </a:lnTo>
                  <a:lnTo>
                    <a:pt x="3278478" y="1197700"/>
                  </a:lnTo>
                  <a:lnTo>
                    <a:pt x="3301866" y="1197581"/>
                  </a:lnTo>
                  <a:lnTo>
                    <a:pt x="3301866" y="1206604"/>
                  </a:lnTo>
                  <a:lnTo>
                    <a:pt x="3278596" y="1206723"/>
                  </a:lnTo>
                  <a:lnTo>
                    <a:pt x="3278715" y="1230587"/>
                  </a:lnTo>
                  <a:lnTo>
                    <a:pt x="3302104" y="1230468"/>
                  </a:lnTo>
                  <a:lnTo>
                    <a:pt x="3302223" y="1239254"/>
                  </a:lnTo>
                  <a:lnTo>
                    <a:pt x="3302223" y="1239372"/>
                  </a:lnTo>
                  <a:lnTo>
                    <a:pt x="3278834" y="1239372"/>
                  </a:lnTo>
                  <a:lnTo>
                    <a:pt x="3278834" y="1239372"/>
                  </a:lnTo>
                  <a:lnTo>
                    <a:pt x="3278953" y="1263236"/>
                  </a:lnTo>
                  <a:lnTo>
                    <a:pt x="3278953" y="1263236"/>
                  </a:lnTo>
                  <a:lnTo>
                    <a:pt x="3302341" y="1263236"/>
                  </a:lnTo>
                  <a:lnTo>
                    <a:pt x="3302460" y="1272141"/>
                  </a:lnTo>
                  <a:lnTo>
                    <a:pt x="3279309" y="1272259"/>
                  </a:lnTo>
                  <a:lnTo>
                    <a:pt x="3279071" y="1272259"/>
                  </a:lnTo>
                  <a:lnTo>
                    <a:pt x="3279071" y="1272259"/>
                  </a:lnTo>
                  <a:lnTo>
                    <a:pt x="3279190" y="1295767"/>
                  </a:lnTo>
                  <a:lnTo>
                    <a:pt x="3279190" y="1296004"/>
                  </a:lnTo>
                  <a:lnTo>
                    <a:pt x="3302579" y="1296004"/>
                  </a:lnTo>
                  <a:lnTo>
                    <a:pt x="3302698" y="1304909"/>
                  </a:lnTo>
                  <a:lnTo>
                    <a:pt x="3279309" y="1304909"/>
                  </a:lnTo>
                  <a:lnTo>
                    <a:pt x="3279309" y="1304909"/>
                  </a:lnTo>
                  <a:lnTo>
                    <a:pt x="3279309" y="1304909"/>
                  </a:lnTo>
                  <a:lnTo>
                    <a:pt x="3279428" y="1311082"/>
                  </a:lnTo>
                  <a:lnTo>
                    <a:pt x="3265418" y="1311201"/>
                  </a:lnTo>
                  <a:lnTo>
                    <a:pt x="3265418" y="1305027"/>
                  </a:lnTo>
                  <a:lnTo>
                    <a:pt x="3223270" y="1305265"/>
                  </a:lnTo>
                  <a:lnTo>
                    <a:pt x="3223389" y="1311320"/>
                  </a:lnTo>
                  <a:lnTo>
                    <a:pt x="3209380" y="1311439"/>
                  </a:lnTo>
                  <a:lnTo>
                    <a:pt x="3209261" y="1305265"/>
                  </a:lnTo>
                  <a:lnTo>
                    <a:pt x="3167114" y="1305502"/>
                  </a:lnTo>
                  <a:lnTo>
                    <a:pt x="3167114" y="1311557"/>
                  </a:lnTo>
                  <a:lnTo>
                    <a:pt x="3167114" y="1311557"/>
                  </a:lnTo>
                  <a:lnTo>
                    <a:pt x="3153104" y="1311676"/>
                  </a:lnTo>
                  <a:lnTo>
                    <a:pt x="3152985" y="1305502"/>
                  </a:lnTo>
                  <a:lnTo>
                    <a:pt x="3111194" y="1305740"/>
                  </a:lnTo>
                  <a:lnTo>
                    <a:pt x="3110838" y="1305740"/>
                  </a:lnTo>
                  <a:lnTo>
                    <a:pt x="3110838" y="1305740"/>
                  </a:lnTo>
                  <a:lnTo>
                    <a:pt x="3110956" y="1311913"/>
                  </a:lnTo>
                  <a:lnTo>
                    <a:pt x="3096947" y="1311913"/>
                  </a:lnTo>
                  <a:lnTo>
                    <a:pt x="3096947" y="1305858"/>
                  </a:lnTo>
                  <a:lnTo>
                    <a:pt x="3055037" y="1305977"/>
                  </a:lnTo>
                  <a:lnTo>
                    <a:pt x="3054918" y="1312151"/>
                  </a:lnTo>
                  <a:lnTo>
                    <a:pt x="3040909" y="1312270"/>
                  </a:lnTo>
                  <a:lnTo>
                    <a:pt x="3040909" y="1306096"/>
                  </a:lnTo>
                  <a:lnTo>
                    <a:pt x="2998999" y="1306215"/>
                  </a:lnTo>
                  <a:lnTo>
                    <a:pt x="2998880" y="1312388"/>
                  </a:lnTo>
                  <a:lnTo>
                    <a:pt x="2998880" y="1312388"/>
                  </a:lnTo>
                  <a:lnTo>
                    <a:pt x="2984870" y="1312507"/>
                  </a:lnTo>
                  <a:lnTo>
                    <a:pt x="2984989" y="1306333"/>
                  </a:lnTo>
                  <a:lnTo>
                    <a:pt x="2942842" y="1306452"/>
                  </a:lnTo>
                  <a:lnTo>
                    <a:pt x="2942842" y="1306452"/>
                  </a:lnTo>
                  <a:lnTo>
                    <a:pt x="2942723" y="1312626"/>
                  </a:lnTo>
                  <a:lnTo>
                    <a:pt x="2928832" y="1312745"/>
                  </a:lnTo>
                  <a:lnTo>
                    <a:pt x="2928713" y="1306571"/>
                  </a:lnTo>
                  <a:lnTo>
                    <a:pt x="2900694" y="1306690"/>
                  </a:lnTo>
                  <a:lnTo>
                    <a:pt x="2900457" y="1297666"/>
                  </a:lnTo>
                  <a:close/>
                  <a:moveTo>
                    <a:pt x="2902594" y="1602315"/>
                  </a:moveTo>
                  <a:lnTo>
                    <a:pt x="2902475" y="1593411"/>
                  </a:lnTo>
                  <a:lnTo>
                    <a:pt x="2930494" y="1593292"/>
                  </a:lnTo>
                  <a:lnTo>
                    <a:pt x="2930376" y="1569428"/>
                  </a:lnTo>
                  <a:lnTo>
                    <a:pt x="2930376" y="1569428"/>
                  </a:lnTo>
                  <a:lnTo>
                    <a:pt x="2902356" y="1569547"/>
                  </a:lnTo>
                  <a:lnTo>
                    <a:pt x="2902238" y="1560524"/>
                  </a:lnTo>
                  <a:lnTo>
                    <a:pt x="2930257" y="1560405"/>
                  </a:lnTo>
                  <a:lnTo>
                    <a:pt x="2930019" y="1536542"/>
                  </a:lnTo>
                  <a:lnTo>
                    <a:pt x="2902000" y="1536660"/>
                  </a:lnTo>
                  <a:lnTo>
                    <a:pt x="2902000" y="1527756"/>
                  </a:lnTo>
                  <a:lnTo>
                    <a:pt x="2930019" y="1527637"/>
                  </a:lnTo>
                  <a:lnTo>
                    <a:pt x="2929782" y="1503773"/>
                  </a:lnTo>
                  <a:lnTo>
                    <a:pt x="2929782" y="1503773"/>
                  </a:lnTo>
                  <a:lnTo>
                    <a:pt x="2901763" y="1503892"/>
                  </a:lnTo>
                  <a:lnTo>
                    <a:pt x="2901644" y="1494988"/>
                  </a:lnTo>
                  <a:lnTo>
                    <a:pt x="2929782" y="1494988"/>
                  </a:lnTo>
                  <a:lnTo>
                    <a:pt x="2929663" y="1471124"/>
                  </a:lnTo>
                  <a:lnTo>
                    <a:pt x="2901644" y="1471124"/>
                  </a:lnTo>
                  <a:lnTo>
                    <a:pt x="2901525" y="1462101"/>
                  </a:lnTo>
                  <a:lnTo>
                    <a:pt x="2929663" y="1462101"/>
                  </a:lnTo>
                  <a:lnTo>
                    <a:pt x="2929544" y="1438237"/>
                  </a:lnTo>
                  <a:lnTo>
                    <a:pt x="2901525" y="1437525"/>
                  </a:lnTo>
                  <a:lnTo>
                    <a:pt x="3303410" y="1435863"/>
                  </a:lnTo>
                  <a:lnTo>
                    <a:pt x="3303648" y="1436694"/>
                  </a:lnTo>
                  <a:lnTo>
                    <a:pt x="3303648" y="1436694"/>
                  </a:lnTo>
                  <a:lnTo>
                    <a:pt x="3280259" y="1436812"/>
                  </a:lnTo>
                  <a:lnTo>
                    <a:pt x="3280496" y="1460676"/>
                  </a:lnTo>
                  <a:lnTo>
                    <a:pt x="3303885" y="1460557"/>
                  </a:lnTo>
                  <a:lnTo>
                    <a:pt x="3303885" y="1469581"/>
                  </a:lnTo>
                  <a:lnTo>
                    <a:pt x="3280496" y="1469699"/>
                  </a:lnTo>
                  <a:lnTo>
                    <a:pt x="3280733" y="1493563"/>
                  </a:lnTo>
                  <a:lnTo>
                    <a:pt x="3304122" y="1493444"/>
                  </a:lnTo>
                  <a:lnTo>
                    <a:pt x="3304241" y="1502349"/>
                  </a:lnTo>
                  <a:lnTo>
                    <a:pt x="3280852" y="1502467"/>
                  </a:lnTo>
                  <a:lnTo>
                    <a:pt x="3280852" y="1502467"/>
                  </a:lnTo>
                  <a:lnTo>
                    <a:pt x="3280852" y="1502467"/>
                  </a:lnTo>
                  <a:lnTo>
                    <a:pt x="3280971" y="1526212"/>
                  </a:lnTo>
                  <a:lnTo>
                    <a:pt x="3280971" y="1526212"/>
                  </a:lnTo>
                  <a:lnTo>
                    <a:pt x="3280971" y="1526212"/>
                  </a:lnTo>
                  <a:lnTo>
                    <a:pt x="3304360" y="1526212"/>
                  </a:lnTo>
                  <a:lnTo>
                    <a:pt x="3304478" y="1535117"/>
                  </a:lnTo>
                  <a:lnTo>
                    <a:pt x="3281090" y="1535117"/>
                  </a:lnTo>
                  <a:lnTo>
                    <a:pt x="3281208" y="1558981"/>
                  </a:lnTo>
                  <a:lnTo>
                    <a:pt x="3304597" y="1558981"/>
                  </a:lnTo>
                  <a:lnTo>
                    <a:pt x="3304716" y="1567885"/>
                  </a:lnTo>
                  <a:lnTo>
                    <a:pt x="3281327" y="1567885"/>
                  </a:lnTo>
                  <a:lnTo>
                    <a:pt x="3281327" y="1567885"/>
                  </a:lnTo>
                  <a:lnTo>
                    <a:pt x="3281565" y="1591749"/>
                  </a:lnTo>
                  <a:lnTo>
                    <a:pt x="3281565" y="1591749"/>
                  </a:lnTo>
                  <a:lnTo>
                    <a:pt x="3281565" y="1591749"/>
                  </a:lnTo>
                  <a:lnTo>
                    <a:pt x="3304953" y="1591749"/>
                  </a:lnTo>
                  <a:lnTo>
                    <a:pt x="3304953" y="1600653"/>
                  </a:lnTo>
                  <a:lnTo>
                    <a:pt x="3281565" y="1600653"/>
                  </a:lnTo>
                  <a:lnTo>
                    <a:pt x="3281565" y="1602790"/>
                  </a:lnTo>
                  <a:lnTo>
                    <a:pt x="3281565" y="1602790"/>
                  </a:lnTo>
                  <a:lnTo>
                    <a:pt x="3267555" y="1602909"/>
                  </a:lnTo>
                  <a:lnTo>
                    <a:pt x="3267555" y="1600772"/>
                  </a:lnTo>
                  <a:lnTo>
                    <a:pt x="3225408" y="1600891"/>
                  </a:lnTo>
                  <a:lnTo>
                    <a:pt x="3225408" y="1600891"/>
                  </a:lnTo>
                  <a:lnTo>
                    <a:pt x="3225408" y="1603146"/>
                  </a:lnTo>
                  <a:lnTo>
                    <a:pt x="3225408" y="1603146"/>
                  </a:lnTo>
                  <a:lnTo>
                    <a:pt x="3211398" y="1603265"/>
                  </a:lnTo>
                  <a:lnTo>
                    <a:pt x="3211398" y="1601009"/>
                  </a:lnTo>
                  <a:lnTo>
                    <a:pt x="3169488" y="1601247"/>
                  </a:lnTo>
                  <a:lnTo>
                    <a:pt x="3169488" y="1603384"/>
                  </a:lnTo>
                  <a:lnTo>
                    <a:pt x="3155478" y="1603503"/>
                  </a:lnTo>
                  <a:lnTo>
                    <a:pt x="3155478" y="1601247"/>
                  </a:lnTo>
                  <a:lnTo>
                    <a:pt x="3113687" y="1601484"/>
                  </a:lnTo>
                  <a:lnTo>
                    <a:pt x="3113331" y="1601484"/>
                  </a:lnTo>
                  <a:lnTo>
                    <a:pt x="3113331" y="1603621"/>
                  </a:lnTo>
                  <a:lnTo>
                    <a:pt x="3113331" y="1603621"/>
                  </a:lnTo>
                  <a:lnTo>
                    <a:pt x="3099321" y="1603740"/>
                  </a:lnTo>
                  <a:lnTo>
                    <a:pt x="3099321" y="1601603"/>
                  </a:lnTo>
                  <a:lnTo>
                    <a:pt x="3057174" y="1601722"/>
                  </a:lnTo>
                  <a:lnTo>
                    <a:pt x="3057174" y="1601722"/>
                  </a:lnTo>
                  <a:lnTo>
                    <a:pt x="3057174" y="1603859"/>
                  </a:lnTo>
                  <a:lnTo>
                    <a:pt x="3057174" y="1603859"/>
                  </a:lnTo>
                  <a:lnTo>
                    <a:pt x="3043164" y="1603978"/>
                  </a:lnTo>
                  <a:lnTo>
                    <a:pt x="3043164" y="1603978"/>
                  </a:lnTo>
                  <a:lnTo>
                    <a:pt x="3043164" y="1601840"/>
                  </a:lnTo>
                  <a:lnTo>
                    <a:pt x="3042689" y="1601840"/>
                  </a:lnTo>
                  <a:lnTo>
                    <a:pt x="3001136" y="1601959"/>
                  </a:lnTo>
                  <a:lnTo>
                    <a:pt x="3001136" y="1604096"/>
                  </a:lnTo>
                  <a:lnTo>
                    <a:pt x="2987126" y="1604215"/>
                  </a:lnTo>
                  <a:lnTo>
                    <a:pt x="2987126" y="1602078"/>
                  </a:lnTo>
                  <a:lnTo>
                    <a:pt x="2944979" y="1602197"/>
                  </a:lnTo>
                  <a:lnTo>
                    <a:pt x="2944979" y="1602197"/>
                  </a:lnTo>
                  <a:lnTo>
                    <a:pt x="2944979" y="1604452"/>
                  </a:lnTo>
                  <a:lnTo>
                    <a:pt x="2930969" y="1604452"/>
                  </a:lnTo>
                  <a:lnTo>
                    <a:pt x="2930969" y="1602315"/>
                  </a:lnTo>
                  <a:lnTo>
                    <a:pt x="2930850" y="1602315"/>
                  </a:lnTo>
                  <a:lnTo>
                    <a:pt x="2903187" y="1602434"/>
                  </a:lnTo>
                  <a:lnTo>
                    <a:pt x="2902594" y="1602434"/>
                  </a:lnTo>
                  <a:close/>
                  <a:moveTo>
                    <a:pt x="3306616" y="1863511"/>
                  </a:moveTo>
                  <a:lnTo>
                    <a:pt x="3283227" y="1863629"/>
                  </a:lnTo>
                  <a:lnTo>
                    <a:pt x="3283227" y="1863629"/>
                  </a:lnTo>
                  <a:lnTo>
                    <a:pt x="3283464" y="1883100"/>
                  </a:lnTo>
                  <a:lnTo>
                    <a:pt x="3283345" y="1883100"/>
                  </a:lnTo>
                  <a:lnTo>
                    <a:pt x="3269455" y="1883219"/>
                  </a:lnTo>
                  <a:lnTo>
                    <a:pt x="3269455" y="1883219"/>
                  </a:lnTo>
                  <a:lnTo>
                    <a:pt x="3269217" y="1863748"/>
                  </a:lnTo>
                  <a:lnTo>
                    <a:pt x="3227070" y="1863867"/>
                  </a:lnTo>
                  <a:lnTo>
                    <a:pt x="3227070" y="1863867"/>
                  </a:lnTo>
                  <a:lnTo>
                    <a:pt x="3227307" y="1883338"/>
                  </a:lnTo>
                  <a:lnTo>
                    <a:pt x="3213416" y="1883457"/>
                  </a:lnTo>
                  <a:lnTo>
                    <a:pt x="3213298" y="1883457"/>
                  </a:lnTo>
                  <a:lnTo>
                    <a:pt x="3213060" y="1863986"/>
                  </a:lnTo>
                  <a:lnTo>
                    <a:pt x="3171269" y="1864104"/>
                  </a:lnTo>
                  <a:lnTo>
                    <a:pt x="3171031" y="1864104"/>
                  </a:lnTo>
                  <a:lnTo>
                    <a:pt x="3171031" y="1883575"/>
                  </a:lnTo>
                  <a:lnTo>
                    <a:pt x="3171031" y="1883575"/>
                  </a:lnTo>
                  <a:lnTo>
                    <a:pt x="3171031" y="1883575"/>
                  </a:lnTo>
                  <a:lnTo>
                    <a:pt x="3157022" y="1883694"/>
                  </a:lnTo>
                  <a:lnTo>
                    <a:pt x="3156903" y="1864223"/>
                  </a:lnTo>
                  <a:lnTo>
                    <a:pt x="3115112" y="1864460"/>
                  </a:lnTo>
                  <a:lnTo>
                    <a:pt x="3114756" y="1864460"/>
                  </a:lnTo>
                  <a:lnTo>
                    <a:pt x="3114756" y="1864460"/>
                  </a:lnTo>
                  <a:lnTo>
                    <a:pt x="3114874" y="1883931"/>
                  </a:lnTo>
                  <a:lnTo>
                    <a:pt x="3114874" y="1883931"/>
                  </a:lnTo>
                  <a:lnTo>
                    <a:pt x="3100865" y="1883931"/>
                  </a:lnTo>
                  <a:lnTo>
                    <a:pt x="3100865" y="1883931"/>
                  </a:lnTo>
                  <a:lnTo>
                    <a:pt x="3100865" y="1864460"/>
                  </a:lnTo>
                  <a:lnTo>
                    <a:pt x="3059074" y="1864698"/>
                  </a:lnTo>
                  <a:lnTo>
                    <a:pt x="3058717" y="1864698"/>
                  </a:lnTo>
                  <a:lnTo>
                    <a:pt x="3058717" y="1864698"/>
                  </a:lnTo>
                  <a:lnTo>
                    <a:pt x="3058836" y="1884169"/>
                  </a:lnTo>
                  <a:lnTo>
                    <a:pt x="3044826" y="1884288"/>
                  </a:lnTo>
                  <a:lnTo>
                    <a:pt x="3044826" y="1884288"/>
                  </a:lnTo>
                  <a:lnTo>
                    <a:pt x="3044826" y="1864817"/>
                  </a:lnTo>
                  <a:lnTo>
                    <a:pt x="3044826" y="1864817"/>
                  </a:lnTo>
                  <a:lnTo>
                    <a:pt x="3002798" y="1864935"/>
                  </a:lnTo>
                  <a:lnTo>
                    <a:pt x="3002798" y="1864935"/>
                  </a:lnTo>
                  <a:lnTo>
                    <a:pt x="3002798" y="1884406"/>
                  </a:lnTo>
                  <a:lnTo>
                    <a:pt x="3002798" y="1884406"/>
                  </a:lnTo>
                  <a:lnTo>
                    <a:pt x="3002798" y="1884406"/>
                  </a:lnTo>
                  <a:lnTo>
                    <a:pt x="2988788" y="1884525"/>
                  </a:lnTo>
                  <a:lnTo>
                    <a:pt x="2988669" y="1865054"/>
                  </a:lnTo>
                  <a:lnTo>
                    <a:pt x="2988669" y="1865054"/>
                  </a:lnTo>
                  <a:lnTo>
                    <a:pt x="2946641" y="1865173"/>
                  </a:lnTo>
                  <a:lnTo>
                    <a:pt x="2946641" y="1884644"/>
                  </a:lnTo>
                  <a:lnTo>
                    <a:pt x="2946641" y="1884644"/>
                  </a:lnTo>
                  <a:lnTo>
                    <a:pt x="2946522" y="1884644"/>
                  </a:lnTo>
                  <a:lnTo>
                    <a:pt x="2932631" y="1884763"/>
                  </a:lnTo>
                  <a:lnTo>
                    <a:pt x="2932631" y="1884763"/>
                  </a:lnTo>
                  <a:lnTo>
                    <a:pt x="2932513" y="1865292"/>
                  </a:lnTo>
                  <a:lnTo>
                    <a:pt x="2904493" y="1865410"/>
                  </a:lnTo>
                  <a:lnTo>
                    <a:pt x="2904375" y="1856387"/>
                  </a:lnTo>
                  <a:lnTo>
                    <a:pt x="2932394" y="1856387"/>
                  </a:lnTo>
                  <a:lnTo>
                    <a:pt x="2932275" y="1832524"/>
                  </a:lnTo>
                  <a:lnTo>
                    <a:pt x="2904256" y="1832642"/>
                  </a:lnTo>
                  <a:lnTo>
                    <a:pt x="2904137" y="1823738"/>
                  </a:lnTo>
                  <a:lnTo>
                    <a:pt x="2932156" y="1823619"/>
                  </a:lnTo>
                  <a:lnTo>
                    <a:pt x="2931919" y="1799755"/>
                  </a:lnTo>
                  <a:lnTo>
                    <a:pt x="2903900" y="1799874"/>
                  </a:lnTo>
                  <a:lnTo>
                    <a:pt x="2903900" y="1790851"/>
                  </a:lnTo>
                  <a:lnTo>
                    <a:pt x="2931919" y="1790732"/>
                  </a:lnTo>
                  <a:lnTo>
                    <a:pt x="2931681" y="1766869"/>
                  </a:lnTo>
                  <a:lnTo>
                    <a:pt x="2903662" y="1766987"/>
                  </a:lnTo>
                  <a:lnTo>
                    <a:pt x="2903662" y="1758083"/>
                  </a:lnTo>
                  <a:lnTo>
                    <a:pt x="2931563" y="1758083"/>
                  </a:lnTo>
                  <a:lnTo>
                    <a:pt x="2931444" y="1734219"/>
                  </a:lnTo>
                  <a:lnTo>
                    <a:pt x="2903306" y="1729589"/>
                  </a:lnTo>
                  <a:lnTo>
                    <a:pt x="2903306" y="1729589"/>
                  </a:lnTo>
                  <a:lnTo>
                    <a:pt x="3305428" y="1728045"/>
                  </a:lnTo>
                  <a:lnTo>
                    <a:pt x="3305428" y="1732794"/>
                  </a:lnTo>
                  <a:lnTo>
                    <a:pt x="3282040" y="1732913"/>
                  </a:lnTo>
                  <a:lnTo>
                    <a:pt x="3282277" y="1756777"/>
                  </a:lnTo>
                  <a:lnTo>
                    <a:pt x="3305666" y="1756658"/>
                  </a:lnTo>
                  <a:lnTo>
                    <a:pt x="3305785" y="1765563"/>
                  </a:lnTo>
                  <a:lnTo>
                    <a:pt x="3282396" y="1765681"/>
                  </a:lnTo>
                  <a:lnTo>
                    <a:pt x="3282515" y="1789545"/>
                  </a:lnTo>
                  <a:lnTo>
                    <a:pt x="3305903" y="1789545"/>
                  </a:lnTo>
                  <a:lnTo>
                    <a:pt x="3306022" y="1798449"/>
                  </a:lnTo>
                  <a:lnTo>
                    <a:pt x="3282633" y="1798449"/>
                  </a:lnTo>
                  <a:lnTo>
                    <a:pt x="3282752" y="1822313"/>
                  </a:lnTo>
                  <a:lnTo>
                    <a:pt x="3306141" y="1822194"/>
                  </a:lnTo>
                  <a:lnTo>
                    <a:pt x="3306260" y="1830980"/>
                  </a:lnTo>
                  <a:lnTo>
                    <a:pt x="3306260" y="1831218"/>
                  </a:lnTo>
                  <a:lnTo>
                    <a:pt x="3306260" y="1831218"/>
                  </a:lnTo>
                  <a:lnTo>
                    <a:pt x="3282871" y="1831218"/>
                  </a:lnTo>
                  <a:lnTo>
                    <a:pt x="3283108" y="1855081"/>
                  </a:lnTo>
                  <a:lnTo>
                    <a:pt x="3306497" y="1854963"/>
                  </a:lnTo>
                  <a:lnTo>
                    <a:pt x="3306616" y="1863511"/>
                  </a:lnTo>
                  <a:close/>
                  <a:moveTo>
                    <a:pt x="3464639" y="739777"/>
                  </a:moveTo>
                  <a:lnTo>
                    <a:pt x="3492658" y="739658"/>
                  </a:lnTo>
                  <a:lnTo>
                    <a:pt x="3493252" y="811368"/>
                  </a:lnTo>
                  <a:lnTo>
                    <a:pt x="3465232" y="811487"/>
                  </a:lnTo>
                  <a:lnTo>
                    <a:pt x="3464639" y="739777"/>
                  </a:lnTo>
                  <a:close/>
                  <a:moveTo>
                    <a:pt x="3465589" y="856365"/>
                  </a:moveTo>
                  <a:lnTo>
                    <a:pt x="3493608" y="856246"/>
                  </a:lnTo>
                  <a:lnTo>
                    <a:pt x="3494083" y="927956"/>
                  </a:lnTo>
                  <a:lnTo>
                    <a:pt x="3466064" y="927956"/>
                  </a:lnTo>
                  <a:lnTo>
                    <a:pt x="3465589" y="856365"/>
                  </a:lnTo>
                  <a:close/>
                  <a:moveTo>
                    <a:pt x="3466301" y="972716"/>
                  </a:moveTo>
                  <a:lnTo>
                    <a:pt x="3494320" y="972716"/>
                  </a:lnTo>
                  <a:lnTo>
                    <a:pt x="3494795" y="1044426"/>
                  </a:lnTo>
                  <a:lnTo>
                    <a:pt x="3466776" y="1044426"/>
                  </a:lnTo>
                  <a:lnTo>
                    <a:pt x="3466301" y="972716"/>
                  </a:lnTo>
                  <a:close/>
                  <a:moveTo>
                    <a:pt x="3467132" y="1089304"/>
                  </a:moveTo>
                  <a:lnTo>
                    <a:pt x="3495151" y="1089304"/>
                  </a:lnTo>
                  <a:lnTo>
                    <a:pt x="3495745" y="1160895"/>
                  </a:lnTo>
                  <a:lnTo>
                    <a:pt x="3467726" y="1161014"/>
                  </a:lnTo>
                  <a:lnTo>
                    <a:pt x="3467132" y="1089304"/>
                  </a:lnTo>
                  <a:close/>
                  <a:moveTo>
                    <a:pt x="3468082" y="1205773"/>
                  </a:moveTo>
                  <a:lnTo>
                    <a:pt x="3496101" y="1205654"/>
                  </a:lnTo>
                  <a:lnTo>
                    <a:pt x="3496576" y="1277364"/>
                  </a:lnTo>
                  <a:lnTo>
                    <a:pt x="3468557" y="1277483"/>
                  </a:lnTo>
                  <a:lnTo>
                    <a:pt x="3468082" y="1205773"/>
                  </a:lnTo>
                  <a:close/>
                  <a:moveTo>
                    <a:pt x="3468794" y="1322361"/>
                  </a:moveTo>
                  <a:lnTo>
                    <a:pt x="3496813" y="1322243"/>
                  </a:lnTo>
                  <a:lnTo>
                    <a:pt x="3497288" y="1393953"/>
                  </a:lnTo>
                  <a:lnTo>
                    <a:pt x="3469269" y="1394071"/>
                  </a:lnTo>
                  <a:lnTo>
                    <a:pt x="3468794" y="1322361"/>
                  </a:lnTo>
                  <a:close/>
                  <a:moveTo>
                    <a:pt x="3469625" y="1438831"/>
                  </a:moveTo>
                  <a:lnTo>
                    <a:pt x="3497645" y="1438831"/>
                  </a:lnTo>
                  <a:lnTo>
                    <a:pt x="3498238" y="1510541"/>
                  </a:lnTo>
                  <a:lnTo>
                    <a:pt x="3470219" y="1510541"/>
                  </a:lnTo>
                  <a:lnTo>
                    <a:pt x="3469625" y="1438831"/>
                  </a:lnTo>
                  <a:close/>
                  <a:moveTo>
                    <a:pt x="3470575" y="1555300"/>
                  </a:moveTo>
                  <a:lnTo>
                    <a:pt x="3498594" y="1555300"/>
                  </a:lnTo>
                  <a:lnTo>
                    <a:pt x="3499069" y="1626891"/>
                  </a:lnTo>
                  <a:lnTo>
                    <a:pt x="3471050" y="1627010"/>
                  </a:lnTo>
                  <a:lnTo>
                    <a:pt x="3470575" y="1555300"/>
                  </a:lnTo>
                  <a:close/>
                  <a:moveTo>
                    <a:pt x="3471288" y="1671888"/>
                  </a:moveTo>
                  <a:lnTo>
                    <a:pt x="3499307" y="1671770"/>
                  </a:lnTo>
                  <a:lnTo>
                    <a:pt x="3499782" y="1743480"/>
                  </a:lnTo>
                  <a:lnTo>
                    <a:pt x="3471763" y="1743598"/>
                  </a:lnTo>
                  <a:lnTo>
                    <a:pt x="3471288" y="1671888"/>
                  </a:lnTo>
                  <a:close/>
                  <a:moveTo>
                    <a:pt x="3472119" y="1788358"/>
                  </a:moveTo>
                  <a:lnTo>
                    <a:pt x="3500138" y="1788239"/>
                  </a:lnTo>
                  <a:lnTo>
                    <a:pt x="3500731" y="1859949"/>
                  </a:lnTo>
                  <a:lnTo>
                    <a:pt x="3472712" y="1860068"/>
                  </a:lnTo>
                  <a:lnTo>
                    <a:pt x="3472119" y="1788358"/>
                  </a:lnTo>
                  <a:close/>
                  <a:moveTo>
                    <a:pt x="3473068" y="1904946"/>
                  </a:moveTo>
                  <a:lnTo>
                    <a:pt x="3501088" y="1904827"/>
                  </a:lnTo>
                  <a:lnTo>
                    <a:pt x="3501562" y="1976537"/>
                  </a:lnTo>
                  <a:lnTo>
                    <a:pt x="3473543" y="1976537"/>
                  </a:lnTo>
                  <a:lnTo>
                    <a:pt x="3473068" y="1904946"/>
                  </a:lnTo>
                  <a:close/>
                  <a:moveTo>
                    <a:pt x="3474256" y="2093006"/>
                  </a:moveTo>
                  <a:lnTo>
                    <a:pt x="3473781" y="2021297"/>
                  </a:lnTo>
                  <a:lnTo>
                    <a:pt x="3501800" y="2021297"/>
                  </a:lnTo>
                  <a:lnTo>
                    <a:pt x="3502275" y="2093006"/>
                  </a:lnTo>
                  <a:lnTo>
                    <a:pt x="3474256" y="2093006"/>
                  </a:lnTo>
                  <a:close/>
                  <a:moveTo>
                    <a:pt x="3545728" y="1268223"/>
                  </a:moveTo>
                  <a:lnTo>
                    <a:pt x="3541454" y="673884"/>
                  </a:lnTo>
                  <a:lnTo>
                    <a:pt x="3562587" y="673766"/>
                  </a:lnTo>
                  <a:lnTo>
                    <a:pt x="3566743" y="1268104"/>
                  </a:lnTo>
                  <a:lnTo>
                    <a:pt x="3545728" y="1268223"/>
                  </a:lnTo>
                  <a:close/>
                  <a:moveTo>
                    <a:pt x="3608534" y="745357"/>
                  </a:moveTo>
                  <a:lnTo>
                    <a:pt x="3608415" y="739183"/>
                  </a:lnTo>
                  <a:lnTo>
                    <a:pt x="3608178" y="698935"/>
                  </a:lnTo>
                  <a:lnTo>
                    <a:pt x="3608059" y="687063"/>
                  </a:lnTo>
                  <a:lnTo>
                    <a:pt x="3607940" y="673528"/>
                  </a:lnTo>
                  <a:lnTo>
                    <a:pt x="3679175" y="673291"/>
                  </a:lnTo>
                  <a:lnTo>
                    <a:pt x="3679650" y="749512"/>
                  </a:lnTo>
                  <a:lnTo>
                    <a:pt x="3608534" y="749750"/>
                  </a:lnTo>
                  <a:lnTo>
                    <a:pt x="3608534" y="745357"/>
                  </a:lnTo>
                  <a:close/>
                  <a:moveTo>
                    <a:pt x="3609009" y="797477"/>
                  </a:moveTo>
                  <a:lnTo>
                    <a:pt x="3608890" y="785723"/>
                  </a:lnTo>
                  <a:lnTo>
                    <a:pt x="3608771" y="775988"/>
                  </a:lnTo>
                  <a:lnTo>
                    <a:pt x="3679888" y="775750"/>
                  </a:lnTo>
                  <a:lnTo>
                    <a:pt x="3680125" y="815523"/>
                  </a:lnTo>
                  <a:lnTo>
                    <a:pt x="3609009" y="815761"/>
                  </a:lnTo>
                  <a:lnTo>
                    <a:pt x="3609009" y="815761"/>
                  </a:lnTo>
                  <a:lnTo>
                    <a:pt x="3609009" y="797477"/>
                  </a:lnTo>
                  <a:close/>
                  <a:moveTo>
                    <a:pt x="3609127" y="844017"/>
                  </a:moveTo>
                  <a:lnTo>
                    <a:pt x="3609246" y="841880"/>
                  </a:lnTo>
                  <a:lnTo>
                    <a:pt x="3680362" y="841643"/>
                  </a:lnTo>
                  <a:lnTo>
                    <a:pt x="3680837" y="895782"/>
                  </a:lnTo>
                  <a:lnTo>
                    <a:pt x="3609602" y="896019"/>
                  </a:lnTo>
                  <a:lnTo>
                    <a:pt x="3609127" y="844017"/>
                  </a:lnTo>
                  <a:close/>
                  <a:moveTo>
                    <a:pt x="3609840" y="936386"/>
                  </a:moveTo>
                  <a:lnTo>
                    <a:pt x="3681075" y="936148"/>
                  </a:lnTo>
                  <a:lnTo>
                    <a:pt x="3681431" y="994324"/>
                  </a:lnTo>
                  <a:lnTo>
                    <a:pt x="3610315" y="994561"/>
                  </a:lnTo>
                  <a:lnTo>
                    <a:pt x="3609840" y="936386"/>
                  </a:lnTo>
                  <a:close/>
                  <a:moveTo>
                    <a:pt x="3610552" y="1034928"/>
                  </a:moveTo>
                  <a:lnTo>
                    <a:pt x="3681787" y="1034690"/>
                  </a:lnTo>
                  <a:lnTo>
                    <a:pt x="3682144" y="1092984"/>
                  </a:lnTo>
                  <a:lnTo>
                    <a:pt x="3611027" y="1093222"/>
                  </a:lnTo>
                  <a:lnTo>
                    <a:pt x="3610552" y="1034928"/>
                  </a:lnTo>
                  <a:close/>
                  <a:moveTo>
                    <a:pt x="3611265" y="1133588"/>
                  </a:moveTo>
                  <a:lnTo>
                    <a:pt x="3682381" y="1133351"/>
                  </a:lnTo>
                  <a:lnTo>
                    <a:pt x="3682856" y="1191645"/>
                  </a:lnTo>
                  <a:lnTo>
                    <a:pt x="3611621" y="1191882"/>
                  </a:lnTo>
                  <a:lnTo>
                    <a:pt x="3611265" y="1133588"/>
                  </a:lnTo>
                  <a:close/>
                  <a:moveTo>
                    <a:pt x="3612689" y="1314525"/>
                  </a:moveTo>
                  <a:lnTo>
                    <a:pt x="3683806" y="1314288"/>
                  </a:lnTo>
                  <a:lnTo>
                    <a:pt x="3684162" y="1357266"/>
                  </a:lnTo>
                  <a:lnTo>
                    <a:pt x="3613045" y="1357504"/>
                  </a:lnTo>
                  <a:lnTo>
                    <a:pt x="3612689" y="1314525"/>
                  </a:lnTo>
                  <a:close/>
                  <a:moveTo>
                    <a:pt x="3613164" y="1387185"/>
                  </a:moveTo>
                  <a:lnTo>
                    <a:pt x="3684281" y="1386948"/>
                  </a:lnTo>
                  <a:lnTo>
                    <a:pt x="3684637" y="1429926"/>
                  </a:lnTo>
                  <a:lnTo>
                    <a:pt x="3613520" y="1430164"/>
                  </a:lnTo>
                  <a:lnTo>
                    <a:pt x="3613164" y="1387185"/>
                  </a:lnTo>
                  <a:close/>
                  <a:moveTo>
                    <a:pt x="3613520" y="1460083"/>
                  </a:moveTo>
                  <a:lnTo>
                    <a:pt x="3684755" y="1459845"/>
                  </a:lnTo>
                  <a:lnTo>
                    <a:pt x="3684993" y="1502824"/>
                  </a:lnTo>
                  <a:lnTo>
                    <a:pt x="3613758" y="1503061"/>
                  </a:lnTo>
                  <a:lnTo>
                    <a:pt x="3613520" y="1460083"/>
                  </a:lnTo>
                  <a:close/>
                  <a:moveTo>
                    <a:pt x="3614233" y="1532861"/>
                  </a:moveTo>
                  <a:lnTo>
                    <a:pt x="3685349" y="1532624"/>
                  </a:lnTo>
                  <a:lnTo>
                    <a:pt x="3685705" y="1575602"/>
                  </a:lnTo>
                  <a:lnTo>
                    <a:pt x="3614589" y="1575840"/>
                  </a:lnTo>
                  <a:lnTo>
                    <a:pt x="3614233" y="1532861"/>
                  </a:lnTo>
                  <a:close/>
                  <a:moveTo>
                    <a:pt x="3614707" y="1605521"/>
                  </a:moveTo>
                  <a:lnTo>
                    <a:pt x="3685824" y="1605284"/>
                  </a:lnTo>
                  <a:lnTo>
                    <a:pt x="3686061" y="1648262"/>
                  </a:lnTo>
                  <a:lnTo>
                    <a:pt x="3614945" y="1648499"/>
                  </a:lnTo>
                  <a:lnTo>
                    <a:pt x="3614707" y="1605521"/>
                  </a:lnTo>
                  <a:close/>
                  <a:moveTo>
                    <a:pt x="3615182" y="1678299"/>
                  </a:moveTo>
                  <a:lnTo>
                    <a:pt x="3686418" y="1678062"/>
                  </a:lnTo>
                  <a:lnTo>
                    <a:pt x="3686774" y="1721041"/>
                  </a:lnTo>
                  <a:lnTo>
                    <a:pt x="3615539" y="1721278"/>
                  </a:lnTo>
                  <a:lnTo>
                    <a:pt x="3615182" y="1678299"/>
                  </a:lnTo>
                  <a:close/>
                  <a:moveTo>
                    <a:pt x="3615776" y="1751078"/>
                  </a:moveTo>
                  <a:lnTo>
                    <a:pt x="3686893" y="1750841"/>
                  </a:lnTo>
                  <a:lnTo>
                    <a:pt x="3687249" y="1793819"/>
                  </a:lnTo>
                  <a:lnTo>
                    <a:pt x="3616132" y="1794056"/>
                  </a:lnTo>
                  <a:lnTo>
                    <a:pt x="3615776" y="1751078"/>
                  </a:lnTo>
                  <a:close/>
                  <a:moveTo>
                    <a:pt x="3616251" y="1823975"/>
                  </a:moveTo>
                  <a:lnTo>
                    <a:pt x="3687367" y="1823738"/>
                  </a:lnTo>
                  <a:lnTo>
                    <a:pt x="3687605" y="1866716"/>
                  </a:lnTo>
                  <a:lnTo>
                    <a:pt x="3616488" y="1866954"/>
                  </a:lnTo>
                  <a:lnTo>
                    <a:pt x="3616251" y="1823975"/>
                  </a:lnTo>
                  <a:close/>
                  <a:moveTo>
                    <a:pt x="3616726" y="1896754"/>
                  </a:moveTo>
                  <a:lnTo>
                    <a:pt x="3688080" y="1896516"/>
                  </a:lnTo>
                  <a:lnTo>
                    <a:pt x="3688436" y="1939376"/>
                  </a:lnTo>
                  <a:lnTo>
                    <a:pt x="3617082" y="1939614"/>
                  </a:lnTo>
                  <a:lnTo>
                    <a:pt x="3616726" y="1896754"/>
                  </a:lnTo>
                  <a:close/>
                  <a:moveTo>
                    <a:pt x="3617319" y="1969414"/>
                  </a:moveTo>
                  <a:lnTo>
                    <a:pt x="3688436" y="1969176"/>
                  </a:lnTo>
                  <a:lnTo>
                    <a:pt x="3688792" y="2012155"/>
                  </a:lnTo>
                  <a:lnTo>
                    <a:pt x="3617676" y="2012392"/>
                  </a:lnTo>
                  <a:lnTo>
                    <a:pt x="3617319" y="1969414"/>
                  </a:lnTo>
                  <a:close/>
                  <a:moveTo>
                    <a:pt x="3618032" y="2085289"/>
                  </a:moveTo>
                  <a:lnTo>
                    <a:pt x="3617676" y="2042311"/>
                  </a:lnTo>
                  <a:lnTo>
                    <a:pt x="3688792" y="2042073"/>
                  </a:lnTo>
                  <a:lnTo>
                    <a:pt x="3689030" y="2085052"/>
                  </a:lnTo>
                  <a:lnTo>
                    <a:pt x="3618032" y="2085289"/>
                  </a:lnTo>
                  <a:close/>
                  <a:moveTo>
                    <a:pt x="3733908" y="673053"/>
                  </a:moveTo>
                  <a:lnTo>
                    <a:pt x="3832449" y="672697"/>
                  </a:lnTo>
                  <a:lnTo>
                    <a:pt x="3832449" y="672697"/>
                  </a:lnTo>
                  <a:lnTo>
                    <a:pt x="3832568" y="686232"/>
                  </a:lnTo>
                  <a:lnTo>
                    <a:pt x="3832687" y="697985"/>
                  </a:lnTo>
                  <a:lnTo>
                    <a:pt x="3832924" y="743457"/>
                  </a:lnTo>
                  <a:lnTo>
                    <a:pt x="3832924" y="744407"/>
                  </a:lnTo>
                  <a:lnTo>
                    <a:pt x="3832924" y="747375"/>
                  </a:lnTo>
                  <a:lnTo>
                    <a:pt x="3832924" y="748800"/>
                  </a:lnTo>
                  <a:lnTo>
                    <a:pt x="3734501" y="749156"/>
                  </a:lnTo>
                  <a:lnTo>
                    <a:pt x="3733908" y="673053"/>
                  </a:lnTo>
                  <a:close/>
                  <a:moveTo>
                    <a:pt x="3734739" y="775394"/>
                  </a:moveTo>
                  <a:lnTo>
                    <a:pt x="3833281" y="775038"/>
                  </a:lnTo>
                  <a:lnTo>
                    <a:pt x="3833399" y="784774"/>
                  </a:lnTo>
                  <a:lnTo>
                    <a:pt x="3833399" y="796646"/>
                  </a:lnTo>
                  <a:lnTo>
                    <a:pt x="3833637" y="814930"/>
                  </a:lnTo>
                  <a:lnTo>
                    <a:pt x="3735095" y="815286"/>
                  </a:lnTo>
                  <a:lnTo>
                    <a:pt x="3734739" y="775394"/>
                  </a:lnTo>
                  <a:close/>
                  <a:moveTo>
                    <a:pt x="3735332" y="841406"/>
                  </a:moveTo>
                  <a:lnTo>
                    <a:pt x="3833756" y="841049"/>
                  </a:lnTo>
                  <a:lnTo>
                    <a:pt x="3833756" y="843068"/>
                  </a:lnTo>
                  <a:lnTo>
                    <a:pt x="3834112" y="895069"/>
                  </a:lnTo>
                  <a:lnTo>
                    <a:pt x="3833399" y="895069"/>
                  </a:lnTo>
                  <a:lnTo>
                    <a:pt x="3735570" y="895544"/>
                  </a:lnTo>
                  <a:lnTo>
                    <a:pt x="3735332" y="841406"/>
                  </a:lnTo>
                  <a:close/>
                  <a:moveTo>
                    <a:pt x="3735807" y="935911"/>
                  </a:moveTo>
                  <a:lnTo>
                    <a:pt x="3735807" y="935911"/>
                  </a:lnTo>
                  <a:lnTo>
                    <a:pt x="3834349" y="935555"/>
                  </a:lnTo>
                  <a:lnTo>
                    <a:pt x="3834824" y="993730"/>
                  </a:lnTo>
                  <a:lnTo>
                    <a:pt x="3834824" y="993730"/>
                  </a:lnTo>
                  <a:lnTo>
                    <a:pt x="3736995" y="994205"/>
                  </a:lnTo>
                  <a:lnTo>
                    <a:pt x="3736282" y="994205"/>
                  </a:lnTo>
                  <a:lnTo>
                    <a:pt x="3735807" y="935911"/>
                  </a:lnTo>
                  <a:close/>
                  <a:moveTo>
                    <a:pt x="3736638" y="1034453"/>
                  </a:moveTo>
                  <a:lnTo>
                    <a:pt x="3736638" y="1034453"/>
                  </a:lnTo>
                  <a:lnTo>
                    <a:pt x="3835180" y="1034096"/>
                  </a:lnTo>
                  <a:lnTo>
                    <a:pt x="3835655" y="1092272"/>
                  </a:lnTo>
                  <a:lnTo>
                    <a:pt x="3737113" y="1092747"/>
                  </a:lnTo>
                  <a:lnTo>
                    <a:pt x="3736638" y="1034453"/>
                  </a:lnTo>
                  <a:close/>
                  <a:moveTo>
                    <a:pt x="3737351" y="1133113"/>
                  </a:moveTo>
                  <a:lnTo>
                    <a:pt x="3835893" y="1132638"/>
                  </a:lnTo>
                  <a:lnTo>
                    <a:pt x="3836249" y="1190932"/>
                  </a:lnTo>
                  <a:lnTo>
                    <a:pt x="3737944" y="1191289"/>
                  </a:lnTo>
                  <a:lnTo>
                    <a:pt x="3737351" y="1133113"/>
                  </a:lnTo>
                  <a:close/>
                  <a:moveTo>
                    <a:pt x="3738657" y="1313932"/>
                  </a:moveTo>
                  <a:lnTo>
                    <a:pt x="3739132" y="1313932"/>
                  </a:lnTo>
                  <a:lnTo>
                    <a:pt x="3836961" y="1313576"/>
                  </a:lnTo>
                  <a:lnTo>
                    <a:pt x="3837317" y="1356554"/>
                  </a:lnTo>
                  <a:lnTo>
                    <a:pt x="3836843" y="1356554"/>
                  </a:lnTo>
                  <a:lnTo>
                    <a:pt x="3739013" y="1356910"/>
                  </a:lnTo>
                  <a:lnTo>
                    <a:pt x="3738657" y="1313932"/>
                  </a:lnTo>
                  <a:close/>
                  <a:moveTo>
                    <a:pt x="3739132" y="1386710"/>
                  </a:moveTo>
                  <a:lnTo>
                    <a:pt x="3837673" y="1386354"/>
                  </a:lnTo>
                  <a:lnTo>
                    <a:pt x="3838029" y="1429333"/>
                  </a:lnTo>
                  <a:lnTo>
                    <a:pt x="3739488" y="1429689"/>
                  </a:lnTo>
                  <a:lnTo>
                    <a:pt x="3739132" y="1386710"/>
                  </a:lnTo>
                  <a:close/>
                  <a:moveTo>
                    <a:pt x="3739607" y="1459489"/>
                  </a:moveTo>
                  <a:lnTo>
                    <a:pt x="3838148" y="1459014"/>
                  </a:lnTo>
                  <a:lnTo>
                    <a:pt x="3838504" y="1501993"/>
                  </a:lnTo>
                  <a:lnTo>
                    <a:pt x="3837792" y="1501993"/>
                  </a:lnTo>
                  <a:lnTo>
                    <a:pt x="3831381" y="1501993"/>
                  </a:lnTo>
                  <a:lnTo>
                    <a:pt x="3739963" y="1502349"/>
                  </a:lnTo>
                  <a:lnTo>
                    <a:pt x="3739607" y="1459489"/>
                  </a:lnTo>
                  <a:close/>
                  <a:moveTo>
                    <a:pt x="3740200" y="1532386"/>
                  </a:moveTo>
                  <a:lnTo>
                    <a:pt x="3740794" y="1532386"/>
                  </a:lnTo>
                  <a:lnTo>
                    <a:pt x="3838504" y="1531911"/>
                  </a:lnTo>
                  <a:lnTo>
                    <a:pt x="3838979" y="1574890"/>
                  </a:lnTo>
                  <a:lnTo>
                    <a:pt x="3741150" y="1575365"/>
                  </a:lnTo>
                  <a:lnTo>
                    <a:pt x="3740556" y="1575365"/>
                  </a:lnTo>
                  <a:lnTo>
                    <a:pt x="3740200" y="1532386"/>
                  </a:lnTo>
                  <a:close/>
                  <a:moveTo>
                    <a:pt x="3740675" y="1605046"/>
                  </a:moveTo>
                  <a:lnTo>
                    <a:pt x="3839217" y="1604690"/>
                  </a:lnTo>
                  <a:lnTo>
                    <a:pt x="3839573" y="1647668"/>
                  </a:lnTo>
                  <a:lnTo>
                    <a:pt x="3832449" y="1647668"/>
                  </a:lnTo>
                  <a:lnTo>
                    <a:pt x="3741506" y="1648024"/>
                  </a:lnTo>
                  <a:lnTo>
                    <a:pt x="3741031" y="1648024"/>
                  </a:lnTo>
                  <a:lnTo>
                    <a:pt x="3740675" y="1605046"/>
                  </a:lnTo>
                  <a:close/>
                  <a:moveTo>
                    <a:pt x="3741150" y="1677825"/>
                  </a:moveTo>
                  <a:lnTo>
                    <a:pt x="3839098" y="1677468"/>
                  </a:lnTo>
                  <a:lnTo>
                    <a:pt x="3839573" y="1677468"/>
                  </a:lnTo>
                  <a:lnTo>
                    <a:pt x="3839929" y="1720447"/>
                  </a:lnTo>
                  <a:lnTo>
                    <a:pt x="3839336" y="1720447"/>
                  </a:lnTo>
                  <a:lnTo>
                    <a:pt x="3832924" y="1720447"/>
                  </a:lnTo>
                  <a:lnTo>
                    <a:pt x="3741387" y="1720803"/>
                  </a:lnTo>
                  <a:lnTo>
                    <a:pt x="3741150" y="1677825"/>
                  </a:lnTo>
                  <a:close/>
                  <a:moveTo>
                    <a:pt x="3741744" y="1750603"/>
                  </a:moveTo>
                  <a:lnTo>
                    <a:pt x="3840285" y="1750128"/>
                  </a:lnTo>
                  <a:lnTo>
                    <a:pt x="3840404" y="1793107"/>
                  </a:lnTo>
                  <a:lnTo>
                    <a:pt x="3840404" y="1793107"/>
                  </a:lnTo>
                  <a:lnTo>
                    <a:pt x="3742693" y="1793582"/>
                  </a:lnTo>
                  <a:lnTo>
                    <a:pt x="3741981" y="1793582"/>
                  </a:lnTo>
                  <a:lnTo>
                    <a:pt x="3741744" y="1750603"/>
                  </a:lnTo>
                  <a:close/>
                  <a:moveTo>
                    <a:pt x="3742219" y="1823500"/>
                  </a:moveTo>
                  <a:lnTo>
                    <a:pt x="3840641" y="1823025"/>
                  </a:lnTo>
                  <a:lnTo>
                    <a:pt x="3840641" y="1823025"/>
                  </a:lnTo>
                  <a:lnTo>
                    <a:pt x="3840998" y="1866004"/>
                  </a:lnTo>
                  <a:lnTo>
                    <a:pt x="3742456" y="1866479"/>
                  </a:lnTo>
                  <a:lnTo>
                    <a:pt x="3742219" y="1823500"/>
                  </a:lnTo>
                  <a:close/>
                  <a:moveTo>
                    <a:pt x="3742693" y="1896160"/>
                  </a:moveTo>
                  <a:lnTo>
                    <a:pt x="3742693" y="1896160"/>
                  </a:lnTo>
                  <a:lnTo>
                    <a:pt x="3841235" y="1895804"/>
                  </a:lnTo>
                  <a:lnTo>
                    <a:pt x="3841591" y="1938783"/>
                  </a:lnTo>
                  <a:lnTo>
                    <a:pt x="3743049" y="1939139"/>
                  </a:lnTo>
                  <a:lnTo>
                    <a:pt x="3742693" y="1896160"/>
                  </a:lnTo>
                  <a:close/>
                  <a:moveTo>
                    <a:pt x="3743287" y="1968939"/>
                  </a:moveTo>
                  <a:lnTo>
                    <a:pt x="3841591" y="1968583"/>
                  </a:lnTo>
                  <a:lnTo>
                    <a:pt x="3841948" y="2011442"/>
                  </a:lnTo>
                  <a:lnTo>
                    <a:pt x="3835655" y="2011442"/>
                  </a:lnTo>
                  <a:lnTo>
                    <a:pt x="3834943" y="2011442"/>
                  </a:lnTo>
                  <a:lnTo>
                    <a:pt x="3743524" y="2011798"/>
                  </a:lnTo>
                  <a:lnTo>
                    <a:pt x="3743287" y="1968939"/>
                  </a:lnTo>
                  <a:close/>
                  <a:moveTo>
                    <a:pt x="3841948" y="2084340"/>
                  </a:moveTo>
                  <a:lnTo>
                    <a:pt x="3744118" y="2084815"/>
                  </a:lnTo>
                  <a:lnTo>
                    <a:pt x="3743880" y="2041836"/>
                  </a:lnTo>
                  <a:lnTo>
                    <a:pt x="3842423" y="2041361"/>
                  </a:lnTo>
                  <a:lnTo>
                    <a:pt x="3842779" y="2084340"/>
                  </a:lnTo>
                  <a:lnTo>
                    <a:pt x="3841948" y="2084340"/>
                  </a:lnTo>
                  <a:close/>
                  <a:moveTo>
                    <a:pt x="3887657" y="1266917"/>
                  </a:moveTo>
                  <a:lnTo>
                    <a:pt x="3875309" y="1267035"/>
                  </a:lnTo>
                  <a:lnTo>
                    <a:pt x="3871035" y="672697"/>
                  </a:lnTo>
                  <a:lnTo>
                    <a:pt x="3891931" y="672578"/>
                  </a:lnTo>
                  <a:lnTo>
                    <a:pt x="3892050" y="672578"/>
                  </a:lnTo>
                  <a:lnTo>
                    <a:pt x="3892050" y="672578"/>
                  </a:lnTo>
                  <a:lnTo>
                    <a:pt x="3896205" y="1266917"/>
                  </a:lnTo>
                  <a:lnTo>
                    <a:pt x="3887657" y="1266917"/>
                  </a:lnTo>
                  <a:close/>
                  <a:moveTo>
                    <a:pt x="3959960" y="1329366"/>
                  </a:moveTo>
                  <a:lnTo>
                    <a:pt x="4121427" y="1328654"/>
                  </a:lnTo>
                  <a:lnTo>
                    <a:pt x="4121427" y="1337558"/>
                  </a:lnTo>
                  <a:lnTo>
                    <a:pt x="3960079" y="1338270"/>
                  </a:lnTo>
                  <a:lnTo>
                    <a:pt x="3959960" y="1329366"/>
                  </a:lnTo>
                  <a:close/>
                  <a:moveTo>
                    <a:pt x="3960435" y="1392053"/>
                  </a:moveTo>
                  <a:lnTo>
                    <a:pt x="3961504" y="1392053"/>
                  </a:lnTo>
                  <a:lnTo>
                    <a:pt x="4121783" y="1391459"/>
                  </a:lnTo>
                  <a:lnTo>
                    <a:pt x="4121901" y="1400364"/>
                  </a:lnTo>
                  <a:lnTo>
                    <a:pt x="3960554" y="1401076"/>
                  </a:lnTo>
                  <a:lnTo>
                    <a:pt x="3960435" y="1392053"/>
                  </a:lnTo>
                  <a:close/>
                  <a:moveTo>
                    <a:pt x="3960910" y="1463644"/>
                  </a:moveTo>
                  <a:lnTo>
                    <a:pt x="3960791" y="1454859"/>
                  </a:lnTo>
                  <a:lnTo>
                    <a:pt x="4121189" y="1454146"/>
                  </a:lnTo>
                  <a:lnTo>
                    <a:pt x="4122258" y="1454146"/>
                  </a:lnTo>
                  <a:lnTo>
                    <a:pt x="4122258" y="1463051"/>
                  </a:lnTo>
                  <a:lnTo>
                    <a:pt x="3960910" y="1463763"/>
                  </a:lnTo>
                  <a:lnTo>
                    <a:pt x="3960910" y="1463763"/>
                  </a:lnTo>
                  <a:lnTo>
                    <a:pt x="3960910" y="1463763"/>
                  </a:lnTo>
                  <a:lnTo>
                    <a:pt x="3960910" y="1463644"/>
                  </a:lnTo>
                  <a:close/>
                  <a:moveTo>
                    <a:pt x="3961266" y="1517664"/>
                  </a:moveTo>
                  <a:lnTo>
                    <a:pt x="3961266" y="1517664"/>
                  </a:lnTo>
                  <a:lnTo>
                    <a:pt x="4122614" y="1516952"/>
                  </a:lnTo>
                  <a:lnTo>
                    <a:pt x="4122733" y="1525856"/>
                  </a:lnTo>
                  <a:lnTo>
                    <a:pt x="3961385" y="1526450"/>
                  </a:lnTo>
                  <a:lnTo>
                    <a:pt x="3961266" y="1517664"/>
                  </a:lnTo>
                  <a:close/>
                  <a:moveTo>
                    <a:pt x="3961622" y="1580232"/>
                  </a:moveTo>
                  <a:lnTo>
                    <a:pt x="4123089" y="1579639"/>
                  </a:lnTo>
                  <a:lnTo>
                    <a:pt x="4123208" y="1588543"/>
                  </a:lnTo>
                  <a:lnTo>
                    <a:pt x="3961741" y="1589137"/>
                  </a:lnTo>
                  <a:lnTo>
                    <a:pt x="3961622" y="1580232"/>
                  </a:lnTo>
                  <a:close/>
                  <a:moveTo>
                    <a:pt x="3962216" y="1643038"/>
                  </a:moveTo>
                  <a:lnTo>
                    <a:pt x="4123564" y="1642444"/>
                  </a:lnTo>
                  <a:lnTo>
                    <a:pt x="4123682" y="1651349"/>
                  </a:lnTo>
                  <a:lnTo>
                    <a:pt x="3963285" y="1651942"/>
                  </a:lnTo>
                  <a:lnTo>
                    <a:pt x="3962454" y="1651942"/>
                  </a:lnTo>
                  <a:lnTo>
                    <a:pt x="3962216" y="1643038"/>
                  </a:lnTo>
                  <a:close/>
                  <a:moveTo>
                    <a:pt x="3962691" y="1705725"/>
                  </a:moveTo>
                  <a:lnTo>
                    <a:pt x="4124038" y="1705131"/>
                  </a:lnTo>
                  <a:lnTo>
                    <a:pt x="4124157" y="1714036"/>
                  </a:lnTo>
                  <a:lnTo>
                    <a:pt x="3962691" y="1714748"/>
                  </a:lnTo>
                  <a:lnTo>
                    <a:pt x="3962691" y="1705725"/>
                  </a:lnTo>
                  <a:close/>
                  <a:moveTo>
                    <a:pt x="3963047" y="1768531"/>
                  </a:moveTo>
                  <a:lnTo>
                    <a:pt x="4124513" y="1767818"/>
                  </a:lnTo>
                  <a:lnTo>
                    <a:pt x="4124513" y="1776723"/>
                  </a:lnTo>
                  <a:lnTo>
                    <a:pt x="4022054" y="1777198"/>
                  </a:lnTo>
                  <a:lnTo>
                    <a:pt x="3999496" y="1777316"/>
                  </a:lnTo>
                  <a:lnTo>
                    <a:pt x="3964234" y="1777435"/>
                  </a:lnTo>
                  <a:lnTo>
                    <a:pt x="3963759" y="1777435"/>
                  </a:lnTo>
                  <a:lnTo>
                    <a:pt x="3963285" y="1777435"/>
                  </a:lnTo>
                  <a:lnTo>
                    <a:pt x="3963285" y="1777435"/>
                  </a:lnTo>
                  <a:lnTo>
                    <a:pt x="3963047" y="1768531"/>
                  </a:lnTo>
                  <a:close/>
                  <a:moveTo>
                    <a:pt x="3963522" y="1831218"/>
                  </a:moveTo>
                  <a:lnTo>
                    <a:pt x="4123801" y="1830505"/>
                  </a:lnTo>
                  <a:lnTo>
                    <a:pt x="4124870" y="1830505"/>
                  </a:lnTo>
                  <a:lnTo>
                    <a:pt x="4124988" y="1839409"/>
                  </a:lnTo>
                  <a:lnTo>
                    <a:pt x="3963641" y="1840241"/>
                  </a:lnTo>
                  <a:lnTo>
                    <a:pt x="3963522" y="1831218"/>
                  </a:lnTo>
                  <a:close/>
                  <a:moveTo>
                    <a:pt x="3963878" y="1894023"/>
                  </a:moveTo>
                  <a:lnTo>
                    <a:pt x="4125345" y="1893311"/>
                  </a:lnTo>
                  <a:lnTo>
                    <a:pt x="4125345" y="1902215"/>
                  </a:lnTo>
                  <a:lnTo>
                    <a:pt x="4125345" y="1902215"/>
                  </a:lnTo>
                  <a:lnTo>
                    <a:pt x="4125345" y="1902215"/>
                  </a:lnTo>
                  <a:lnTo>
                    <a:pt x="3963997" y="1902927"/>
                  </a:lnTo>
                  <a:lnTo>
                    <a:pt x="3963878" y="1894023"/>
                  </a:lnTo>
                  <a:close/>
                  <a:moveTo>
                    <a:pt x="3964472" y="1956710"/>
                  </a:moveTo>
                  <a:lnTo>
                    <a:pt x="4125820" y="1955998"/>
                  </a:lnTo>
                  <a:lnTo>
                    <a:pt x="4125938" y="1964902"/>
                  </a:lnTo>
                  <a:lnTo>
                    <a:pt x="3965659" y="1965614"/>
                  </a:lnTo>
                  <a:lnTo>
                    <a:pt x="3964591" y="1965614"/>
                  </a:lnTo>
                  <a:lnTo>
                    <a:pt x="3964591" y="1965614"/>
                  </a:lnTo>
                  <a:lnTo>
                    <a:pt x="3964472" y="1956710"/>
                  </a:lnTo>
                  <a:close/>
                  <a:moveTo>
                    <a:pt x="3964828" y="2019516"/>
                  </a:moveTo>
                  <a:lnTo>
                    <a:pt x="4126294" y="2018803"/>
                  </a:lnTo>
                  <a:lnTo>
                    <a:pt x="4126413" y="2027708"/>
                  </a:lnTo>
                  <a:lnTo>
                    <a:pt x="4125582" y="2027708"/>
                  </a:lnTo>
                  <a:lnTo>
                    <a:pt x="3965066" y="2028301"/>
                  </a:lnTo>
                  <a:lnTo>
                    <a:pt x="3964828" y="2019516"/>
                  </a:lnTo>
                  <a:close/>
                  <a:moveTo>
                    <a:pt x="3965422" y="2091107"/>
                  </a:moveTo>
                  <a:lnTo>
                    <a:pt x="3965303" y="2082203"/>
                  </a:lnTo>
                  <a:lnTo>
                    <a:pt x="4126650" y="2081609"/>
                  </a:lnTo>
                  <a:lnTo>
                    <a:pt x="4126769" y="2090513"/>
                  </a:lnTo>
                  <a:lnTo>
                    <a:pt x="3965422" y="2091107"/>
                  </a:lnTo>
                  <a:close/>
                  <a:moveTo>
                    <a:pt x="4233622" y="1181553"/>
                  </a:moveTo>
                  <a:cubicBezTo>
                    <a:pt x="4233622" y="1181435"/>
                    <a:pt x="4233859" y="1181078"/>
                    <a:pt x="4234097" y="1180603"/>
                  </a:cubicBezTo>
                  <a:cubicBezTo>
                    <a:pt x="4234216" y="1180366"/>
                    <a:pt x="4234453" y="1179891"/>
                    <a:pt x="4234572" y="1179535"/>
                  </a:cubicBezTo>
                  <a:cubicBezTo>
                    <a:pt x="4234691" y="1179297"/>
                    <a:pt x="4234809" y="1178941"/>
                    <a:pt x="4235047" y="1178585"/>
                  </a:cubicBezTo>
                  <a:cubicBezTo>
                    <a:pt x="4235047" y="1178585"/>
                    <a:pt x="4235047" y="1178585"/>
                    <a:pt x="4235047" y="1178466"/>
                  </a:cubicBezTo>
                  <a:cubicBezTo>
                    <a:pt x="4235047" y="1178466"/>
                    <a:pt x="4235047" y="1178466"/>
                    <a:pt x="4235047" y="1178348"/>
                  </a:cubicBezTo>
                  <a:cubicBezTo>
                    <a:pt x="4235166" y="1178229"/>
                    <a:pt x="4235166" y="1178110"/>
                    <a:pt x="4235284" y="1177991"/>
                  </a:cubicBezTo>
                  <a:cubicBezTo>
                    <a:pt x="4235403" y="1177754"/>
                    <a:pt x="4235522" y="1177517"/>
                    <a:pt x="4235641" y="1177279"/>
                  </a:cubicBezTo>
                  <a:cubicBezTo>
                    <a:pt x="4235759" y="1177160"/>
                    <a:pt x="4235878" y="1176923"/>
                    <a:pt x="4235997" y="1176804"/>
                  </a:cubicBezTo>
                  <a:cubicBezTo>
                    <a:pt x="4236115" y="1176685"/>
                    <a:pt x="4236234" y="1176448"/>
                    <a:pt x="4236234" y="1176329"/>
                  </a:cubicBezTo>
                  <a:cubicBezTo>
                    <a:pt x="4236353" y="1176092"/>
                    <a:pt x="4236471" y="1175854"/>
                    <a:pt x="4236709" y="1175617"/>
                  </a:cubicBezTo>
                  <a:cubicBezTo>
                    <a:pt x="4236946" y="1175142"/>
                    <a:pt x="4237421" y="1174548"/>
                    <a:pt x="4237778" y="1173955"/>
                  </a:cubicBezTo>
                  <a:cubicBezTo>
                    <a:pt x="4238134" y="1173361"/>
                    <a:pt x="4238490" y="1172768"/>
                    <a:pt x="4238965" y="1172174"/>
                  </a:cubicBezTo>
                  <a:cubicBezTo>
                    <a:pt x="4239202" y="1171818"/>
                    <a:pt x="4239558" y="1171462"/>
                    <a:pt x="4239796" y="1170987"/>
                  </a:cubicBezTo>
                  <a:cubicBezTo>
                    <a:pt x="4239914" y="1170868"/>
                    <a:pt x="4240033" y="1170749"/>
                    <a:pt x="4240152" y="1170512"/>
                  </a:cubicBezTo>
                  <a:cubicBezTo>
                    <a:pt x="4240627" y="1169918"/>
                    <a:pt x="4241102" y="1169324"/>
                    <a:pt x="4241577" y="1168731"/>
                  </a:cubicBezTo>
                  <a:cubicBezTo>
                    <a:pt x="4241577" y="1168731"/>
                    <a:pt x="4241577" y="1168731"/>
                    <a:pt x="4241577" y="1168731"/>
                  </a:cubicBezTo>
                  <a:cubicBezTo>
                    <a:pt x="4241695" y="1168612"/>
                    <a:pt x="4241695" y="1168493"/>
                    <a:pt x="4241814" y="1168493"/>
                  </a:cubicBezTo>
                  <a:cubicBezTo>
                    <a:pt x="4242170" y="1168019"/>
                    <a:pt x="4242645" y="1167662"/>
                    <a:pt x="4243001" y="1167306"/>
                  </a:cubicBezTo>
                  <a:cubicBezTo>
                    <a:pt x="4243476" y="1166831"/>
                    <a:pt x="4243951" y="1166356"/>
                    <a:pt x="4244426" y="1165881"/>
                  </a:cubicBezTo>
                  <a:cubicBezTo>
                    <a:pt x="4244545" y="1165763"/>
                    <a:pt x="4244663" y="1165644"/>
                    <a:pt x="4244782" y="1165525"/>
                  </a:cubicBezTo>
                  <a:cubicBezTo>
                    <a:pt x="4245257" y="1165050"/>
                    <a:pt x="4245851" y="1164694"/>
                    <a:pt x="4246445" y="1164219"/>
                  </a:cubicBezTo>
                  <a:cubicBezTo>
                    <a:pt x="4246563" y="1164101"/>
                    <a:pt x="4246682" y="1164101"/>
                    <a:pt x="4246682" y="1163982"/>
                  </a:cubicBezTo>
                  <a:cubicBezTo>
                    <a:pt x="4247275" y="1163507"/>
                    <a:pt x="4247869" y="1163151"/>
                    <a:pt x="4248463" y="1162795"/>
                  </a:cubicBezTo>
                  <a:cubicBezTo>
                    <a:pt x="4248582" y="1162676"/>
                    <a:pt x="4248819" y="1162557"/>
                    <a:pt x="4248938" y="1162438"/>
                  </a:cubicBezTo>
                  <a:cubicBezTo>
                    <a:pt x="4250244" y="1161726"/>
                    <a:pt x="4251668" y="1161133"/>
                    <a:pt x="4253212" y="1160776"/>
                  </a:cubicBezTo>
                  <a:cubicBezTo>
                    <a:pt x="4254162" y="1160539"/>
                    <a:pt x="4255230" y="1160420"/>
                    <a:pt x="4256299" y="1160420"/>
                  </a:cubicBezTo>
                  <a:cubicBezTo>
                    <a:pt x="4256536" y="1160420"/>
                    <a:pt x="4256774" y="1160420"/>
                    <a:pt x="4257011" y="1160420"/>
                  </a:cubicBezTo>
                  <a:cubicBezTo>
                    <a:pt x="4262828" y="1160658"/>
                    <a:pt x="4269358" y="1164694"/>
                    <a:pt x="4276363" y="1175498"/>
                  </a:cubicBezTo>
                  <a:cubicBezTo>
                    <a:pt x="4276601" y="1175854"/>
                    <a:pt x="4276838" y="1176092"/>
                    <a:pt x="4276957" y="1176448"/>
                  </a:cubicBezTo>
                  <a:cubicBezTo>
                    <a:pt x="4277907" y="1177991"/>
                    <a:pt x="4278856" y="1179654"/>
                    <a:pt x="4279925" y="1181435"/>
                  </a:cubicBezTo>
                  <a:lnTo>
                    <a:pt x="4281349" y="1295292"/>
                  </a:lnTo>
                  <a:lnTo>
                    <a:pt x="4249887" y="1295411"/>
                  </a:lnTo>
                  <a:lnTo>
                    <a:pt x="4248700" y="1295411"/>
                  </a:lnTo>
                  <a:lnTo>
                    <a:pt x="4247869" y="1295411"/>
                  </a:lnTo>
                  <a:lnTo>
                    <a:pt x="4247513" y="1295411"/>
                  </a:lnTo>
                  <a:lnTo>
                    <a:pt x="4247513" y="1295411"/>
                  </a:lnTo>
                  <a:lnTo>
                    <a:pt x="4247038" y="1295411"/>
                  </a:lnTo>
                  <a:lnTo>
                    <a:pt x="4246445" y="1295411"/>
                  </a:lnTo>
                  <a:lnTo>
                    <a:pt x="4246088" y="1295411"/>
                  </a:lnTo>
                  <a:lnTo>
                    <a:pt x="4245376" y="1295411"/>
                  </a:lnTo>
                  <a:lnTo>
                    <a:pt x="4244189" y="1295411"/>
                  </a:lnTo>
                  <a:lnTo>
                    <a:pt x="4244070" y="1295411"/>
                  </a:lnTo>
                  <a:lnTo>
                    <a:pt x="4243833" y="1295411"/>
                  </a:lnTo>
                  <a:lnTo>
                    <a:pt x="4242170" y="1295411"/>
                  </a:lnTo>
                  <a:lnTo>
                    <a:pt x="4234216" y="1295411"/>
                  </a:lnTo>
                  <a:lnTo>
                    <a:pt x="4233622" y="1181553"/>
                  </a:lnTo>
                  <a:close/>
                  <a:moveTo>
                    <a:pt x="4235641" y="1472786"/>
                  </a:moveTo>
                  <a:lnTo>
                    <a:pt x="4234928" y="1360828"/>
                  </a:lnTo>
                  <a:cubicBezTo>
                    <a:pt x="4234928" y="1360710"/>
                    <a:pt x="4235166" y="1360353"/>
                    <a:pt x="4235403" y="1359878"/>
                  </a:cubicBezTo>
                  <a:cubicBezTo>
                    <a:pt x="4235522" y="1359760"/>
                    <a:pt x="4235641" y="1359404"/>
                    <a:pt x="4235759" y="1359285"/>
                  </a:cubicBezTo>
                  <a:cubicBezTo>
                    <a:pt x="4235997" y="1358810"/>
                    <a:pt x="4236234" y="1358335"/>
                    <a:pt x="4236471" y="1357741"/>
                  </a:cubicBezTo>
                  <a:cubicBezTo>
                    <a:pt x="4236590" y="1357504"/>
                    <a:pt x="4236709" y="1357266"/>
                    <a:pt x="4236828" y="1357029"/>
                  </a:cubicBezTo>
                  <a:cubicBezTo>
                    <a:pt x="4236946" y="1356792"/>
                    <a:pt x="4237184" y="1356435"/>
                    <a:pt x="4237303" y="1356198"/>
                  </a:cubicBezTo>
                  <a:cubicBezTo>
                    <a:pt x="4237421" y="1355961"/>
                    <a:pt x="4237659" y="1355604"/>
                    <a:pt x="4237778" y="1355367"/>
                  </a:cubicBezTo>
                  <a:cubicBezTo>
                    <a:pt x="4237896" y="1355248"/>
                    <a:pt x="4237896" y="1355011"/>
                    <a:pt x="4238015" y="1354773"/>
                  </a:cubicBezTo>
                  <a:cubicBezTo>
                    <a:pt x="4238253" y="1354417"/>
                    <a:pt x="4238490" y="1353942"/>
                    <a:pt x="4238846" y="1353467"/>
                  </a:cubicBezTo>
                  <a:cubicBezTo>
                    <a:pt x="4238846" y="1353349"/>
                    <a:pt x="4238965" y="1353230"/>
                    <a:pt x="4238965" y="1353230"/>
                  </a:cubicBezTo>
                  <a:cubicBezTo>
                    <a:pt x="4239321" y="1352636"/>
                    <a:pt x="4239677" y="1352043"/>
                    <a:pt x="4240152" y="1351330"/>
                  </a:cubicBezTo>
                  <a:cubicBezTo>
                    <a:pt x="4240271" y="1351211"/>
                    <a:pt x="4240271" y="1351093"/>
                    <a:pt x="4240389" y="1350974"/>
                  </a:cubicBezTo>
                  <a:cubicBezTo>
                    <a:pt x="4240627" y="1350618"/>
                    <a:pt x="4240983" y="1350262"/>
                    <a:pt x="4241221" y="1349787"/>
                  </a:cubicBezTo>
                  <a:cubicBezTo>
                    <a:pt x="4241577" y="1349312"/>
                    <a:pt x="4241933" y="1348837"/>
                    <a:pt x="4242408" y="1348362"/>
                  </a:cubicBezTo>
                  <a:cubicBezTo>
                    <a:pt x="4242526" y="1348125"/>
                    <a:pt x="4242645" y="1348006"/>
                    <a:pt x="4242883" y="1347768"/>
                  </a:cubicBezTo>
                  <a:cubicBezTo>
                    <a:pt x="4242883" y="1347768"/>
                    <a:pt x="4243001" y="1347650"/>
                    <a:pt x="4243120" y="1347531"/>
                  </a:cubicBezTo>
                  <a:cubicBezTo>
                    <a:pt x="4243476" y="1347056"/>
                    <a:pt x="4243951" y="1346700"/>
                    <a:pt x="4244307" y="1346225"/>
                  </a:cubicBezTo>
                  <a:cubicBezTo>
                    <a:pt x="4244545" y="1345869"/>
                    <a:pt x="4244901" y="1345631"/>
                    <a:pt x="4245257" y="1345275"/>
                  </a:cubicBezTo>
                  <a:cubicBezTo>
                    <a:pt x="4245495" y="1345038"/>
                    <a:pt x="4245732" y="1344682"/>
                    <a:pt x="4246088" y="1344444"/>
                  </a:cubicBezTo>
                  <a:cubicBezTo>
                    <a:pt x="4246563" y="1343969"/>
                    <a:pt x="4247157" y="1343613"/>
                    <a:pt x="4247750" y="1343257"/>
                  </a:cubicBezTo>
                  <a:cubicBezTo>
                    <a:pt x="4248463" y="1342782"/>
                    <a:pt x="4249175" y="1342188"/>
                    <a:pt x="4249769" y="1341832"/>
                  </a:cubicBezTo>
                  <a:cubicBezTo>
                    <a:pt x="4250006" y="1341714"/>
                    <a:pt x="4250244" y="1341595"/>
                    <a:pt x="4250362" y="1341595"/>
                  </a:cubicBezTo>
                  <a:cubicBezTo>
                    <a:pt x="4250719" y="1341357"/>
                    <a:pt x="4251194" y="1341239"/>
                    <a:pt x="4251550" y="1341001"/>
                  </a:cubicBezTo>
                  <a:cubicBezTo>
                    <a:pt x="4252262" y="1340645"/>
                    <a:pt x="4252974" y="1340408"/>
                    <a:pt x="4253687" y="1340170"/>
                  </a:cubicBezTo>
                  <a:cubicBezTo>
                    <a:pt x="4253924" y="1340051"/>
                    <a:pt x="4254162" y="1339933"/>
                    <a:pt x="4254518" y="1339814"/>
                  </a:cubicBezTo>
                  <a:cubicBezTo>
                    <a:pt x="4254518" y="1339814"/>
                    <a:pt x="4254518" y="1339814"/>
                    <a:pt x="4254518" y="1339814"/>
                  </a:cubicBezTo>
                  <a:cubicBezTo>
                    <a:pt x="4254993" y="1339695"/>
                    <a:pt x="4255586" y="1339695"/>
                    <a:pt x="4256061" y="1339576"/>
                  </a:cubicBezTo>
                  <a:cubicBezTo>
                    <a:pt x="4256536" y="1339458"/>
                    <a:pt x="4257130" y="1339339"/>
                    <a:pt x="4257604" y="1339339"/>
                  </a:cubicBezTo>
                  <a:cubicBezTo>
                    <a:pt x="4257842" y="1339339"/>
                    <a:pt x="4258079" y="1339339"/>
                    <a:pt x="4258317" y="1339339"/>
                  </a:cubicBezTo>
                  <a:cubicBezTo>
                    <a:pt x="4264016" y="1339576"/>
                    <a:pt x="4270664" y="1343613"/>
                    <a:pt x="4277669" y="1354417"/>
                  </a:cubicBezTo>
                  <a:cubicBezTo>
                    <a:pt x="4277907" y="1354773"/>
                    <a:pt x="4278144" y="1355011"/>
                    <a:pt x="4278263" y="1355367"/>
                  </a:cubicBezTo>
                  <a:cubicBezTo>
                    <a:pt x="4279212" y="1356910"/>
                    <a:pt x="4280162" y="1358572"/>
                    <a:pt x="4281231" y="1360353"/>
                  </a:cubicBezTo>
                  <a:lnTo>
                    <a:pt x="4282656" y="1474211"/>
                  </a:lnTo>
                  <a:lnTo>
                    <a:pt x="4235403" y="1474448"/>
                  </a:lnTo>
                  <a:lnTo>
                    <a:pt x="4235403" y="1474448"/>
                  </a:lnTo>
                  <a:lnTo>
                    <a:pt x="4235403" y="1474448"/>
                  </a:lnTo>
                  <a:lnTo>
                    <a:pt x="4235641" y="1472786"/>
                  </a:lnTo>
                  <a:close/>
                  <a:moveTo>
                    <a:pt x="4236234" y="1540103"/>
                  </a:moveTo>
                  <a:cubicBezTo>
                    <a:pt x="4236353" y="1539747"/>
                    <a:pt x="4237421" y="1537373"/>
                    <a:pt x="4239202" y="1534286"/>
                  </a:cubicBezTo>
                  <a:cubicBezTo>
                    <a:pt x="4239321" y="1534167"/>
                    <a:pt x="4239321" y="1534048"/>
                    <a:pt x="4239321" y="1533930"/>
                  </a:cubicBezTo>
                  <a:cubicBezTo>
                    <a:pt x="4239558" y="1533455"/>
                    <a:pt x="4239914" y="1532980"/>
                    <a:pt x="4240271" y="1532505"/>
                  </a:cubicBezTo>
                  <a:cubicBezTo>
                    <a:pt x="4240508" y="1532149"/>
                    <a:pt x="4240746" y="1531793"/>
                    <a:pt x="4240983" y="1531318"/>
                  </a:cubicBezTo>
                  <a:cubicBezTo>
                    <a:pt x="4241221" y="1531080"/>
                    <a:pt x="4241339" y="1530724"/>
                    <a:pt x="4241577" y="1530368"/>
                  </a:cubicBezTo>
                  <a:cubicBezTo>
                    <a:pt x="4241695" y="1530130"/>
                    <a:pt x="4241933" y="1529893"/>
                    <a:pt x="4242170" y="1529655"/>
                  </a:cubicBezTo>
                  <a:cubicBezTo>
                    <a:pt x="4242408" y="1529418"/>
                    <a:pt x="4242526" y="1529181"/>
                    <a:pt x="4242764" y="1528824"/>
                  </a:cubicBezTo>
                  <a:cubicBezTo>
                    <a:pt x="4242883" y="1528587"/>
                    <a:pt x="4243120" y="1528468"/>
                    <a:pt x="4243239" y="1528231"/>
                  </a:cubicBezTo>
                  <a:cubicBezTo>
                    <a:pt x="4243595" y="1527756"/>
                    <a:pt x="4243951" y="1527281"/>
                    <a:pt x="4244426" y="1526806"/>
                  </a:cubicBezTo>
                  <a:cubicBezTo>
                    <a:pt x="4244782" y="1526450"/>
                    <a:pt x="4245020" y="1526094"/>
                    <a:pt x="4245376" y="1525737"/>
                  </a:cubicBezTo>
                  <a:cubicBezTo>
                    <a:pt x="4245495" y="1525619"/>
                    <a:pt x="4245613" y="1525500"/>
                    <a:pt x="4245851" y="1525263"/>
                  </a:cubicBezTo>
                  <a:cubicBezTo>
                    <a:pt x="4246445" y="1524669"/>
                    <a:pt x="4247038" y="1524075"/>
                    <a:pt x="4247750" y="1523482"/>
                  </a:cubicBezTo>
                  <a:cubicBezTo>
                    <a:pt x="4247869" y="1523363"/>
                    <a:pt x="4248107" y="1523244"/>
                    <a:pt x="4248225" y="1523126"/>
                  </a:cubicBezTo>
                  <a:cubicBezTo>
                    <a:pt x="4248582" y="1522769"/>
                    <a:pt x="4248938" y="1522532"/>
                    <a:pt x="4249413" y="1522176"/>
                  </a:cubicBezTo>
                  <a:cubicBezTo>
                    <a:pt x="4250125" y="1521701"/>
                    <a:pt x="4250837" y="1521226"/>
                    <a:pt x="4251550" y="1520751"/>
                  </a:cubicBezTo>
                  <a:cubicBezTo>
                    <a:pt x="4252143" y="1520395"/>
                    <a:pt x="4252737" y="1520157"/>
                    <a:pt x="4253449" y="1519801"/>
                  </a:cubicBezTo>
                  <a:cubicBezTo>
                    <a:pt x="4253924" y="1519564"/>
                    <a:pt x="4254518" y="1519445"/>
                    <a:pt x="4255111" y="1519208"/>
                  </a:cubicBezTo>
                  <a:cubicBezTo>
                    <a:pt x="4255586" y="1518970"/>
                    <a:pt x="4256180" y="1518733"/>
                    <a:pt x="4256774" y="1518614"/>
                  </a:cubicBezTo>
                  <a:cubicBezTo>
                    <a:pt x="4256774" y="1518614"/>
                    <a:pt x="4256774" y="1518614"/>
                    <a:pt x="4256774" y="1518614"/>
                  </a:cubicBezTo>
                  <a:cubicBezTo>
                    <a:pt x="4256892" y="1518614"/>
                    <a:pt x="4257011" y="1518614"/>
                    <a:pt x="4257011" y="1518614"/>
                  </a:cubicBezTo>
                  <a:cubicBezTo>
                    <a:pt x="4257723" y="1518495"/>
                    <a:pt x="4258436" y="1518377"/>
                    <a:pt x="4259267" y="1518377"/>
                  </a:cubicBezTo>
                  <a:cubicBezTo>
                    <a:pt x="4260335" y="1518377"/>
                    <a:pt x="4261404" y="1518495"/>
                    <a:pt x="4262591" y="1518733"/>
                  </a:cubicBezTo>
                  <a:cubicBezTo>
                    <a:pt x="4268052" y="1520039"/>
                    <a:pt x="4274226" y="1524907"/>
                    <a:pt x="4280756" y="1535711"/>
                  </a:cubicBezTo>
                  <a:cubicBezTo>
                    <a:pt x="4281468" y="1536898"/>
                    <a:pt x="4282181" y="1538085"/>
                    <a:pt x="4282893" y="1539391"/>
                  </a:cubicBezTo>
                  <a:lnTo>
                    <a:pt x="4284318" y="1653248"/>
                  </a:lnTo>
                  <a:lnTo>
                    <a:pt x="4284080" y="1653248"/>
                  </a:lnTo>
                  <a:lnTo>
                    <a:pt x="4261760" y="1653367"/>
                  </a:lnTo>
                  <a:lnTo>
                    <a:pt x="4253212" y="1653367"/>
                  </a:lnTo>
                  <a:lnTo>
                    <a:pt x="4251787" y="1653367"/>
                  </a:lnTo>
                  <a:lnTo>
                    <a:pt x="4250362" y="1653367"/>
                  </a:lnTo>
                  <a:lnTo>
                    <a:pt x="4250362" y="1653367"/>
                  </a:lnTo>
                  <a:lnTo>
                    <a:pt x="4250244" y="1653367"/>
                  </a:lnTo>
                  <a:lnTo>
                    <a:pt x="4249294" y="1653367"/>
                  </a:lnTo>
                  <a:lnTo>
                    <a:pt x="4248107" y="1653367"/>
                  </a:lnTo>
                  <a:lnTo>
                    <a:pt x="4246801" y="1653367"/>
                  </a:lnTo>
                  <a:lnTo>
                    <a:pt x="4244901" y="1653367"/>
                  </a:lnTo>
                  <a:lnTo>
                    <a:pt x="4236946" y="1653367"/>
                  </a:lnTo>
                  <a:lnTo>
                    <a:pt x="4236946" y="1653367"/>
                  </a:lnTo>
                  <a:lnTo>
                    <a:pt x="4236234" y="1540103"/>
                  </a:lnTo>
                  <a:close/>
                  <a:moveTo>
                    <a:pt x="4238253" y="1833117"/>
                  </a:moveTo>
                  <a:lnTo>
                    <a:pt x="4238253" y="1833117"/>
                  </a:lnTo>
                  <a:lnTo>
                    <a:pt x="4238253" y="1832167"/>
                  </a:lnTo>
                  <a:lnTo>
                    <a:pt x="4237540" y="1719141"/>
                  </a:lnTo>
                  <a:cubicBezTo>
                    <a:pt x="4237540" y="1719022"/>
                    <a:pt x="4237659" y="1718785"/>
                    <a:pt x="4237896" y="1718429"/>
                  </a:cubicBezTo>
                  <a:cubicBezTo>
                    <a:pt x="4238015" y="1718191"/>
                    <a:pt x="4238134" y="1718072"/>
                    <a:pt x="4238134" y="1717835"/>
                  </a:cubicBezTo>
                  <a:cubicBezTo>
                    <a:pt x="4238253" y="1717597"/>
                    <a:pt x="4238253" y="1717479"/>
                    <a:pt x="4238371" y="1717241"/>
                  </a:cubicBezTo>
                  <a:cubicBezTo>
                    <a:pt x="4238727" y="1716529"/>
                    <a:pt x="4239202" y="1715579"/>
                    <a:pt x="4239796" y="1714511"/>
                  </a:cubicBezTo>
                  <a:cubicBezTo>
                    <a:pt x="4239796" y="1714392"/>
                    <a:pt x="4239914" y="1714392"/>
                    <a:pt x="4239914" y="1714392"/>
                  </a:cubicBezTo>
                  <a:cubicBezTo>
                    <a:pt x="4240033" y="1714154"/>
                    <a:pt x="4240152" y="1713917"/>
                    <a:pt x="4240271" y="1713679"/>
                  </a:cubicBezTo>
                  <a:cubicBezTo>
                    <a:pt x="4240389" y="1713561"/>
                    <a:pt x="4240389" y="1713442"/>
                    <a:pt x="4240508" y="1713205"/>
                  </a:cubicBezTo>
                  <a:cubicBezTo>
                    <a:pt x="4240508" y="1713205"/>
                    <a:pt x="4240508" y="1713205"/>
                    <a:pt x="4240508" y="1713205"/>
                  </a:cubicBezTo>
                  <a:cubicBezTo>
                    <a:pt x="4240627" y="1712967"/>
                    <a:pt x="4240864" y="1712611"/>
                    <a:pt x="4241102" y="1712374"/>
                  </a:cubicBezTo>
                  <a:cubicBezTo>
                    <a:pt x="4241339" y="1712136"/>
                    <a:pt x="4241458" y="1711780"/>
                    <a:pt x="4241695" y="1711543"/>
                  </a:cubicBezTo>
                  <a:cubicBezTo>
                    <a:pt x="4242051" y="1710949"/>
                    <a:pt x="4242408" y="1710474"/>
                    <a:pt x="4242764" y="1709880"/>
                  </a:cubicBezTo>
                  <a:cubicBezTo>
                    <a:pt x="4242764" y="1709880"/>
                    <a:pt x="4242764" y="1709880"/>
                    <a:pt x="4242764" y="1709880"/>
                  </a:cubicBezTo>
                  <a:cubicBezTo>
                    <a:pt x="4243120" y="1709287"/>
                    <a:pt x="4243595" y="1708812"/>
                    <a:pt x="4243951" y="1708218"/>
                  </a:cubicBezTo>
                  <a:cubicBezTo>
                    <a:pt x="4243951" y="1708218"/>
                    <a:pt x="4243951" y="1708218"/>
                    <a:pt x="4243951" y="1708099"/>
                  </a:cubicBezTo>
                  <a:cubicBezTo>
                    <a:pt x="4244307" y="1707625"/>
                    <a:pt x="4244782" y="1707031"/>
                    <a:pt x="4245138" y="1706556"/>
                  </a:cubicBezTo>
                  <a:cubicBezTo>
                    <a:pt x="4245257" y="1706437"/>
                    <a:pt x="4245257" y="1706437"/>
                    <a:pt x="4245376" y="1706319"/>
                  </a:cubicBezTo>
                  <a:cubicBezTo>
                    <a:pt x="4245732" y="1705962"/>
                    <a:pt x="4246088" y="1705487"/>
                    <a:pt x="4246445" y="1705131"/>
                  </a:cubicBezTo>
                  <a:cubicBezTo>
                    <a:pt x="4246563" y="1705013"/>
                    <a:pt x="4246682" y="1704894"/>
                    <a:pt x="4246801" y="1704775"/>
                  </a:cubicBezTo>
                  <a:cubicBezTo>
                    <a:pt x="4247157" y="1704419"/>
                    <a:pt x="4247513" y="1704063"/>
                    <a:pt x="4247988" y="1703707"/>
                  </a:cubicBezTo>
                  <a:cubicBezTo>
                    <a:pt x="4248225" y="1703469"/>
                    <a:pt x="4248463" y="1703232"/>
                    <a:pt x="4248582" y="1703113"/>
                  </a:cubicBezTo>
                  <a:cubicBezTo>
                    <a:pt x="4249175" y="1702638"/>
                    <a:pt x="4249650" y="1702282"/>
                    <a:pt x="4250244" y="1701807"/>
                  </a:cubicBezTo>
                  <a:cubicBezTo>
                    <a:pt x="4250956" y="1701332"/>
                    <a:pt x="4251550" y="1700857"/>
                    <a:pt x="4252262" y="1700382"/>
                  </a:cubicBezTo>
                  <a:cubicBezTo>
                    <a:pt x="4252381" y="1700264"/>
                    <a:pt x="4252618" y="1700145"/>
                    <a:pt x="4252737" y="1700026"/>
                  </a:cubicBezTo>
                  <a:cubicBezTo>
                    <a:pt x="4254043" y="1699314"/>
                    <a:pt x="4255467" y="1698720"/>
                    <a:pt x="4257011" y="1698364"/>
                  </a:cubicBezTo>
                  <a:cubicBezTo>
                    <a:pt x="4258079" y="1698127"/>
                    <a:pt x="4259029" y="1698008"/>
                    <a:pt x="4260098" y="1698008"/>
                  </a:cubicBezTo>
                  <a:cubicBezTo>
                    <a:pt x="4260335" y="1698008"/>
                    <a:pt x="4260573" y="1698008"/>
                    <a:pt x="4260810" y="1698008"/>
                  </a:cubicBezTo>
                  <a:cubicBezTo>
                    <a:pt x="4266628" y="1698245"/>
                    <a:pt x="4273158" y="1702282"/>
                    <a:pt x="4280162" y="1713086"/>
                  </a:cubicBezTo>
                  <a:cubicBezTo>
                    <a:pt x="4280400" y="1713442"/>
                    <a:pt x="4280637" y="1713798"/>
                    <a:pt x="4280756" y="1714036"/>
                  </a:cubicBezTo>
                  <a:cubicBezTo>
                    <a:pt x="4281706" y="1715579"/>
                    <a:pt x="4282656" y="1717241"/>
                    <a:pt x="4283724" y="1719022"/>
                  </a:cubicBezTo>
                  <a:lnTo>
                    <a:pt x="4285149" y="1832880"/>
                  </a:lnTo>
                  <a:lnTo>
                    <a:pt x="4238490" y="1833117"/>
                  </a:lnTo>
                  <a:lnTo>
                    <a:pt x="4238253" y="1833117"/>
                  </a:lnTo>
                  <a:close/>
                  <a:moveTo>
                    <a:pt x="4286336" y="2012155"/>
                  </a:moveTo>
                  <a:lnTo>
                    <a:pt x="4264016" y="2012273"/>
                  </a:lnTo>
                  <a:lnTo>
                    <a:pt x="4255467" y="2012273"/>
                  </a:lnTo>
                  <a:lnTo>
                    <a:pt x="4254043" y="2012273"/>
                  </a:lnTo>
                  <a:lnTo>
                    <a:pt x="4252855" y="2012273"/>
                  </a:lnTo>
                  <a:lnTo>
                    <a:pt x="4252855" y="2012273"/>
                  </a:lnTo>
                  <a:lnTo>
                    <a:pt x="4252855" y="2012273"/>
                  </a:lnTo>
                  <a:lnTo>
                    <a:pt x="4251787" y="2012273"/>
                  </a:lnTo>
                  <a:lnTo>
                    <a:pt x="4250600" y="2012273"/>
                  </a:lnTo>
                  <a:lnTo>
                    <a:pt x="4249175" y="2012273"/>
                  </a:lnTo>
                  <a:lnTo>
                    <a:pt x="4247394" y="2012273"/>
                  </a:lnTo>
                  <a:lnTo>
                    <a:pt x="4239558" y="2012273"/>
                  </a:lnTo>
                  <a:lnTo>
                    <a:pt x="4238609" y="1898416"/>
                  </a:lnTo>
                  <a:cubicBezTo>
                    <a:pt x="4238609" y="1898297"/>
                    <a:pt x="4238846" y="1897941"/>
                    <a:pt x="4239083" y="1897466"/>
                  </a:cubicBezTo>
                  <a:cubicBezTo>
                    <a:pt x="4239202" y="1897229"/>
                    <a:pt x="4239321" y="1896873"/>
                    <a:pt x="4239558" y="1896516"/>
                  </a:cubicBezTo>
                  <a:cubicBezTo>
                    <a:pt x="4239796" y="1896160"/>
                    <a:pt x="4239914" y="1895804"/>
                    <a:pt x="4240152" y="1895329"/>
                  </a:cubicBezTo>
                  <a:cubicBezTo>
                    <a:pt x="4240152" y="1895210"/>
                    <a:pt x="4240152" y="1895210"/>
                    <a:pt x="4240271" y="1895092"/>
                  </a:cubicBezTo>
                  <a:cubicBezTo>
                    <a:pt x="4240271" y="1894973"/>
                    <a:pt x="4240508" y="1894735"/>
                    <a:pt x="4240508" y="1894617"/>
                  </a:cubicBezTo>
                  <a:cubicBezTo>
                    <a:pt x="4240627" y="1894379"/>
                    <a:pt x="4240746" y="1894142"/>
                    <a:pt x="4240864" y="1894023"/>
                  </a:cubicBezTo>
                  <a:cubicBezTo>
                    <a:pt x="4241221" y="1893429"/>
                    <a:pt x="4241458" y="1892955"/>
                    <a:pt x="4241814" y="1892361"/>
                  </a:cubicBezTo>
                  <a:cubicBezTo>
                    <a:pt x="4241933" y="1892123"/>
                    <a:pt x="4242051" y="1891886"/>
                    <a:pt x="4242289" y="1891649"/>
                  </a:cubicBezTo>
                  <a:cubicBezTo>
                    <a:pt x="4242408" y="1891411"/>
                    <a:pt x="4242645" y="1891174"/>
                    <a:pt x="4242764" y="1890936"/>
                  </a:cubicBezTo>
                  <a:cubicBezTo>
                    <a:pt x="4243001" y="1890461"/>
                    <a:pt x="4243358" y="1890105"/>
                    <a:pt x="4243595" y="1889630"/>
                  </a:cubicBezTo>
                  <a:cubicBezTo>
                    <a:pt x="4243714" y="1889393"/>
                    <a:pt x="4243833" y="1889155"/>
                    <a:pt x="4244070" y="1888918"/>
                  </a:cubicBezTo>
                  <a:cubicBezTo>
                    <a:pt x="4244189" y="1888799"/>
                    <a:pt x="4244307" y="1888562"/>
                    <a:pt x="4244426" y="1888443"/>
                  </a:cubicBezTo>
                  <a:cubicBezTo>
                    <a:pt x="4244663" y="1888087"/>
                    <a:pt x="4244901" y="1887731"/>
                    <a:pt x="4245257" y="1887375"/>
                  </a:cubicBezTo>
                  <a:cubicBezTo>
                    <a:pt x="4245732" y="1886781"/>
                    <a:pt x="4246207" y="1886069"/>
                    <a:pt x="4246801" y="1885475"/>
                  </a:cubicBezTo>
                  <a:cubicBezTo>
                    <a:pt x="4246801" y="1885475"/>
                    <a:pt x="4246801" y="1885475"/>
                    <a:pt x="4246801" y="1885475"/>
                  </a:cubicBezTo>
                  <a:cubicBezTo>
                    <a:pt x="4247038" y="1885237"/>
                    <a:pt x="4247275" y="1885000"/>
                    <a:pt x="4247513" y="1884763"/>
                  </a:cubicBezTo>
                  <a:cubicBezTo>
                    <a:pt x="4247750" y="1884525"/>
                    <a:pt x="4247988" y="1884288"/>
                    <a:pt x="4248225" y="1884050"/>
                  </a:cubicBezTo>
                  <a:cubicBezTo>
                    <a:pt x="4248819" y="1883457"/>
                    <a:pt x="4249413" y="1882863"/>
                    <a:pt x="4250125" y="1882269"/>
                  </a:cubicBezTo>
                  <a:cubicBezTo>
                    <a:pt x="4250362" y="1882151"/>
                    <a:pt x="4250481" y="1881913"/>
                    <a:pt x="4250719" y="1881676"/>
                  </a:cubicBezTo>
                  <a:cubicBezTo>
                    <a:pt x="4253212" y="1879657"/>
                    <a:pt x="4255942" y="1878114"/>
                    <a:pt x="4259029" y="1877520"/>
                  </a:cubicBezTo>
                  <a:cubicBezTo>
                    <a:pt x="4259860" y="1877402"/>
                    <a:pt x="4260691" y="1877283"/>
                    <a:pt x="4261523" y="1877283"/>
                  </a:cubicBezTo>
                  <a:cubicBezTo>
                    <a:pt x="4262116" y="1877283"/>
                    <a:pt x="4262828" y="1877283"/>
                    <a:pt x="4263541" y="1877402"/>
                  </a:cubicBezTo>
                  <a:cubicBezTo>
                    <a:pt x="4268765" y="1878114"/>
                    <a:pt x="4274701" y="1882032"/>
                    <a:pt x="4280993" y="1891292"/>
                  </a:cubicBezTo>
                  <a:cubicBezTo>
                    <a:pt x="4282418" y="1893429"/>
                    <a:pt x="4283843" y="1895685"/>
                    <a:pt x="4285268" y="1898297"/>
                  </a:cubicBezTo>
                  <a:lnTo>
                    <a:pt x="4286692" y="2012155"/>
                  </a:lnTo>
                  <a:lnTo>
                    <a:pt x="4286336" y="2012155"/>
                  </a:lnTo>
                  <a:close/>
                  <a:moveTo>
                    <a:pt x="4312693" y="1181197"/>
                  </a:moveTo>
                  <a:cubicBezTo>
                    <a:pt x="4312693" y="1181197"/>
                    <a:pt x="4312812" y="1181078"/>
                    <a:pt x="4312812" y="1180960"/>
                  </a:cubicBezTo>
                  <a:cubicBezTo>
                    <a:pt x="4312930" y="1180603"/>
                    <a:pt x="4313168" y="1180010"/>
                    <a:pt x="4313643" y="1179179"/>
                  </a:cubicBezTo>
                  <a:cubicBezTo>
                    <a:pt x="4313643" y="1179179"/>
                    <a:pt x="4313643" y="1179179"/>
                    <a:pt x="4313643" y="1179060"/>
                  </a:cubicBezTo>
                  <a:cubicBezTo>
                    <a:pt x="4313762" y="1178704"/>
                    <a:pt x="4313999" y="1178348"/>
                    <a:pt x="4314237" y="1177991"/>
                  </a:cubicBezTo>
                  <a:cubicBezTo>
                    <a:pt x="4314237" y="1177991"/>
                    <a:pt x="4314237" y="1177991"/>
                    <a:pt x="4314237" y="1177991"/>
                  </a:cubicBezTo>
                  <a:cubicBezTo>
                    <a:pt x="4314237" y="1177873"/>
                    <a:pt x="4314355" y="1177635"/>
                    <a:pt x="4314474" y="1177517"/>
                  </a:cubicBezTo>
                  <a:cubicBezTo>
                    <a:pt x="4314593" y="1177279"/>
                    <a:pt x="4314830" y="1176923"/>
                    <a:pt x="4314949" y="1176685"/>
                  </a:cubicBezTo>
                  <a:cubicBezTo>
                    <a:pt x="4315068" y="1176448"/>
                    <a:pt x="4315186" y="1176211"/>
                    <a:pt x="4315424" y="1175973"/>
                  </a:cubicBezTo>
                  <a:cubicBezTo>
                    <a:pt x="4315542" y="1175617"/>
                    <a:pt x="4315780" y="1175379"/>
                    <a:pt x="4316017" y="1175023"/>
                  </a:cubicBezTo>
                  <a:cubicBezTo>
                    <a:pt x="4316136" y="1174786"/>
                    <a:pt x="4316374" y="1174548"/>
                    <a:pt x="4316492" y="1174192"/>
                  </a:cubicBezTo>
                  <a:cubicBezTo>
                    <a:pt x="4316611" y="1173955"/>
                    <a:pt x="4316730" y="1173717"/>
                    <a:pt x="4316967" y="1173480"/>
                  </a:cubicBezTo>
                  <a:cubicBezTo>
                    <a:pt x="4317324" y="1172886"/>
                    <a:pt x="4317798" y="1172174"/>
                    <a:pt x="4318273" y="1171462"/>
                  </a:cubicBezTo>
                  <a:cubicBezTo>
                    <a:pt x="4318273" y="1171462"/>
                    <a:pt x="4318273" y="1171343"/>
                    <a:pt x="4318392" y="1171343"/>
                  </a:cubicBezTo>
                  <a:cubicBezTo>
                    <a:pt x="4318748" y="1170868"/>
                    <a:pt x="4319104" y="1170393"/>
                    <a:pt x="4319579" y="1169918"/>
                  </a:cubicBezTo>
                  <a:cubicBezTo>
                    <a:pt x="4320054" y="1169324"/>
                    <a:pt x="4320529" y="1168612"/>
                    <a:pt x="4321122" y="1168019"/>
                  </a:cubicBezTo>
                  <a:cubicBezTo>
                    <a:pt x="4321597" y="1167425"/>
                    <a:pt x="4322072" y="1166950"/>
                    <a:pt x="4322547" y="1166475"/>
                  </a:cubicBezTo>
                  <a:cubicBezTo>
                    <a:pt x="4322547" y="1166475"/>
                    <a:pt x="4322547" y="1166475"/>
                    <a:pt x="4322547" y="1166475"/>
                  </a:cubicBezTo>
                  <a:cubicBezTo>
                    <a:pt x="4322666" y="1166356"/>
                    <a:pt x="4322666" y="1166356"/>
                    <a:pt x="4322785" y="1166238"/>
                  </a:cubicBezTo>
                  <a:cubicBezTo>
                    <a:pt x="4323260" y="1165763"/>
                    <a:pt x="4323853" y="1165288"/>
                    <a:pt x="4324328" y="1164813"/>
                  </a:cubicBezTo>
                  <a:cubicBezTo>
                    <a:pt x="4324684" y="1164575"/>
                    <a:pt x="4324803" y="1164338"/>
                    <a:pt x="4325159" y="1164101"/>
                  </a:cubicBezTo>
                  <a:cubicBezTo>
                    <a:pt x="4327653" y="1162082"/>
                    <a:pt x="4330621" y="1160658"/>
                    <a:pt x="4333707" y="1160183"/>
                  </a:cubicBezTo>
                  <a:cubicBezTo>
                    <a:pt x="4334301" y="1160064"/>
                    <a:pt x="4335013" y="1160064"/>
                    <a:pt x="4335607" y="1160064"/>
                  </a:cubicBezTo>
                  <a:cubicBezTo>
                    <a:pt x="4335845" y="1160064"/>
                    <a:pt x="4336082" y="1160064"/>
                    <a:pt x="4336319" y="1160064"/>
                  </a:cubicBezTo>
                  <a:cubicBezTo>
                    <a:pt x="4342018" y="1160301"/>
                    <a:pt x="4348667" y="1164338"/>
                    <a:pt x="4355553" y="1175142"/>
                  </a:cubicBezTo>
                  <a:cubicBezTo>
                    <a:pt x="4355790" y="1175498"/>
                    <a:pt x="4356028" y="1175854"/>
                    <a:pt x="4356147" y="1176211"/>
                  </a:cubicBezTo>
                  <a:cubicBezTo>
                    <a:pt x="4357096" y="1177754"/>
                    <a:pt x="4358046" y="1179416"/>
                    <a:pt x="4359115" y="1181197"/>
                  </a:cubicBezTo>
                  <a:lnTo>
                    <a:pt x="4360658" y="1295055"/>
                  </a:lnTo>
                  <a:lnTo>
                    <a:pt x="4337982" y="1295173"/>
                  </a:lnTo>
                  <a:lnTo>
                    <a:pt x="4329433" y="1295173"/>
                  </a:lnTo>
                  <a:lnTo>
                    <a:pt x="4328009" y="1295173"/>
                  </a:lnTo>
                  <a:lnTo>
                    <a:pt x="4326821" y="1295173"/>
                  </a:lnTo>
                  <a:lnTo>
                    <a:pt x="4326821" y="1295173"/>
                  </a:lnTo>
                  <a:lnTo>
                    <a:pt x="4326821" y="1295173"/>
                  </a:lnTo>
                  <a:lnTo>
                    <a:pt x="4325753" y="1295173"/>
                  </a:lnTo>
                  <a:lnTo>
                    <a:pt x="4324566" y="1295173"/>
                  </a:lnTo>
                  <a:lnTo>
                    <a:pt x="4323141" y="1295173"/>
                  </a:lnTo>
                  <a:lnTo>
                    <a:pt x="4321241" y="1295173"/>
                  </a:lnTo>
                  <a:lnTo>
                    <a:pt x="4313405" y="1295173"/>
                  </a:lnTo>
                  <a:lnTo>
                    <a:pt x="4312693" y="1181197"/>
                  </a:lnTo>
                  <a:close/>
                  <a:moveTo>
                    <a:pt x="4313999" y="1360472"/>
                  </a:moveTo>
                  <a:cubicBezTo>
                    <a:pt x="4313999" y="1360353"/>
                    <a:pt x="4314237" y="1359997"/>
                    <a:pt x="4314474" y="1359404"/>
                  </a:cubicBezTo>
                  <a:cubicBezTo>
                    <a:pt x="4314593" y="1359166"/>
                    <a:pt x="4314712" y="1358929"/>
                    <a:pt x="4314830" y="1358691"/>
                  </a:cubicBezTo>
                  <a:cubicBezTo>
                    <a:pt x="4315068" y="1358216"/>
                    <a:pt x="4315305" y="1357860"/>
                    <a:pt x="4315542" y="1357266"/>
                  </a:cubicBezTo>
                  <a:cubicBezTo>
                    <a:pt x="4315780" y="1356792"/>
                    <a:pt x="4316136" y="1356198"/>
                    <a:pt x="4316374" y="1355723"/>
                  </a:cubicBezTo>
                  <a:cubicBezTo>
                    <a:pt x="4316611" y="1355367"/>
                    <a:pt x="4316849" y="1355011"/>
                    <a:pt x="4316967" y="1354536"/>
                  </a:cubicBezTo>
                  <a:cubicBezTo>
                    <a:pt x="4317086" y="1354417"/>
                    <a:pt x="4317086" y="1354298"/>
                    <a:pt x="4317205" y="1354180"/>
                  </a:cubicBezTo>
                  <a:cubicBezTo>
                    <a:pt x="4317324" y="1354061"/>
                    <a:pt x="4317324" y="1354061"/>
                    <a:pt x="4317324" y="1353942"/>
                  </a:cubicBezTo>
                  <a:cubicBezTo>
                    <a:pt x="4317561" y="1353586"/>
                    <a:pt x="4317798" y="1353230"/>
                    <a:pt x="4318036" y="1352874"/>
                  </a:cubicBezTo>
                  <a:cubicBezTo>
                    <a:pt x="4318510" y="1352161"/>
                    <a:pt x="4318867" y="1351568"/>
                    <a:pt x="4319461" y="1350855"/>
                  </a:cubicBezTo>
                  <a:cubicBezTo>
                    <a:pt x="4319817" y="1350262"/>
                    <a:pt x="4320292" y="1349787"/>
                    <a:pt x="4320648" y="1349193"/>
                  </a:cubicBezTo>
                  <a:lnTo>
                    <a:pt x="4320648" y="1349193"/>
                  </a:lnTo>
                  <a:cubicBezTo>
                    <a:pt x="4320766" y="1349074"/>
                    <a:pt x="4320885" y="1348956"/>
                    <a:pt x="4320885" y="1348837"/>
                  </a:cubicBezTo>
                  <a:cubicBezTo>
                    <a:pt x="4321241" y="1348362"/>
                    <a:pt x="4321716" y="1347768"/>
                    <a:pt x="4322191" y="1347294"/>
                  </a:cubicBezTo>
                  <a:cubicBezTo>
                    <a:pt x="4322547" y="1346819"/>
                    <a:pt x="4322903" y="1346463"/>
                    <a:pt x="4323260" y="1346106"/>
                  </a:cubicBezTo>
                  <a:cubicBezTo>
                    <a:pt x="4323378" y="1345988"/>
                    <a:pt x="4323497" y="1345869"/>
                    <a:pt x="4323616" y="1345750"/>
                  </a:cubicBezTo>
                  <a:cubicBezTo>
                    <a:pt x="4323616" y="1345750"/>
                    <a:pt x="4323616" y="1345750"/>
                    <a:pt x="4323616" y="1345750"/>
                  </a:cubicBezTo>
                  <a:cubicBezTo>
                    <a:pt x="4323734" y="1345631"/>
                    <a:pt x="4323853" y="1345513"/>
                    <a:pt x="4323972" y="1345513"/>
                  </a:cubicBezTo>
                  <a:cubicBezTo>
                    <a:pt x="4324447" y="1345038"/>
                    <a:pt x="4325041" y="1344563"/>
                    <a:pt x="4325515" y="1344088"/>
                  </a:cubicBezTo>
                  <a:cubicBezTo>
                    <a:pt x="4325634" y="1343969"/>
                    <a:pt x="4325753" y="1343851"/>
                    <a:pt x="4325871" y="1343732"/>
                  </a:cubicBezTo>
                  <a:cubicBezTo>
                    <a:pt x="4326228" y="1343376"/>
                    <a:pt x="4326703" y="1343020"/>
                    <a:pt x="4327059" y="1342782"/>
                  </a:cubicBezTo>
                  <a:cubicBezTo>
                    <a:pt x="4327771" y="1342307"/>
                    <a:pt x="4328483" y="1341832"/>
                    <a:pt x="4329196" y="1341476"/>
                  </a:cubicBezTo>
                  <a:cubicBezTo>
                    <a:pt x="4329196" y="1341476"/>
                    <a:pt x="4329196" y="1341476"/>
                    <a:pt x="4329196" y="1341476"/>
                  </a:cubicBezTo>
                  <a:cubicBezTo>
                    <a:pt x="4329552" y="1341239"/>
                    <a:pt x="4329790" y="1341001"/>
                    <a:pt x="4330146" y="1340882"/>
                  </a:cubicBezTo>
                  <a:cubicBezTo>
                    <a:pt x="4331570" y="1340170"/>
                    <a:pt x="4333114" y="1339695"/>
                    <a:pt x="4334657" y="1339458"/>
                  </a:cubicBezTo>
                  <a:cubicBezTo>
                    <a:pt x="4335251" y="1339339"/>
                    <a:pt x="4335963" y="1339339"/>
                    <a:pt x="4336557" y="1339339"/>
                  </a:cubicBezTo>
                  <a:cubicBezTo>
                    <a:pt x="4336794" y="1339339"/>
                    <a:pt x="4337032" y="1339339"/>
                    <a:pt x="4337269" y="1339339"/>
                  </a:cubicBezTo>
                  <a:cubicBezTo>
                    <a:pt x="4342968" y="1339576"/>
                    <a:pt x="4349616" y="1343613"/>
                    <a:pt x="4356503" y="1354417"/>
                  </a:cubicBezTo>
                  <a:cubicBezTo>
                    <a:pt x="4356740" y="1354773"/>
                    <a:pt x="4356978" y="1355129"/>
                    <a:pt x="4357215" y="1355486"/>
                  </a:cubicBezTo>
                  <a:cubicBezTo>
                    <a:pt x="4358165" y="1357029"/>
                    <a:pt x="4359115" y="1358691"/>
                    <a:pt x="4360183" y="1360472"/>
                  </a:cubicBezTo>
                  <a:lnTo>
                    <a:pt x="4361608" y="1474330"/>
                  </a:lnTo>
                  <a:lnTo>
                    <a:pt x="4314593" y="1474448"/>
                  </a:lnTo>
                  <a:lnTo>
                    <a:pt x="4313999" y="1360472"/>
                  </a:lnTo>
                  <a:close/>
                  <a:moveTo>
                    <a:pt x="4315305" y="1539747"/>
                  </a:moveTo>
                  <a:cubicBezTo>
                    <a:pt x="4315424" y="1539510"/>
                    <a:pt x="4316255" y="1537729"/>
                    <a:pt x="4317561" y="1535354"/>
                  </a:cubicBezTo>
                  <a:cubicBezTo>
                    <a:pt x="4317917" y="1534761"/>
                    <a:pt x="4318154" y="1534286"/>
                    <a:pt x="4318510" y="1533692"/>
                  </a:cubicBezTo>
                  <a:cubicBezTo>
                    <a:pt x="4318629" y="1533573"/>
                    <a:pt x="4318629" y="1533455"/>
                    <a:pt x="4318748" y="1533455"/>
                  </a:cubicBezTo>
                  <a:cubicBezTo>
                    <a:pt x="4318985" y="1533099"/>
                    <a:pt x="4319223" y="1532742"/>
                    <a:pt x="4319461" y="1532386"/>
                  </a:cubicBezTo>
                  <a:cubicBezTo>
                    <a:pt x="4319935" y="1531674"/>
                    <a:pt x="4320292" y="1531080"/>
                    <a:pt x="4320766" y="1530368"/>
                  </a:cubicBezTo>
                  <a:cubicBezTo>
                    <a:pt x="4321004" y="1530130"/>
                    <a:pt x="4321122" y="1529893"/>
                    <a:pt x="4321360" y="1529655"/>
                  </a:cubicBezTo>
                  <a:cubicBezTo>
                    <a:pt x="4321597" y="1529418"/>
                    <a:pt x="4321716" y="1529181"/>
                    <a:pt x="4321954" y="1528943"/>
                  </a:cubicBezTo>
                  <a:cubicBezTo>
                    <a:pt x="4322429" y="1528349"/>
                    <a:pt x="4322903" y="1527756"/>
                    <a:pt x="4323378" y="1527162"/>
                  </a:cubicBezTo>
                  <a:cubicBezTo>
                    <a:pt x="4326584" y="1523363"/>
                    <a:pt x="4330739" y="1519920"/>
                    <a:pt x="4335726" y="1518970"/>
                  </a:cubicBezTo>
                  <a:cubicBezTo>
                    <a:pt x="4336557" y="1518851"/>
                    <a:pt x="4337388" y="1518733"/>
                    <a:pt x="4338219" y="1518733"/>
                  </a:cubicBezTo>
                  <a:cubicBezTo>
                    <a:pt x="4339287" y="1518733"/>
                    <a:pt x="4340356" y="1518851"/>
                    <a:pt x="4341543" y="1519089"/>
                  </a:cubicBezTo>
                  <a:cubicBezTo>
                    <a:pt x="4347598" y="1520514"/>
                    <a:pt x="4354484" y="1526450"/>
                    <a:pt x="4361845" y="1539747"/>
                  </a:cubicBezTo>
                  <a:lnTo>
                    <a:pt x="4363270" y="1653605"/>
                  </a:lnTo>
                  <a:lnTo>
                    <a:pt x="4340712" y="1653723"/>
                  </a:lnTo>
                  <a:lnTo>
                    <a:pt x="4339881" y="1653723"/>
                  </a:lnTo>
                  <a:lnTo>
                    <a:pt x="4316136" y="1653842"/>
                  </a:lnTo>
                  <a:lnTo>
                    <a:pt x="4315305" y="1539747"/>
                  </a:lnTo>
                  <a:close/>
                  <a:moveTo>
                    <a:pt x="4316611" y="1718903"/>
                  </a:moveTo>
                  <a:cubicBezTo>
                    <a:pt x="4316611" y="1718903"/>
                    <a:pt x="4316730" y="1718547"/>
                    <a:pt x="4316849" y="1718429"/>
                  </a:cubicBezTo>
                  <a:cubicBezTo>
                    <a:pt x="4316967" y="1718310"/>
                    <a:pt x="4316967" y="1718191"/>
                    <a:pt x="4317086" y="1717954"/>
                  </a:cubicBezTo>
                  <a:cubicBezTo>
                    <a:pt x="4317205" y="1717835"/>
                    <a:pt x="4317205" y="1717597"/>
                    <a:pt x="4317324" y="1717479"/>
                  </a:cubicBezTo>
                  <a:cubicBezTo>
                    <a:pt x="4317324" y="1717360"/>
                    <a:pt x="4317442" y="1717241"/>
                    <a:pt x="4317442" y="1717241"/>
                  </a:cubicBezTo>
                  <a:cubicBezTo>
                    <a:pt x="4317680" y="1716766"/>
                    <a:pt x="4317917" y="1716410"/>
                    <a:pt x="4318154" y="1715817"/>
                  </a:cubicBezTo>
                  <a:cubicBezTo>
                    <a:pt x="4318273" y="1715698"/>
                    <a:pt x="4318392" y="1715460"/>
                    <a:pt x="4318392" y="1715342"/>
                  </a:cubicBezTo>
                  <a:cubicBezTo>
                    <a:pt x="4318510" y="1715223"/>
                    <a:pt x="4318510" y="1715104"/>
                    <a:pt x="4318629" y="1714985"/>
                  </a:cubicBezTo>
                  <a:cubicBezTo>
                    <a:pt x="4318629" y="1714985"/>
                    <a:pt x="4318629" y="1714867"/>
                    <a:pt x="4318748" y="1714867"/>
                  </a:cubicBezTo>
                  <a:cubicBezTo>
                    <a:pt x="4319104" y="1714273"/>
                    <a:pt x="4319461" y="1713561"/>
                    <a:pt x="4319817" y="1712849"/>
                  </a:cubicBezTo>
                  <a:cubicBezTo>
                    <a:pt x="4319817" y="1712849"/>
                    <a:pt x="4319817" y="1712849"/>
                    <a:pt x="4319817" y="1712849"/>
                  </a:cubicBezTo>
                  <a:cubicBezTo>
                    <a:pt x="4319935" y="1712730"/>
                    <a:pt x="4320054" y="1712492"/>
                    <a:pt x="4320173" y="1712374"/>
                  </a:cubicBezTo>
                  <a:cubicBezTo>
                    <a:pt x="4320292" y="1712136"/>
                    <a:pt x="4320410" y="1711899"/>
                    <a:pt x="4320648" y="1711661"/>
                  </a:cubicBezTo>
                  <a:cubicBezTo>
                    <a:pt x="4320648" y="1711661"/>
                    <a:pt x="4320648" y="1711661"/>
                    <a:pt x="4320648" y="1711661"/>
                  </a:cubicBezTo>
                  <a:cubicBezTo>
                    <a:pt x="4321122" y="1710949"/>
                    <a:pt x="4321597" y="1710237"/>
                    <a:pt x="4322072" y="1709524"/>
                  </a:cubicBezTo>
                  <a:cubicBezTo>
                    <a:pt x="4322191" y="1709405"/>
                    <a:pt x="4322310" y="1709168"/>
                    <a:pt x="4322429" y="1709049"/>
                  </a:cubicBezTo>
                  <a:cubicBezTo>
                    <a:pt x="4322666" y="1708693"/>
                    <a:pt x="4322903" y="1708337"/>
                    <a:pt x="4323141" y="1708099"/>
                  </a:cubicBezTo>
                  <a:cubicBezTo>
                    <a:pt x="4323616" y="1707506"/>
                    <a:pt x="4324091" y="1706912"/>
                    <a:pt x="4324684" y="1706319"/>
                  </a:cubicBezTo>
                  <a:cubicBezTo>
                    <a:pt x="4324684" y="1706319"/>
                    <a:pt x="4324803" y="1706200"/>
                    <a:pt x="4324803" y="1706200"/>
                  </a:cubicBezTo>
                  <a:cubicBezTo>
                    <a:pt x="4324803" y="1706200"/>
                    <a:pt x="4324803" y="1706200"/>
                    <a:pt x="4324803" y="1706200"/>
                  </a:cubicBezTo>
                  <a:cubicBezTo>
                    <a:pt x="4325278" y="1705725"/>
                    <a:pt x="4325634" y="1705250"/>
                    <a:pt x="4326109" y="1704775"/>
                  </a:cubicBezTo>
                  <a:cubicBezTo>
                    <a:pt x="4326109" y="1704775"/>
                    <a:pt x="4326109" y="1704775"/>
                    <a:pt x="4326109" y="1704775"/>
                  </a:cubicBezTo>
                  <a:cubicBezTo>
                    <a:pt x="4326109" y="1704775"/>
                    <a:pt x="4326109" y="1704775"/>
                    <a:pt x="4326109" y="1704775"/>
                  </a:cubicBezTo>
                  <a:cubicBezTo>
                    <a:pt x="4326703" y="1704181"/>
                    <a:pt x="4327415" y="1703588"/>
                    <a:pt x="4328009" y="1702994"/>
                  </a:cubicBezTo>
                  <a:cubicBezTo>
                    <a:pt x="4328365" y="1702757"/>
                    <a:pt x="4328602" y="1702519"/>
                    <a:pt x="4328958" y="1702282"/>
                  </a:cubicBezTo>
                  <a:cubicBezTo>
                    <a:pt x="4329196" y="1702163"/>
                    <a:pt x="4329433" y="1701926"/>
                    <a:pt x="4329671" y="1701807"/>
                  </a:cubicBezTo>
                  <a:cubicBezTo>
                    <a:pt x="4330383" y="1701332"/>
                    <a:pt x="4331095" y="1700857"/>
                    <a:pt x="4331808" y="1700382"/>
                  </a:cubicBezTo>
                  <a:cubicBezTo>
                    <a:pt x="4332164" y="1700145"/>
                    <a:pt x="4332402" y="1699907"/>
                    <a:pt x="4332758" y="1699789"/>
                  </a:cubicBezTo>
                  <a:cubicBezTo>
                    <a:pt x="4334182" y="1699076"/>
                    <a:pt x="4335726" y="1698602"/>
                    <a:pt x="4337269" y="1698364"/>
                  </a:cubicBezTo>
                  <a:cubicBezTo>
                    <a:pt x="4337863" y="1698245"/>
                    <a:pt x="4338575" y="1698245"/>
                    <a:pt x="4339169" y="1698245"/>
                  </a:cubicBezTo>
                  <a:cubicBezTo>
                    <a:pt x="4339406" y="1698245"/>
                    <a:pt x="4339644" y="1698245"/>
                    <a:pt x="4339881" y="1698245"/>
                  </a:cubicBezTo>
                  <a:cubicBezTo>
                    <a:pt x="4345580" y="1698483"/>
                    <a:pt x="4352110" y="1702519"/>
                    <a:pt x="4359115" y="1713323"/>
                  </a:cubicBezTo>
                  <a:cubicBezTo>
                    <a:pt x="4359352" y="1713679"/>
                    <a:pt x="4359590" y="1714036"/>
                    <a:pt x="4359708" y="1714392"/>
                  </a:cubicBezTo>
                  <a:cubicBezTo>
                    <a:pt x="4360658" y="1715935"/>
                    <a:pt x="4361608" y="1717597"/>
                    <a:pt x="4362676" y="1719378"/>
                  </a:cubicBezTo>
                  <a:lnTo>
                    <a:pt x="4364101" y="1833236"/>
                  </a:lnTo>
                  <a:lnTo>
                    <a:pt x="4334776" y="1833355"/>
                  </a:lnTo>
                  <a:lnTo>
                    <a:pt x="4332164" y="1833355"/>
                  </a:lnTo>
                  <a:lnTo>
                    <a:pt x="4330739" y="1833355"/>
                  </a:lnTo>
                  <a:lnTo>
                    <a:pt x="4330146" y="1833355"/>
                  </a:lnTo>
                  <a:lnTo>
                    <a:pt x="4327890" y="1833355"/>
                  </a:lnTo>
                  <a:lnTo>
                    <a:pt x="4316730" y="1833355"/>
                  </a:lnTo>
                  <a:lnTo>
                    <a:pt x="4316611" y="1718903"/>
                  </a:lnTo>
                  <a:close/>
                  <a:moveTo>
                    <a:pt x="4318629" y="2012155"/>
                  </a:moveTo>
                  <a:lnTo>
                    <a:pt x="4317917" y="1898297"/>
                  </a:lnTo>
                  <a:cubicBezTo>
                    <a:pt x="4317917" y="1898297"/>
                    <a:pt x="4317917" y="1898297"/>
                    <a:pt x="4317917" y="1898297"/>
                  </a:cubicBezTo>
                  <a:cubicBezTo>
                    <a:pt x="4317917" y="1898179"/>
                    <a:pt x="4318154" y="1897822"/>
                    <a:pt x="4318273" y="1897466"/>
                  </a:cubicBezTo>
                  <a:cubicBezTo>
                    <a:pt x="4318273" y="1897347"/>
                    <a:pt x="4318273" y="1897347"/>
                    <a:pt x="4318392" y="1897347"/>
                  </a:cubicBezTo>
                  <a:cubicBezTo>
                    <a:pt x="4318392" y="1897229"/>
                    <a:pt x="4318510" y="1897110"/>
                    <a:pt x="4318510" y="1896991"/>
                  </a:cubicBezTo>
                  <a:cubicBezTo>
                    <a:pt x="4318510" y="1896873"/>
                    <a:pt x="4318629" y="1896873"/>
                    <a:pt x="4318629" y="1896754"/>
                  </a:cubicBezTo>
                  <a:cubicBezTo>
                    <a:pt x="4318748" y="1896635"/>
                    <a:pt x="4318867" y="1896398"/>
                    <a:pt x="4318867" y="1896160"/>
                  </a:cubicBezTo>
                  <a:cubicBezTo>
                    <a:pt x="4318985" y="1895804"/>
                    <a:pt x="4319223" y="1895567"/>
                    <a:pt x="4319342" y="1895092"/>
                  </a:cubicBezTo>
                  <a:cubicBezTo>
                    <a:pt x="4319461" y="1894735"/>
                    <a:pt x="4319698" y="1894379"/>
                    <a:pt x="4319935" y="1894023"/>
                  </a:cubicBezTo>
                  <a:cubicBezTo>
                    <a:pt x="4320054" y="1893904"/>
                    <a:pt x="4320173" y="1893667"/>
                    <a:pt x="4320292" y="1893429"/>
                  </a:cubicBezTo>
                  <a:cubicBezTo>
                    <a:pt x="4320529" y="1893073"/>
                    <a:pt x="4320766" y="1892598"/>
                    <a:pt x="4321004" y="1892123"/>
                  </a:cubicBezTo>
                  <a:cubicBezTo>
                    <a:pt x="4321004" y="1892123"/>
                    <a:pt x="4321004" y="1892123"/>
                    <a:pt x="4321004" y="1892123"/>
                  </a:cubicBezTo>
                  <a:cubicBezTo>
                    <a:pt x="4321122" y="1892005"/>
                    <a:pt x="4321241" y="1891886"/>
                    <a:pt x="4321241" y="1891649"/>
                  </a:cubicBezTo>
                  <a:cubicBezTo>
                    <a:pt x="4321479" y="1891292"/>
                    <a:pt x="4321716" y="1890936"/>
                    <a:pt x="4321954" y="1890699"/>
                  </a:cubicBezTo>
                  <a:cubicBezTo>
                    <a:pt x="4321954" y="1890699"/>
                    <a:pt x="4321954" y="1890699"/>
                    <a:pt x="4321954" y="1890699"/>
                  </a:cubicBezTo>
                  <a:cubicBezTo>
                    <a:pt x="4322310" y="1890105"/>
                    <a:pt x="4322785" y="1889393"/>
                    <a:pt x="4323141" y="1888799"/>
                  </a:cubicBezTo>
                  <a:cubicBezTo>
                    <a:pt x="4323141" y="1888799"/>
                    <a:pt x="4323141" y="1888799"/>
                    <a:pt x="4323141" y="1888799"/>
                  </a:cubicBezTo>
                  <a:cubicBezTo>
                    <a:pt x="4323497" y="1888324"/>
                    <a:pt x="4323972" y="1887731"/>
                    <a:pt x="4324328" y="1887256"/>
                  </a:cubicBezTo>
                  <a:cubicBezTo>
                    <a:pt x="4324684" y="1886781"/>
                    <a:pt x="4325041" y="1886425"/>
                    <a:pt x="4325278" y="1885950"/>
                  </a:cubicBezTo>
                  <a:cubicBezTo>
                    <a:pt x="4325397" y="1885712"/>
                    <a:pt x="4325634" y="1885475"/>
                    <a:pt x="4325753" y="1885356"/>
                  </a:cubicBezTo>
                  <a:cubicBezTo>
                    <a:pt x="4325990" y="1885119"/>
                    <a:pt x="4326109" y="1885000"/>
                    <a:pt x="4326346" y="1884763"/>
                  </a:cubicBezTo>
                  <a:cubicBezTo>
                    <a:pt x="4326584" y="1884406"/>
                    <a:pt x="4326940" y="1884169"/>
                    <a:pt x="4327178" y="1883813"/>
                  </a:cubicBezTo>
                  <a:cubicBezTo>
                    <a:pt x="4327771" y="1883219"/>
                    <a:pt x="4328246" y="1882626"/>
                    <a:pt x="4328958" y="1882032"/>
                  </a:cubicBezTo>
                  <a:cubicBezTo>
                    <a:pt x="4329077" y="1881913"/>
                    <a:pt x="4329196" y="1881794"/>
                    <a:pt x="4329315" y="1881676"/>
                  </a:cubicBezTo>
                  <a:cubicBezTo>
                    <a:pt x="4331689" y="1879657"/>
                    <a:pt x="4334420" y="1877995"/>
                    <a:pt x="4337388" y="1877283"/>
                  </a:cubicBezTo>
                  <a:cubicBezTo>
                    <a:pt x="4338338" y="1877045"/>
                    <a:pt x="4339406" y="1876927"/>
                    <a:pt x="4340594" y="1876927"/>
                  </a:cubicBezTo>
                  <a:cubicBezTo>
                    <a:pt x="4340831" y="1876927"/>
                    <a:pt x="4341069" y="1876927"/>
                    <a:pt x="4341306" y="1876927"/>
                  </a:cubicBezTo>
                  <a:cubicBezTo>
                    <a:pt x="4347123" y="1877164"/>
                    <a:pt x="4353653" y="1881201"/>
                    <a:pt x="4360658" y="1892005"/>
                  </a:cubicBezTo>
                  <a:cubicBezTo>
                    <a:pt x="4360895" y="1892361"/>
                    <a:pt x="4361133" y="1892717"/>
                    <a:pt x="4361252" y="1892955"/>
                  </a:cubicBezTo>
                  <a:cubicBezTo>
                    <a:pt x="4362202" y="1894498"/>
                    <a:pt x="4363270" y="1896160"/>
                    <a:pt x="4364220" y="1897941"/>
                  </a:cubicBezTo>
                  <a:lnTo>
                    <a:pt x="4365644" y="2011798"/>
                  </a:lnTo>
                  <a:lnTo>
                    <a:pt x="4318629" y="2012155"/>
                  </a:lnTo>
                  <a:close/>
                  <a:moveTo>
                    <a:pt x="4489831" y="626750"/>
                  </a:moveTo>
                  <a:lnTo>
                    <a:pt x="4489594" y="605142"/>
                  </a:lnTo>
                  <a:lnTo>
                    <a:pt x="4489475" y="584009"/>
                  </a:lnTo>
                  <a:lnTo>
                    <a:pt x="4535184" y="583891"/>
                  </a:lnTo>
                  <a:lnTo>
                    <a:pt x="4535184" y="605024"/>
                  </a:lnTo>
                  <a:lnTo>
                    <a:pt x="4535422" y="626513"/>
                  </a:lnTo>
                  <a:lnTo>
                    <a:pt x="4535540" y="647646"/>
                  </a:lnTo>
                  <a:lnTo>
                    <a:pt x="4529842" y="647646"/>
                  </a:lnTo>
                  <a:lnTo>
                    <a:pt x="4489950" y="647765"/>
                  </a:lnTo>
                  <a:lnTo>
                    <a:pt x="4489831" y="626750"/>
                  </a:lnTo>
                  <a:close/>
                  <a:moveTo>
                    <a:pt x="4490425" y="714844"/>
                  </a:moveTo>
                  <a:lnTo>
                    <a:pt x="4490187" y="693355"/>
                  </a:lnTo>
                  <a:lnTo>
                    <a:pt x="4490069" y="672341"/>
                  </a:lnTo>
                  <a:lnTo>
                    <a:pt x="4490425" y="672341"/>
                  </a:lnTo>
                  <a:lnTo>
                    <a:pt x="4535659" y="672103"/>
                  </a:lnTo>
                  <a:lnTo>
                    <a:pt x="4535778" y="693236"/>
                  </a:lnTo>
                  <a:lnTo>
                    <a:pt x="4536015" y="714844"/>
                  </a:lnTo>
                  <a:lnTo>
                    <a:pt x="4536134" y="735859"/>
                  </a:lnTo>
                  <a:lnTo>
                    <a:pt x="4490544" y="736096"/>
                  </a:lnTo>
                  <a:lnTo>
                    <a:pt x="4490544" y="736096"/>
                  </a:lnTo>
                  <a:lnTo>
                    <a:pt x="4490544" y="735978"/>
                  </a:lnTo>
                  <a:lnTo>
                    <a:pt x="4490425" y="714844"/>
                  </a:lnTo>
                  <a:close/>
                  <a:moveTo>
                    <a:pt x="4491137" y="806500"/>
                  </a:moveTo>
                  <a:lnTo>
                    <a:pt x="4491137" y="802938"/>
                  </a:lnTo>
                  <a:lnTo>
                    <a:pt x="4490900" y="781449"/>
                  </a:lnTo>
                  <a:lnTo>
                    <a:pt x="4490781" y="760316"/>
                  </a:lnTo>
                  <a:lnTo>
                    <a:pt x="4536490" y="760197"/>
                  </a:lnTo>
                  <a:lnTo>
                    <a:pt x="4536490" y="781212"/>
                  </a:lnTo>
                  <a:lnTo>
                    <a:pt x="4536727" y="802820"/>
                  </a:lnTo>
                  <a:lnTo>
                    <a:pt x="4536846" y="823834"/>
                  </a:lnTo>
                  <a:lnTo>
                    <a:pt x="4530910" y="823834"/>
                  </a:lnTo>
                  <a:lnTo>
                    <a:pt x="4491137" y="824072"/>
                  </a:lnTo>
                  <a:lnTo>
                    <a:pt x="4491137" y="824072"/>
                  </a:lnTo>
                  <a:lnTo>
                    <a:pt x="4491137" y="806500"/>
                  </a:lnTo>
                  <a:close/>
                  <a:moveTo>
                    <a:pt x="4491493" y="848529"/>
                  </a:moveTo>
                  <a:lnTo>
                    <a:pt x="4536965" y="848292"/>
                  </a:lnTo>
                  <a:lnTo>
                    <a:pt x="4537440" y="890795"/>
                  </a:lnTo>
                  <a:lnTo>
                    <a:pt x="4491849" y="891033"/>
                  </a:lnTo>
                  <a:lnTo>
                    <a:pt x="4491493" y="848529"/>
                  </a:lnTo>
                  <a:close/>
                  <a:moveTo>
                    <a:pt x="4492087" y="936623"/>
                  </a:moveTo>
                  <a:lnTo>
                    <a:pt x="4537559" y="936504"/>
                  </a:lnTo>
                  <a:lnTo>
                    <a:pt x="4538034" y="979008"/>
                  </a:lnTo>
                  <a:lnTo>
                    <a:pt x="4492443" y="979127"/>
                  </a:lnTo>
                  <a:lnTo>
                    <a:pt x="4492087" y="936623"/>
                  </a:lnTo>
                  <a:close/>
                  <a:moveTo>
                    <a:pt x="4492681" y="1024717"/>
                  </a:moveTo>
                  <a:lnTo>
                    <a:pt x="4538152" y="1024599"/>
                  </a:lnTo>
                  <a:lnTo>
                    <a:pt x="4538627" y="1067102"/>
                  </a:lnTo>
                  <a:lnTo>
                    <a:pt x="4493037" y="1067340"/>
                  </a:lnTo>
                  <a:lnTo>
                    <a:pt x="4492681" y="1024717"/>
                  </a:lnTo>
                  <a:close/>
                  <a:moveTo>
                    <a:pt x="4493393" y="1112930"/>
                  </a:moveTo>
                  <a:lnTo>
                    <a:pt x="4493749" y="1112930"/>
                  </a:lnTo>
                  <a:lnTo>
                    <a:pt x="4538864" y="1112693"/>
                  </a:lnTo>
                  <a:lnTo>
                    <a:pt x="4539221" y="1155315"/>
                  </a:lnTo>
                  <a:lnTo>
                    <a:pt x="4493749" y="1155434"/>
                  </a:lnTo>
                  <a:lnTo>
                    <a:pt x="4493393" y="1112930"/>
                  </a:lnTo>
                  <a:close/>
                  <a:moveTo>
                    <a:pt x="4493986" y="1201024"/>
                  </a:moveTo>
                  <a:lnTo>
                    <a:pt x="4539458" y="1200905"/>
                  </a:lnTo>
                  <a:lnTo>
                    <a:pt x="4539814" y="1243409"/>
                  </a:lnTo>
                  <a:lnTo>
                    <a:pt x="4494342" y="1243528"/>
                  </a:lnTo>
                  <a:lnTo>
                    <a:pt x="4493986" y="1201024"/>
                  </a:lnTo>
                  <a:close/>
                  <a:moveTo>
                    <a:pt x="4494580" y="1289237"/>
                  </a:moveTo>
                  <a:lnTo>
                    <a:pt x="4540052" y="1289000"/>
                  </a:lnTo>
                  <a:lnTo>
                    <a:pt x="4540408" y="1331503"/>
                  </a:lnTo>
                  <a:lnTo>
                    <a:pt x="4494936" y="1331741"/>
                  </a:lnTo>
                  <a:lnTo>
                    <a:pt x="4494936" y="1331741"/>
                  </a:lnTo>
                  <a:lnTo>
                    <a:pt x="4494936" y="1331147"/>
                  </a:lnTo>
                  <a:lnTo>
                    <a:pt x="4494580" y="1289237"/>
                  </a:lnTo>
                  <a:close/>
                  <a:moveTo>
                    <a:pt x="4495530" y="1419835"/>
                  </a:moveTo>
                  <a:lnTo>
                    <a:pt x="4495174" y="1377331"/>
                  </a:lnTo>
                  <a:lnTo>
                    <a:pt x="4495411" y="1377331"/>
                  </a:lnTo>
                  <a:lnTo>
                    <a:pt x="4540646" y="1377212"/>
                  </a:lnTo>
                  <a:lnTo>
                    <a:pt x="4541002" y="1419716"/>
                  </a:lnTo>
                  <a:lnTo>
                    <a:pt x="4495767" y="1419835"/>
                  </a:lnTo>
                  <a:lnTo>
                    <a:pt x="4495530" y="1419835"/>
                  </a:lnTo>
                  <a:close/>
                  <a:moveTo>
                    <a:pt x="4495886" y="1465425"/>
                  </a:moveTo>
                  <a:lnTo>
                    <a:pt x="4495886" y="1465425"/>
                  </a:lnTo>
                  <a:lnTo>
                    <a:pt x="4541358" y="1465306"/>
                  </a:lnTo>
                  <a:lnTo>
                    <a:pt x="4541714" y="1507810"/>
                  </a:lnTo>
                  <a:lnTo>
                    <a:pt x="4541358" y="1507810"/>
                  </a:lnTo>
                  <a:lnTo>
                    <a:pt x="4530910" y="1507810"/>
                  </a:lnTo>
                  <a:lnTo>
                    <a:pt x="4496124" y="1507929"/>
                  </a:lnTo>
                  <a:lnTo>
                    <a:pt x="4496124" y="1507335"/>
                  </a:lnTo>
                  <a:lnTo>
                    <a:pt x="4495886" y="1465425"/>
                  </a:lnTo>
                  <a:close/>
                  <a:moveTo>
                    <a:pt x="4496836" y="1596142"/>
                  </a:moveTo>
                  <a:lnTo>
                    <a:pt x="4496480" y="1553638"/>
                  </a:lnTo>
                  <a:lnTo>
                    <a:pt x="4541951" y="1553400"/>
                  </a:lnTo>
                  <a:lnTo>
                    <a:pt x="4542308" y="1596023"/>
                  </a:lnTo>
                  <a:lnTo>
                    <a:pt x="4542308" y="1596023"/>
                  </a:lnTo>
                  <a:lnTo>
                    <a:pt x="4531504" y="1596023"/>
                  </a:lnTo>
                  <a:lnTo>
                    <a:pt x="4497073" y="1596142"/>
                  </a:lnTo>
                  <a:lnTo>
                    <a:pt x="4496836" y="1596142"/>
                  </a:lnTo>
                  <a:close/>
                  <a:moveTo>
                    <a:pt x="4497429" y="1684236"/>
                  </a:moveTo>
                  <a:lnTo>
                    <a:pt x="4497073" y="1641732"/>
                  </a:lnTo>
                  <a:lnTo>
                    <a:pt x="4542545" y="1641613"/>
                  </a:lnTo>
                  <a:lnTo>
                    <a:pt x="4542783" y="1684117"/>
                  </a:lnTo>
                  <a:lnTo>
                    <a:pt x="4497548" y="1684236"/>
                  </a:lnTo>
                  <a:lnTo>
                    <a:pt x="4497429" y="1684236"/>
                  </a:lnTo>
                  <a:close/>
                  <a:moveTo>
                    <a:pt x="4497786" y="1729826"/>
                  </a:moveTo>
                  <a:lnTo>
                    <a:pt x="4498023" y="1729826"/>
                  </a:lnTo>
                  <a:lnTo>
                    <a:pt x="4543258" y="1729707"/>
                  </a:lnTo>
                  <a:lnTo>
                    <a:pt x="4543495" y="1772211"/>
                  </a:lnTo>
                  <a:lnTo>
                    <a:pt x="4543139" y="1772211"/>
                  </a:lnTo>
                  <a:lnTo>
                    <a:pt x="4498023" y="1772448"/>
                  </a:lnTo>
                  <a:lnTo>
                    <a:pt x="4497786" y="1729826"/>
                  </a:lnTo>
                  <a:close/>
                  <a:moveTo>
                    <a:pt x="4498379" y="1818039"/>
                  </a:moveTo>
                  <a:lnTo>
                    <a:pt x="4498379" y="1818039"/>
                  </a:lnTo>
                  <a:lnTo>
                    <a:pt x="4543851" y="1817920"/>
                  </a:lnTo>
                  <a:lnTo>
                    <a:pt x="4544207" y="1860424"/>
                  </a:lnTo>
                  <a:lnTo>
                    <a:pt x="4533403" y="1860424"/>
                  </a:lnTo>
                  <a:lnTo>
                    <a:pt x="4498736" y="1860543"/>
                  </a:lnTo>
                  <a:lnTo>
                    <a:pt x="4498379" y="1818039"/>
                  </a:lnTo>
                  <a:close/>
                  <a:moveTo>
                    <a:pt x="4498973" y="1906133"/>
                  </a:moveTo>
                  <a:lnTo>
                    <a:pt x="4544445" y="1906014"/>
                  </a:lnTo>
                  <a:lnTo>
                    <a:pt x="4544682" y="1948518"/>
                  </a:lnTo>
                  <a:lnTo>
                    <a:pt x="4499566" y="1948755"/>
                  </a:lnTo>
                  <a:lnTo>
                    <a:pt x="4499210" y="1948755"/>
                  </a:lnTo>
                  <a:lnTo>
                    <a:pt x="4498973" y="1906133"/>
                  </a:lnTo>
                  <a:close/>
                  <a:moveTo>
                    <a:pt x="4545038" y="2036612"/>
                  </a:moveTo>
                  <a:lnTo>
                    <a:pt x="4499923" y="2036849"/>
                  </a:lnTo>
                  <a:lnTo>
                    <a:pt x="4499566" y="1994346"/>
                  </a:lnTo>
                  <a:lnTo>
                    <a:pt x="4545038" y="1994109"/>
                  </a:lnTo>
                  <a:lnTo>
                    <a:pt x="4545395" y="2036612"/>
                  </a:lnTo>
                  <a:lnTo>
                    <a:pt x="4545038" y="2036612"/>
                  </a:lnTo>
                  <a:close/>
                  <a:moveTo>
                    <a:pt x="4651179" y="626038"/>
                  </a:moveTo>
                  <a:lnTo>
                    <a:pt x="4651060" y="604430"/>
                  </a:lnTo>
                  <a:lnTo>
                    <a:pt x="4650823" y="583416"/>
                  </a:lnTo>
                  <a:lnTo>
                    <a:pt x="4696531" y="583178"/>
                  </a:lnTo>
                  <a:lnTo>
                    <a:pt x="4696650" y="604311"/>
                  </a:lnTo>
                  <a:lnTo>
                    <a:pt x="4696888" y="625919"/>
                  </a:lnTo>
                  <a:lnTo>
                    <a:pt x="4697006" y="646934"/>
                  </a:lnTo>
                  <a:lnTo>
                    <a:pt x="4651535" y="647171"/>
                  </a:lnTo>
                  <a:lnTo>
                    <a:pt x="4651179" y="626038"/>
                  </a:lnTo>
                  <a:close/>
                  <a:moveTo>
                    <a:pt x="4651772" y="714132"/>
                  </a:moveTo>
                  <a:lnTo>
                    <a:pt x="4651653" y="692643"/>
                  </a:lnTo>
                  <a:lnTo>
                    <a:pt x="4651416" y="671510"/>
                  </a:lnTo>
                  <a:lnTo>
                    <a:pt x="4697006" y="671391"/>
                  </a:lnTo>
                  <a:lnTo>
                    <a:pt x="4697125" y="692405"/>
                  </a:lnTo>
                  <a:lnTo>
                    <a:pt x="4697363" y="714013"/>
                  </a:lnTo>
                  <a:lnTo>
                    <a:pt x="4697481" y="735146"/>
                  </a:lnTo>
                  <a:lnTo>
                    <a:pt x="4652010" y="735265"/>
                  </a:lnTo>
                  <a:lnTo>
                    <a:pt x="4651772" y="714132"/>
                  </a:lnTo>
                  <a:close/>
                  <a:moveTo>
                    <a:pt x="4652485" y="804957"/>
                  </a:moveTo>
                  <a:lnTo>
                    <a:pt x="4652485" y="802345"/>
                  </a:lnTo>
                  <a:lnTo>
                    <a:pt x="4652366" y="780737"/>
                  </a:lnTo>
                  <a:lnTo>
                    <a:pt x="4652128" y="759841"/>
                  </a:lnTo>
                  <a:lnTo>
                    <a:pt x="4697719" y="759604"/>
                  </a:lnTo>
                  <a:lnTo>
                    <a:pt x="4697719" y="780737"/>
                  </a:lnTo>
                  <a:lnTo>
                    <a:pt x="4697956" y="802226"/>
                  </a:lnTo>
                  <a:lnTo>
                    <a:pt x="4698075" y="823359"/>
                  </a:lnTo>
                  <a:lnTo>
                    <a:pt x="4652603" y="823478"/>
                  </a:lnTo>
                  <a:lnTo>
                    <a:pt x="4652603" y="823478"/>
                  </a:lnTo>
                  <a:lnTo>
                    <a:pt x="4652485" y="804957"/>
                  </a:lnTo>
                  <a:close/>
                  <a:moveTo>
                    <a:pt x="4652722" y="847935"/>
                  </a:moveTo>
                  <a:lnTo>
                    <a:pt x="4698431" y="847817"/>
                  </a:lnTo>
                  <a:lnTo>
                    <a:pt x="4698669" y="890320"/>
                  </a:lnTo>
                  <a:lnTo>
                    <a:pt x="4687865" y="890320"/>
                  </a:lnTo>
                  <a:lnTo>
                    <a:pt x="4653078" y="890439"/>
                  </a:lnTo>
                  <a:lnTo>
                    <a:pt x="4652722" y="847935"/>
                  </a:lnTo>
                  <a:close/>
                  <a:moveTo>
                    <a:pt x="4653435" y="936029"/>
                  </a:moveTo>
                  <a:lnTo>
                    <a:pt x="4653435" y="936029"/>
                  </a:lnTo>
                  <a:lnTo>
                    <a:pt x="4699025" y="935911"/>
                  </a:lnTo>
                  <a:lnTo>
                    <a:pt x="4699381" y="978414"/>
                  </a:lnTo>
                  <a:lnTo>
                    <a:pt x="4688577" y="978414"/>
                  </a:lnTo>
                  <a:lnTo>
                    <a:pt x="4653672" y="978652"/>
                  </a:lnTo>
                  <a:lnTo>
                    <a:pt x="4653672" y="977939"/>
                  </a:lnTo>
                  <a:lnTo>
                    <a:pt x="4653435" y="936029"/>
                  </a:lnTo>
                  <a:close/>
                  <a:moveTo>
                    <a:pt x="4654028" y="1024242"/>
                  </a:moveTo>
                  <a:lnTo>
                    <a:pt x="4699618" y="1024005"/>
                  </a:lnTo>
                  <a:lnTo>
                    <a:pt x="4699856" y="1066627"/>
                  </a:lnTo>
                  <a:lnTo>
                    <a:pt x="4689052" y="1066627"/>
                  </a:lnTo>
                  <a:lnTo>
                    <a:pt x="4654147" y="1066746"/>
                  </a:lnTo>
                  <a:lnTo>
                    <a:pt x="4654147" y="1066746"/>
                  </a:lnTo>
                  <a:lnTo>
                    <a:pt x="4654028" y="1024242"/>
                  </a:lnTo>
                  <a:close/>
                  <a:moveTo>
                    <a:pt x="4654622" y="1112336"/>
                  </a:moveTo>
                  <a:lnTo>
                    <a:pt x="4700212" y="1112218"/>
                  </a:lnTo>
                  <a:lnTo>
                    <a:pt x="4700568" y="1154721"/>
                  </a:lnTo>
                  <a:lnTo>
                    <a:pt x="4700331" y="1154721"/>
                  </a:lnTo>
                  <a:lnTo>
                    <a:pt x="4689764" y="1154721"/>
                  </a:lnTo>
                  <a:lnTo>
                    <a:pt x="4654859" y="1154840"/>
                  </a:lnTo>
                  <a:lnTo>
                    <a:pt x="4654859" y="1154246"/>
                  </a:lnTo>
                  <a:lnTo>
                    <a:pt x="4654622" y="1112336"/>
                  </a:lnTo>
                  <a:close/>
                  <a:moveTo>
                    <a:pt x="4655215" y="1200431"/>
                  </a:moveTo>
                  <a:lnTo>
                    <a:pt x="4700925" y="1200193"/>
                  </a:lnTo>
                  <a:lnTo>
                    <a:pt x="4701281" y="1242697"/>
                  </a:lnTo>
                  <a:lnTo>
                    <a:pt x="4690477" y="1242697"/>
                  </a:lnTo>
                  <a:lnTo>
                    <a:pt x="4656047" y="1242934"/>
                  </a:lnTo>
                  <a:lnTo>
                    <a:pt x="4655690" y="1242934"/>
                  </a:lnTo>
                  <a:lnTo>
                    <a:pt x="4655215" y="1200431"/>
                  </a:lnTo>
                  <a:close/>
                  <a:moveTo>
                    <a:pt x="4655928" y="1288525"/>
                  </a:moveTo>
                  <a:lnTo>
                    <a:pt x="4656165" y="1288525"/>
                  </a:lnTo>
                  <a:lnTo>
                    <a:pt x="4701518" y="1288406"/>
                  </a:lnTo>
                  <a:lnTo>
                    <a:pt x="4701874" y="1330909"/>
                  </a:lnTo>
                  <a:lnTo>
                    <a:pt x="4701637" y="1330909"/>
                  </a:lnTo>
                  <a:lnTo>
                    <a:pt x="4656284" y="1331028"/>
                  </a:lnTo>
                  <a:lnTo>
                    <a:pt x="4656284" y="1331028"/>
                  </a:lnTo>
                  <a:lnTo>
                    <a:pt x="4656284" y="1330553"/>
                  </a:lnTo>
                  <a:lnTo>
                    <a:pt x="4655928" y="1288525"/>
                  </a:lnTo>
                  <a:close/>
                  <a:moveTo>
                    <a:pt x="4656521" y="1376619"/>
                  </a:moveTo>
                  <a:lnTo>
                    <a:pt x="4702112" y="1376500"/>
                  </a:lnTo>
                  <a:lnTo>
                    <a:pt x="4702468" y="1419004"/>
                  </a:lnTo>
                  <a:lnTo>
                    <a:pt x="4656877" y="1419122"/>
                  </a:lnTo>
                  <a:lnTo>
                    <a:pt x="4656521" y="1376619"/>
                  </a:lnTo>
                  <a:close/>
                  <a:moveTo>
                    <a:pt x="4657115" y="1464831"/>
                  </a:moveTo>
                  <a:lnTo>
                    <a:pt x="4657471" y="1464831"/>
                  </a:lnTo>
                  <a:lnTo>
                    <a:pt x="4702705" y="1464594"/>
                  </a:lnTo>
                  <a:lnTo>
                    <a:pt x="4703062" y="1507216"/>
                  </a:lnTo>
                  <a:lnTo>
                    <a:pt x="4657352" y="1507335"/>
                  </a:lnTo>
                  <a:lnTo>
                    <a:pt x="4657115" y="1464831"/>
                  </a:lnTo>
                  <a:close/>
                  <a:moveTo>
                    <a:pt x="4657827" y="1552926"/>
                  </a:moveTo>
                  <a:lnTo>
                    <a:pt x="4703418" y="1552807"/>
                  </a:lnTo>
                  <a:lnTo>
                    <a:pt x="4703655" y="1595310"/>
                  </a:lnTo>
                  <a:lnTo>
                    <a:pt x="4692851" y="1595310"/>
                  </a:lnTo>
                  <a:lnTo>
                    <a:pt x="4658065" y="1595429"/>
                  </a:lnTo>
                  <a:lnTo>
                    <a:pt x="4657827" y="1552926"/>
                  </a:lnTo>
                  <a:close/>
                  <a:moveTo>
                    <a:pt x="4658421" y="1641138"/>
                  </a:moveTo>
                  <a:lnTo>
                    <a:pt x="4658777" y="1641138"/>
                  </a:lnTo>
                  <a:lnTo>
                    <a:pt x="4704011" y="1640901"/>
                  </a:lnTo>
                  <a:lnTo>
                    <a:pt x="4704367" y="1683405"/>
                  </a:lnTo>
                  <a:lnTo>
                    <a:pt x="4658777" y="1683642"/>
                  </a:lnTo>
                  <a:lnTo>
                    <a:pt x="4658421" y="1641138"/>
                  </a:lnTo>
                  <a:close/>
                  <a:moveTo>
                    <a:pt x="4659015" y="1729232"/>
                  </a:moveTo>
                  <a:lnTo>
                    <a:pt x="4704605" y="1728995"/>
                  </a:lnTo>
                  <a:lnTo>
                    <a:pt x="4704961" y="1771617"/>
                  </a:lnTo>
                  <a:lnTo>
                    <a:pt x="4659371" y="1771736"/>
                  </a:lnTo>
                  <a:lnTo>
                    <a:pt x="4659371" y="1771736"/>
                  </a:lnTo>
                  <a:lnTo>
                    <a:pt x="4659371" y="1771736"/>
                  </a:lnTo>
                  <a:lnTo>
                    <a:pt x="4659015" y="1729232"/>
                  </a:lnTo>
                  <a:close/>
                  <a:moveTo>
                    <a:pt x="4659727" y="1817327"/>
                  </a:moveTo>
                  <a:lnTo>
                    <a:pt x="4705317" y="1817208"/>
                  </a:lnTo>
                  <a:lnTo>
                    <a:pt x="4705674" y="1859712"/>
                  </a:lnTo>
                  <a:lnTo>
                    <a:pt x="4660083" y="1859830"/>
                  </a:lnTo>
                  <a:lnTo>
                    <a:pt x="4659727" y="1817327"/>
                  </a:lnTo>
                  <a:close/>
                  <a:moveTo>
                    <a:pt x="4660558" y="1948043"/>
                  </a:moveTo>
                  <a:lnTo>
                    <a:pt x="4660558" y="1948043"/>
                  </a:lnTo>
                  <a:lnTo>
                    <a:pt x="4660202" y="1905539"/>
                  </a:lnTo>
                  <a:lnTo>
                    <a:pt x="4705792" y="1905302"/>
                  </a:lnTo>
                  <a:lnTo>
                    <a:pt x="4706030" y="1947924"/>
                  </a:lnTo>
                  <a:lnTo>
                    <a:pt x="4695226" y="1947924"/>
                  </a:lnTo>
                  <a:lnTo>
                    <a:pt x="4660558" y="1948043"/>
                  </a:lnTo>
                  <a:lnTo>
                    <a:pt x="4660558" y="1948043"/>
                  </a:lnTo>
                  <a:close/>
                  <a:moveTo>
                    <a:pt x="4661270" y="2036137"/>
                  </a:moveTo>
                  <a:lnTo>
                    <a:pt x="4661033" y="1993634"/>
                  </a:lnTo>
                  <a:lnTo>
                    <a:pt x="4706149" y="1993515"/>
                  </a:lnTo>
                  <a:lnTo>
                    <a:pt x="4706623" y="1993515"/>
                  </a:lnTo>
                  <a:lnTo>
                    <a:pt x="4706979" y="2036019"/>
                  </a:lnTo>
                  <a:lnTo>
                    <a:pt x="4661270" y="2036137"/>
                  </a:lnTo>
                  <a:close/>
                  <a:moveTo>
                    <a:pt x="4812645" y="625444"/>
                  </a:moveTo>
                  <a:lnTo>
                    <a:pt x="4812407" y="603955"/>
                  </a:lnTo>
                  <a:lnTo>
                    <a:pt x="4812170" y="582822"/>
                  </a:lnTo>
                  <a:lnTo>
                    <a:pt x="4857761" y="582703"/>
                  </a:lnTo>
                  <a:lnTo>
                    <a:pt x="4857998" y="603718"/>
                  </a:lnTo>
                  <a:lnTo>
                    <a:pt x="4858117" y="625326"/>
                  </a:lnTo>
                  <a:lnTo>
                    <a:pt x="4858354" y="646459"/>
                  </a:lnTo>
                  <a:lnTo>
                    <a:pt x="4812764" y="646577"/>
                  </a:lnTo>
                  <a:lnTo>
                    <a:pt x="4812645" y="625444"/>
                  </a:lnTo>
                  <a:close/>
                  <a:moveTo>
                    <a:pt x="4813239" y="713538"/>
                  </a:moveTo>
                  <a:lnTo>
                    <a:pt x="4813001" y="691930"/>
                  </a:lnTo>
                  <a:lnTo>
                    <a:pt x="4812764" y="670916"/>
                  </a:lnTo>
                  <a:lnTo>
                    <a:pt x="4857998" y="670679"/>
                  </a:lnTo>
                  <a:lnTo>
                    <a:pt x="4858354" y="670679"/>
                  </a:lnTo>
                  <a:lnTo>
                    <a:pt x="4858592" y="691812"/>
                  </a:lnTo>
                  <a:lnTo>
                    <a:pt x="4858710" y="713301"/>
                  </a:lnTo>
                  <a:lnTo>
                    <a:pt x="4858948" y="734434"/>
                  </a:lnTo>
                  <a:lnTo>
                    <a:pt x="4858710" y="734434"/>
                  </a:lnTo>
                  <a:lnTo>
                    <a:pt x="4853012" y="734434"/>
                  </a:lnTo>
                  <a:lnTo>
                    <a:pt x="4813239" y="734553"/>
                  </a:lnTo>
                  <a:lnTo>
                    <a:pt x="4813239" y="713538"/>
                  </a:lnTo>
                  <a:close/>
                  <a:moveTo>
                    <a:pt x="4813714" y="801633"/>
                  </a:moveTo>
                  <a:lnTo>
                    <a:pt x="4813595" y="780025"/>
                  </a:lnTo>
                  <a:lnTo>
                    <a:pt x="4813357" y="759010"/>
                  </a:lnTo>
                  <a:lnTo>
                    <a:pt x="4858948" y="758891"/>
                  </a:lnTo>
                  <a:lnTo>
                    <a:pt x="4859185" y="779906"/>
                  </a:lnTo>
                  <a:lnTo>
                    <a:pt x="4859304" y="801514"/>
                  </a:lnTo>
                  <a:lnTo>
                    <a:pt x="4859541" y="822528"/>
                  </a:lnTo>
                  <a:lnTo>
                    <a:pt x="4813951" y="822766"/>
                  </a:lnTo>
                  <a:lnTo>
                    <a:pt x="4813714" y="801633"/>
                  </a:lnTo>
                  <a:close/>
                  <a:moveTo>
                    <a:pt x="4814070" y="847223"/>
                  </a:moveTo>
                  <a:lnTo>
                    <a:pt x="4859660" y="847104"/>
                  </a:lnTo>
                  <a:lnTo>
                    <a:pt x="4860016" y="889727"/>
                  </a:lnTo>
                  <a:lnTo>
                    <a:pt x="4859779" y="889727"/>
                  </a:lnTo>
                  <a:lnTo>
                    <a:pt x="4814426" y="889845"/>
                  </a:lnTo>
                  <a:lnTo>
                    <a:pt x="4814070" y="847223"/>
                  </a:lnTo>
                  <a:close/>
                  <a:moveTo>
                    <a:pt x="4815019" y="977939"/>
                  </a:moveTo>
                  <a:lnTo>
                    <a:pt x="4815019" y="977939"/>
                  </a:lnTo>
                  <a:lnTo>
                    <a:pt x="4815019" y="977108"/>
                  </a:lnTo>
                  <a:lnTo>
                    <a:pt x="4814782" y="935317"/>
                  </a:lnTo>
                  <a:lnTo>
                    <a:pt x="4860372" y="935080"/>
                  </a:lnTo>
                  <a:lnTo>
                    <a:pt x="4860729" y="977702"/>
                  </a:lnTo>
                  <a:lnTo>
                    <a:pt x="4817156" y="977821"/>
                  </a:lnTo>
                  <a:lnTo>
                    <a:pt x="4815019" y="977939"/>
                  </a:lnTo>
                  <a:lnTo>
                    <a:pt x="4815019" y="977939"/>
                  </a:lnTo>
                  <a:close/>
                  <a:moveTo>
                    <a:pt x="4815613" y="1066034"/>
                  </a:moveTo>
                  <a:lnTo>
                    <a:pt x="4815613" y="1066034"/>
                  </a:lnTo>
                  <a:lnTo>
                    <a:pt x="4815257" y="1023530"/>
                  </a:lnTo>
                  <a:lnTo>
                    <a:pt x="4860966" y="1023411"/>
                  </a:lnTo>
                  <a:lnTo>
                    <a:pt x="4861204" y="1065915"/>
                  </a:lnTo>
                  <a:lnTo>
                    <a:pt x="4815732" y="1066034"/>
                  </a:lnTo>
                  <a:lnTo>
                    <a:pt x="4815613" y="1066034"/>
                  </a:lnTo>
                  <a:close/>
                  <a:moveTo>
                    <a:pt x="4815969" y="1111624"/>
                  </a:moveTo>
                  <a:lnTo>
                    <a:pt x="4861560" y="1111505"/>
                  </a:lnTo>
                  <a:lnTo>
                    <a:pt x="4861916" y="1154009"/>
                  </a:lnTo>
                  <a:lnTo>
                    <a:pt x="4816207" y="1154246"/>
                  </a:lnTo>
                  <a:lnTo>
                    <a:pt x="4816207" y="1154246"/>
                  </a:lnTo>
                  <a:lnTo>
                    <a:pt x="4815969" y="1111624"/>
                  </a:lnTo>
                  <a:close/>
                  <a:moveTo>
                    <a:pt x="4816919" y="1242341"/>
                  </a:moveTo>
                  <a:lnTo>
                    <a:pt x="4816919" y="1242341"/>
                  </a:lnTo>
                  <a:lnTo>
                    <a:pt x="4816563" y="1199837"/>
                  </a:lnTo>
                  <a:lnTo>
                    <a:pt x="4816682" y="1199837"/>
                  </a:lnTo>
                  <a:lnTo>
                    <a:pt x="4862153" y="1199718"/>
                  </a:lnTo>
                  <a:lnTo>
                    <a:pt x="4862391" y="1242222"/>
                  </a:lnTo>
                  <a:lnTo>
                    <a:pt x="4851587" y="1242222"/>
                  </a:lnTo>
                  <a:lnTo>
                    <a:pt x="4816919" y="1242341"/>
                  </a:lnTo>
                  <a:lnTo>
                    <a:pt x="4816919" y="1242341"/>
                  </a:lnTo>
                  <a:close/>
                  <a:moveTo>
                    <a:pt x="4817156" y="1287931"/>
                  </a:moveTo>
                  <a:lnTo>
                    <a:pt x="4862747" y="1287812"/>
                  </a:lnTo>
                  <a:lnTo>
                    <a:pt x="4863103" y="1330316"/>
                  </a:lnTo>
                  <a:lnTo>
                    <a:pt x="4817512" y="1330435"/>
                  </a:lnTo>
                  <a:lnTo>
                    <a:pt x="4817156" y="1287931"/>
                  </a:lnTo>
                  <a:close/>
                  <a:moveTo>
                    <a:pt x="4817869" y="1376144"/>
                  </a:moveTo>
                  <a:lnTo>
                    <a:pt x="4863459" y="1375906"/>
                  </a:lnTo>
                  <a:lnTo>
                    <a:pt x="4863816" y="1418410"/>
                  </a:lnTo>
                  <a:lnTo>
                    <a:pt x="4818225" y="1418647"/>
                  </a:lnTo>
                  <a:lnTo>
                    <a:pt x="4817869" y="1376144"/>
                  </a:lnTo>
                  <a:close/>
                  <a:moveTo>
                    <a:pt x="4818462" y="1464238"/>
                  </a:moveTo>
                  <a:lnTo>
                    <a:pt x="4864053" y="1464119"/>
                  </a:lnTo>
                  <a:lnTo>
                    <a:pt x="4864409" y="1506623"/>
                  </a:lnTo>
                  <a:lnTo>
                    <a:pt x="4818819" y="1506742"/>
                  </a:lnTo>
                  <a:lnTo>
                    <a:pt x="4818462" y="1464238"/>
                  </a:lnTo>
                  <a:close/>
                  <a:moveTo>
                    <a:pt x="4819056" y="1552332"/>
                  </a:moveTo>
                  <a:lnTo>
                    <a:pt x="4819294" y="1552332"/>
                  </a:lnTo>
                  <a:lnTo>
                    <a:pt x="4864646" y="1552213"/>
                  </a:lnTo>
                  <a:lnTo>
                    <a:pt x="4865003" y="1594717"/>
                  </a:lnTo>
                  <a:lnTo>
                    <a:pt x="4854199" y="1594717"/>
                  </a:lnTo>
                  <a:lnTo>
                    <a:pt x="4819294" y="1594954"/>
                  </a:lnTo>
                  <a:lnTo>
                    <a:pt x="4819294" y="1594954"/>
                  </a:lnTo>
                  <a:lnTo>
                    <a:pt x="4819056" y="1552332"/>
                  </a:lnTo>
                  <a:close/>
                  <a:moveTo>
                    <a:pt x="4819768" y="1640545"/>
                  </a:moveTo>
                  <a:lnTo>
                    <a:pt x="4819768" y="1640545"/>
                  </a:lnTo>
                  <a:lnTo>
                    <a:pt x="4865359" y="1640426"/>
                  </a:lnTo>
                  <a:lnTo>
                    <a:pt x="4865715" y="1682930"/>
                  </a:lnTo>
                  <a:lnTo>
                    <a:pt x="4820124" y="1683048"/>
                  </a:lnTo>
                  <a:lnTo>
                    <a:pt x="4819768" y="1640545"/>
                  </a:lnTo>
                  <a:close/>
                  <a:moveTo>
                    <a:pt x="4820362" y="1728639"/>
                  </a:moveTo>
                  <a:lnTo>
                    <a:pt x="4865596" y="1728520"/>
                  </a:lnTo>
                  <a:lnTo>
                    <a:pt x="4866071" y="1728520"/>
                  </a:lnTo>
                  <a:lnTo>
                    <a:pt x="4866428" y="1771024"/>
                  </a:lnTo>
                  <a:lnTo>
                    <a:pt x="4820718" y="1771142"/>
                  </a:lnTo>
                  <a:lnTo>
                    <a:pt x="4820718" y="1771142"/>
                  </a:lnTo>
                  <a:lnTo>
                    <a:pt x="4820718" y="1770549"/>
                  </a:lnTo>
                  <a:lnTo>
                    <a:pt x="4820362" y="1728639"/>
                  </a:lnTo>
                  <a:close/>
                  <a:moveTo>
                    <a:pt x="4820956" y="1816733"/>
                  </a:moveTo>
                  <a:lnTo>
                    <a:pt x="4866546" y="1816496"/>
                  </a:lnTo>
                  <a:lnTo>
                    <a:pt x="4866784" y="1858999"/>
                  </a:lnTo>
                  <a:lnTo>
                    <a:pt x="4866428" y="1858999"/>
                  </a:lnTo>
                  <a:lnTo>
                    <a:pt x="4855980" y="1858999"/>
                  </a:lnTo>
                  <a:lnTo>
                    <a:pt x="4821193" y="1859237"/>
                  </a:lnTo>
                  <a:lnTo>
                    <a:pt x="4821193" y="1859237"/>
                  </a:lnTo>
                  <a:lnTo>
                    <a:pt x="4820956" y="1816733"/>
                  </a:lnTo>
                  <a:close/>
                  <a:moveTo>
                    <a:pt x="4821668" y="1904827"/>
                  </a:moveTo>
                  <a:lnTo>
                    <a:pt x="4867258" y="1904708"/>
                  </a:lnTo>
                  <a:lnTo>
                    <a:pt x="4867615" y="1947212"/>
                  </a:lnTo>
                  <a:lnTo>
                    <a:pt x="4821906" y="1947331"/>
                  </a:lnTo>
                  <a:lnTo>
                    <a:pt x="4821906" y="1947331"/>
                  </a:lnTo>
                  <a:lnTo>
                    <a:pt x="4821906" y="1946737"/>
                  </a:lnTo>
                  <a:lnTo>
                    <a:pt x="4821668" y="1904827"/>
                  </a:lnTo>
                  <a:close/>
                  <a:moveTo>
                    <a:pt x="4822499" y="2035662"/>
                  </a:moveTo>
                  <a:lnTo>
                    <a:pt x="4822143" y="1993040"/>
                  </a:lnTo>
                  <a:lnTo>
                    <a:pt x="4867496" y="1992921"/>
                  </a:lnTo>
                  <a:lnTo>
                    <a:pt x="4867733" y="1992921"/>
                  </a:lnTo>
                  <a:lnTo>
                    <a:pt x="4867971" y="2035425"/>
                  </a:lnTo>
                  <a:lnTo>
                    <a:pt x="4822499" y="2035662"/>
                  </a:lnTo>
                  <a:close/>
                  <a:moveTo>
                    <a:pt x="4943480" y="872868"/>
                  </a:moveTo>
                  <a:lnTo>
                    <a:pt x="5061968" y="872274"/>
                  </a:lnTo>
                  <a:lnTo>
                    <a:pt x="5062799" y="872274"/>
                  </a:lnTo>
                  <a:lnTo>
                    <a:pt x="5062918" y="899225"/>
                  </a:lnTo>
                  <a:lnTo>
                    <a:pt x="4943717" y="899818"/>
                  </a:lnTo>
                  <a:lnTo>
                    <a:pt x="4943480" y="872868"/>
                  </a:lnTo>
                  <a:close/>
                  <a:moveTo>
                    <a:pt x="4943955" y="935673"/>
                  </a:moveTo>
                  <a:lnTo>
                    <a:pt x="5063155" y="935198"/>
                  </a:lnTo>
                  <a:lnTo>
                    <a:pt x="5063393" y="962030"/>
                  </a:lnTo>
                  <a:lnTo>
                    <a:pt x="4944074" y="962505"/>
                  </a:lnTo>
                  <a:lnTo>
                    <a:pt x="4944074" y="962505"/>
                  </a:lnTo>
                  <a:lnTo>
                    <a:pt x="4944074" y="962268"/>
                  </a:lnTo>
                  <a:lnTo>
                    <a:pt x="4943955" y="935673"/>
                  </a:lnTo>
                  <a:close/>
                  <a:moveTo>
                    <a:pt x="4944311" y="998241"/>
                  </a:moveTo>
                  <a:lnTo>
                    <a:pt x="4945617" y="998241"/>
                  </a:lnTo>
                  <a:lnTo>
                    <a:pt x="5063630" y="997767"/>
                  </a:lnTo>
                  <a:lnTo>
                    <a:pt x="5063749" y="1024599"/>
                  </a:lnTo>
                  <a:lnTo>
                    <a:pt x="4944549" y="1025073"/>
                  </a:lnTo>
                  <a:lnTo>
                    <a:pt x="4944549" y="1025073"/>
                  </a:lnTo>
                  <a:lnTo>
                    <a:pt x="4944549" y="1024599"/>
                  </a:lnTo>
                  <a:lnTo>
                    <a:pt x="4944311" y="998241"/>
                  </a:lnTo>
                  <a:close/>
                  <a:moveTo>
                    <a:pt x="4944786" y="1061047"/>
                  </a:moveTo>
                  <a:lnTo>
                    <a:pt x="5063986" y="1060572"/>
                  </a:lnTo>
                  <a:lnTo>
                    <a:pt x="5064223" y="1087523"/>
                  </a:lnTo>
                  <a:lnTo>
                    <a:pt x="5055794" y="1087523"/>
                  </a:lnTo>
                  <a:lnTo>
                    <a:pt x="4944905" y="1087879"/>
                  </a:lnTo>
                  <a:lnTo>
                    <a:pt x="4944905" y="1087879"/>
                  </a:lnTo>
                  <a:lnTo>
                    <a:pt x="4944786" y="1061047"/>
                  </a:lnTo>
                  <a:close/>
                  <a:moveTo>
                    <a:pt x="4945380" y="1123853"/>
                  </a:moveTo>
                  <a:lnTo>
                    <a:pt x="4945380" y="1123853"/>
                  </a:lnTo>
                  <a:lnTo>
                    <a:pt x="5064580" y="1123378"/>
                  </a:lnTo>
                  <a:lnTo>
                    <a:pt x="5064698" y="1150328"/>
                  </a:lnTo>
                  <a:lnTo>
                    <a:pt x="4945498" y="1150803"/>
                  </a:lnTo>
                  <a:lnTo>
                    <a:pt x="4945380" y="1123853"/>
                  </a:lnTo>
                  <a:close/>
                  <a:moveTo>
                    <a:pt x="4945736" y="1186540"/>
                  </a:moveTo>
                  <a:lnTo>
                    <a:pt x="5065055" y="1186065"/>
                  </a:lnTo>
                  <a:lnTo>
                    <a:pt x="5065173" y="1213015"/>
                  </a:lnTo>
                  <a:lnTo>
                    <a:pt x="4945854" y="1213490"/>
                  </a:lnTo>
                  <a:lnTo>
                    <a:pt x="4945736" y="1186540"/>
                  </a:lnTo>
                  <a:close/>
                  <a:moveTo>
                    <a:pt x="4946211" y="1249345"/>
                  </a:moveTo>
                  <a:lnTo>
                    <a:pt x="5065411" y="1248870"/>
                  </a:lnTo>
                  <a:lnTo>
                    <a:pt x="5065530" y="1275821"/>
                  </a:lnTo>
                  <a:lnTo>
                    <a:pt x="4947042" y="1276296"/>
                  </a:lnTo>
                  <a:lnTo>
                    <a:pt x="4946329" y="1276296"/>
                  </a:lnTo>
                  <a:lnTo>
                    <a:pt x="4946329" y="1276296"/>
                  </a:lnTo>
                  <a:lnTo>
                    <a:pt x="4946329" y="1276059"/>
                  </a:lnTo>
                  <a:lnTo>
                    <a:pt x="4946211" y="1249345"/>
                  </a:lnTo>
                  <a:close/>
                  <a:moveTo>
                    <a:pt x="4946567" y="1312032"/>
                  </a:moveTo>
                  <a:lnTo>
                    <a:pt x="5065886" y="1311557"/>
                  </a:lnTo>
                  <a:lnTo>
                    <a:pt x="5066005" y="1338389"/>
                  </a:lnTo>
                  <a:lnTo>
                    <a:pt x="5057456" y="1338389"/>
                  </a:lnTo>
                  <a:lnTo>
                    <a:pt x="5024925" y="1338508"/>
                  </a:lnTo>
                  <a:lnTo>
                    <a:pt x="4946804" y="1338745"/>
                  </a:lnTo>
                  <a:lnTo>
                    <a:pt x="4946567" y="1312032"/>
                  </a:lnTo>
                  <a:close/>
                  <a:moveTo>
                    <a:pt x="4947042" y="1374719"/>
                  </a:moveTo>
                  <a:lnTo>
                    <a:pt x="5066242" y="1374244"/>
                  </a:lnTo>
                  <a:lnTo>
                    <a:pt x="5066479" y="1401076"/>
                  </a:lnTo>
                  <a:lnTo>
                    <a:pt x="5057931" y="1401076"/>
                  </a:lnTo>
                  <a:lnTo>
                    <a:pt x="4947992" y="1401551"/>
                  </a:lnTo>
                  <a:lnTo>
                    <a:pt x="4947161" y="1401551"/>
                  </a:lnTo>
                  <a:lnTo>
                    <a:pt x="4947042" y="1374719"/>
                  </a:lnTo>
                  <a:close/>
                  <a:moveTo>
                    <a:pt x="4947398" y="1437525"/>
                  </a:moveTo>
                  <a:lnTo>
                    <a:pt x="5066717" y="1437050"/>
                  </a:lnTo>
                  <a:lnTo>
                    <a:pt x="5066835" y="1463882"/>
                  </a:lnTo>
                  <a:lnTo>
                    <a:pt x="5058287" y="1463882"/>
                  </a:lnTo>
                  <a:lnTo>
                    <a:pt x="4947636" y="1464357"/>
                  </a:lnTo>
                  <a:lnTo>
                    <a:pt x="4947398" y="1437525"/>
                  </a:lnTo>
                  <a:close/>
                  <a:moveTo>
                    <a:pt x="4947992" y="1500212"/>
                  </a:moveTo>
                  <a:lnTo>
                    <a:pt x="5067192" y="1499737"/>
                  </a:lnTo>
                  <a:lnTo>
                    <a:pt x="5067429" y="1526569"/>
                  </a:lnTo>
                  <a:lnTo>
                    <a:pt x="4948110" y="1527043"/>
                  </a:lnTo>
                  <a:lnTo>
                    <a:pt x="4947992" y="1500212"/>
                  </a:lnTo>
                  <a:close/>
                  <a:moveTo>
                    <a:pt x="4948585" y="1589137"/>
                  </a:moveTo>
                  <a:lnTo>
                    <a:pt x="4948348" y="1562899"/>
                  </a:lnTo>
                  <a:lnTo>
                    <a:pt x="5067667" y="1562424"/>
                  </a:lnTo>
                  <a:lnTo>
                    <a:pt x="5067785" y="1589374"/>
                  </a:lnTo>
                  <a:lnTo>
                    <a:pt x="4949298" y="1589849"/>
                  </a:lnTo>
                  <a:lnTo>
                    <a:pt x="4948585" y="1589849"/>
                  </a:lnTo>
                  <a:lnTo>
                    <a:pt x="4948585" y="1589849"/>
                  </a:lnTo>
                  <a:lnTo>
                    <a:pt x="4948585" y="1589137"/>
                  </a:lnTo>
                  <a:close/>
                  <a:moveTo>
                    <a:pt x="4948823" y="1625704"/>
                  </a:moveTo>
                  <a:lnTo>
                    <a:pt x="5068023" y="1625229"/>
                  </a:lnTo>
                  <a:lnTo>
                    <a:pt x="5068260" y="1652180"/>
                  </a:lnTo>
                  <a:lnTo>
                    <a:pt x="5059712" y="1652180"/>
                  </a:lnTo>
                  <a:lnTo>
                    <a:pt x="4950248" y="1652536"/>
                  </a:lnTo>
                  <a:lnTo>
                    <a:pt x="4948941" y="1652536"/>
                  </a:lnTo>
                  <a:lnTo>
                    <a:pt x="4948823" y="1625704"/>
                  </a:lnTo>
                  <a:close/>
                  <a:moveTo>
                    <a:pt x="4949416" y="1688391"/>
                  </a:moveTo>
                  <a:lnTo>
                    <a:pt x="5068617" y="1687916"/>
                  </a:lnTo>
                  <a:lnTo>
                    <a:pt x="5068735" y="1714748"/>
                  </a:lnTo>
                  <a:lnTo>
                    <a:pt x="5068023" y="1714748"/>
                  </a:lnTo>
                  <a:lnTo>
                    <a:pt x="5060306" y="1714748"/>
                  </a:lnTo>
                  <a:lnTo>
                    <a:pt x="4949416" y="1715223"/>
                  </a:lnTo>
                  <a:lnTo>
                    <a:pt x="4949416" y="1715223"/>
                  </a:lnTo>
                  <a:lnTo>
                    <a:pt x="4949416" y="1714985"/>
                  </a:lnTo>
                  <a:lnTo>
                    <a:pt x="4949416" y="1688391"/>
                  </a:lnTo>
                  <a:close/>
                  <a:moveTo>
                    <a:pt x="4949773" y="1751197"/>
                  </a:moveTo>
                  <a:lnTo>
                    <a:pt x="5069091" y="1750722"/>
                  </a:lnTo>
                  <a:lnTo>
                    <a:pt x="5069210" y="1777672"/>
                  </a:lnTo>
                  <a:lnTo>
                    <a:pt x="4950722" y="1778147"/>
                  </a:lnTo>
                  <a:lnTo>
                    <a:pt x="4950010" y="1778147"/>
                  </a:lnTo>
                  <a:lnTo>
                    <a:pt x="4949773" y="1751197"/>
                  </a:lnTo>
                  <a:close/>
                  <a:moveTo>
                    <a:pt x="4950248" y="1813884"/>
                  </a:moveTo>
                  <a:lnTo>
                    <a:pt x="5069447" y="1813409"/>
                  </a:lnTo>
                  <a:lnTo>
                    <a:pt x="5069685" y="1840241"/>
                  </a:lnTo>
                  <a:lnTo>
                    <a:pt x="5061255" y="1840241"/>
                  </a:lnTo>
                  <a:lnTo>
                    <a:pt x="4951791" y="1840597"/>
                  </a:lnTo>
                  <a:lnTo>
                    <a:pt x="4950366" y="1840597"/>
                  </a:lnTo>
                  <a:lnTo>
                    <a:pt x="4950248" y="1813884"/>
                  </a:lnTo>
                  <a:close/>
                  <a:moveTo>
                    <a:pt x="4950604" y="1876689"/>
                  </a:moveTo>
                  <a:lnTo>
                    <a:pt x="4951435" y="1876689"/>
                  </a:lnTo>
                  <a:lnTo>
                    <a:pt x="5069922" y="1876214"/>
                  </a:lnTo>
                  <a:lnTo>
                    <a:pt x="5070041" y="1903046"/>
                  </a:lnTo>
                  <a:lnTo>
                    <a:pt x="4951316" y="1903521"/>
                  </a:lnTo>
                  <a:lnTo>
                    <a:pt x="4950960" y="1903521"/>
                  </a:lnTo>
                  <a:lnTo>
                    <a:pt x="4950960" y="1903521"/>
                  </a:lnTo>
                  <a:lnTo>
                    <a:pt x="4950604" y="1876689"/>
                  </a:lnTo>
                  <a:close/>
                  <a:moveTo>
                    <a:pt x="4951078" y="1939376"/>
                  </a:moveTo>
                  <a:lnTo>
                    <a:pt x="4951078" y="1939376"/>
                  </a:lnTo>
                  <a:lnTo>
                    <a:pt x="5069922" y="1938783"/>
                  </a:lnTo>
                  <a:lnTo>
                    <a:pt x="5070279" y="1938783"/>
                  </a:lnTo>
                  <a:lnTo>
                    <a:pt x="5070635" y="1965733"/>
                  </a:lnTo>
                  <a:lnTo>
                    <a:pt x="4951316" y="1966327"/>
                  </a:lnTo>
                  <a:lnTo>
                    <a:pt x="4951078" y="1939376"/>
                  </a:lnTo>
                  <a:close/>
                  <a:moveTo>
                    <a:pt x="4951435" y="2002063"/>
                  </a:moveTo>
                  <a:lnTo>
                    <a:pt x="5070754" y="2001588"/>
                  </a:lnTo>
                  <a:lnTo>
                    <a:pt x="5070872" y="2028420"/>
                  </a:lnTo>
                  <a:lnTo>
                    <a:pt x="4951672" y="2028895"/>
                  </a:lnTo>
                  <a:lnTo>
                    <a:pt x="4951435" y="2002063"/>
                  </a:lnTo>
                  <a:close/>
                  <a:moveTo>
                    <a:pt x="4952147" y="2091700"/>
                  </a:moveTo>
                  <a:lnTo>
                    <a:pt x="4952028" y="2064869"/>
                  </a:lnTo>
                  <a:lnTo>
                    <a:pt x="5071229" y="2064394"/>
                  </a:lnTo>
                  <a:lnTo>
                    <a:pt x="5071466" y="2091226"/>
                  </a:lnTo>
                  <a:lnTo>
                    <a:pt x="4952147" y="2091700"/>
                  </a:lnTo>
                  <a:close/>
                  <a:moveTo>
                    <a:pt x="5290039" y="943272"/>
                  </a:moveTo>
                  <a:lnTo>
                    <a:pt x="5402234" y="942797"/>
                  </a:lnTo>
                  <a:lnTo>
                    <a:pt x="5402472" y="974259"/>
                  </a:lnTo>
                  <a:lnTo>
                    <a:pt x="5290157" y="974734"/>
                  </a:lnTo>
                  <a:lnTo>
                    <a:pt x="5290039" y="943272"/>
                  </a:lnTo>
                  <a:close/>
                  <a:moveTo>
                    <a:pt x="5290632" y="1035046"/>
                  </a:moveTo>
                  <a:lnTo>
                    <a:pt x="5402946" y="1034690"/>
                  </a:lnTo>
                  <a:lnTo>
                    <a:pt x="5403184" y="1066034"/>
                  </a:lnTo>
                  <a:lnTo>
                    <a:pt x="5290870" y="1066509"/>
                  </a:lnTo>
                  <a:lnTo>
                    <a:pt x="5290632" y="1035046"/>
                  </a:lnTo>
                  <a:close/>
                  <a:moveTo>
                    <a:pt x="5291345" y="1126940"/>
                  </a:moveTo>
                  <a:lnTo>
                    <a:pt x="5403540" y="1126465"/>
                  </a:lnTo>
                  <a:lnTo>
                    <a:pt x="5403778" y="1157927"/>
                  </a:lnTo>
                  <a:lnTo>
                    <a:pt x="5291464" y="1158283"/>
                  </a:lnTo>
                  <a:lnTo>
                    <a:pt x="5291345" y="1126940"/>
                  </a:lnTo>
                  <a:close/>
                  <a:moveTo>
                    <a:pt x="5292057" y="1218714"/>
                  </a:moveTo>
                  <a:lnTo>
                    <a:pt x="5404371" y="1218239"/>
                  </a:lnTo>
                  <a:lnTo>
                    <a:pt x="5404490" y="1249583"/>
                  </a:lnTo>
                  <a:lnTo>
                    <a:pt x="5292176" y="1250058"/>
                  </a:lnTo>
                  <a:lnTo>
                    <a:pt x="5292057" y="1218714"/>
                  </a:lnTo>
                  <a:close/>
                  <a:moveTo>
                    <a:pt x="5292651" y="1310726"/>
                  </a:moveTo>
                  <a:lnTo>
                    <a:pt x="5404965" y="1310251"/>
                  </a:lnTo>
                  <a:lnTo>
                    <a:pt x="5405084" y="1341714"/>
                  </a:lnTo>
                  <a:lnTo>
                    <a:pt x="5292888" y="1342070"/>
                  </a:lnTo>
                  <a:lnTo>
                    <a:pt x="5292651" y="1310726"/>
                  </a:lnTo>
                  <a:close/>
                  <a:moveTo>
                    <a:pt x="5293363" y="1402501"/>
                  </a:moveTo>
                  <a:lnTo>
                    <a:pt x="5404846" y="1402145"/>
                  </a:lnTo>
                  <a:lnTo>
                    <a:pt x="5405440" y="1402145"/>
                  </a:lnTo>
                  <a:lnTo>
                    <a:pt x="5405796" y="1433488"/>
                  </a:lnTo>
                  <a:lnTo>
                    <a:pt x="5293601" y="1433963"/>
                  </a:lnTo>
                  <a:lnTo>
                    <a:pt x="5293601" y="1433963"/>
                  </a:lnTo>
                  <a:lnTo>
                    <a:pt x="5293363" y="1402501"/>
                  </a:lnTo>
                  <a:close/>
                  <a:moveTo>
                    <a:pt x="5294076" y="1494394"/>
                  </a:moveTo>
                  <a:lnTo>
                    <a:pt x="5406152" y="1493919"/>
                  </a:lnTo>
                  <a:lnTo>
                    <a:pt x="5406508" y="1525263"/>
                  </a:lnTo>
                  <a:lnTo>
                    <a:pt x="5405915" y="1525263"/>
                  </a:lnTo>
                  <a:lnTo>
                    <a:pt x="5294313" y="1525619"/>
                  </a:lnTo>
                  <a:lnTo>
                    <a:pt x="5294076" y="1494394"/>
                  </a:lnTo>
                  <a:close/>
                  <a:moveTo>
                    <a:pt x="5294669" y="1586287"/>
                  </a:moveTo>
                  <a:lnTo>
                    <a:pt x="5406746" y="1585813"/>
                  </a:lnTo>
                  <a:lnTo>
                    <a:pt x="5407102" y="1617275"/>
                  </a:lnTo>
                  <a:lnTo>
                    <a:pt x="5294788" y="1617631"/>
                  </a:lnTo>
                  <a:lnTo>
                    <a:pt x="5294669" y="1586287"/>
                  </a:lnTo>
                  <a:close/>
                  <a:moveTo>
                    <a:pt x="5295263" y="1678062"/>
                  </a:moveTo>
                  <a:lnTo>
                    <a:pt x="5407458" y="1677706"/>
                  </a:lnTo>
                  <a:lnTo>
                    <a:pt x="5407696" y="1709049"/>
                  </a:lnTo>
                  <a:lnTo>
                    <a:pt x="5296331" y="1709524"/>
                  </a:lnTo>
                  <a:lnTo>
                    <a:pt x="5295619" y="1709524"/>
                  </a:lnTo>
                  <a:lnTo>
                    <a:pt x="5295263" y="1678062"/>
                  </a:lnTo>
                  <a:close/>
                  <a:moveTo>
                    <a:pt x="5295856" y="1769955"/>
                  </a:moveTo>
                  <a:lnTo>
                    <a:pt x="5296688" y="1769955"/>
                  </a:lnTo>
                  <a:lnTo>
                    <a:pt x="5408170" y="1769480"/>
                  </a:lnTo>
                  <a:lnTo>
                    <a:pt x="5408289" y="1800943"/>
                  </a:lnTo>
                  <a:lnTo>
                    <a:pt x="5296213" y="1801299"/>
                  </a:lnTo>
                  <a:lnTo>
                    <a:pt x="5295856" y="1769955"/>
                  </a:lnTo>
                  <a:close/>
                  <a:moveTo>
                    <a:pt x="5296569" y="1861849"/>
                  </a:moveTo>
                  <a:lnTo>
                    <a:pt x="5408764" y="1861492"/>
                  </a:lnTo>
                  <a:lnTo>
                    <a:pt x="5409002" y="1892836"/>
                  </a:lnTo>
                  <a:lnTo>
                    <a:pt x="5408289" y="1892836"/>
                  </a:lnTo>
                  <a:lnTo>
                    <a:pt x="5296806" y="1893311"/>
                  </a:lnTo>
                  <a:lnTo>
                    <a:pt x="5296569" y="1861849"/>
                  </a:lnTo>
                  <a:close/>
                  <a:moveTo>
                    <a:pt x="5297281" y="1953742"/>
                  </a:moveTo>
                  <a:lnTo>
                    <a:pt x="5409595" y="1953386"/>
                  </a:lnTo>
                  <a:lnTo>
                    <a:pt x="5409714" y="1984729"/>
                  </a:lnTo>
                  <a:lnTo>
                    <a:pt x="5298112" y="1985204"/>
                  </a:lnTo>
                  <a:lnTo>
                    <a:pt x="5297519" y="1985204"/>
                  </a:lnTo>
                  <a:lnTo>
                    <a:pt x="5297281" y="1953742"/>
                  </a:lnTo>
                  <a:close/>
                  <a:moveTo>
                    <a:pt x="5298825" y="2076979"/>
                  </a:moveTo>
                  <a:lnTo>
                    <a:pt x="5297993" y="2076979"/>
                  </a:lnTo>
                  <a:lnTo>
                    <a:pt x="5297993" y="2076979"/>
                  </a:lnTo>
                  <a:lnTo>
                    <a:pt x="5297875" y="2045635"/>
                  </a:lnTo>
                  <a:lnTo>
                    <a:pt x="5410189" y="2045279"/>
                  </a:lnTo>
                  <a:lnTo>
                    <a:pt x="5410426" y="2076623"/>
                  </a:lnTo>
                  <a:lnTo>
                    <a:pt x="5298825" y="2076979"/>
                  </a:lnTo>
                  <a:close/>
                  <a:moveTo>
                    <a:pt x="5588870" y="534263"/>
                  </a:moveTo>
                  <a:lnTo>
                    <a:pt x="5757104" y="533670"/>
                  </a:lnTo>
                  <a:lnTo>
                    <a:pt x="5757341" y="551597"/>
                  </a:lnTo>
                  <a:lnTo>
                    <a:pt x="5745706" y="551597"/>
                  </a:lnTo>
                  <a:lnTo>
                    <a:pt x="5589939" y="552191"/>
                  </a:lnTo>
                  <a:lnTo>
                    <a:pt x="5588989" y="552191"/>
                  </a:lnTo>
                  <a:lnTo>
                    <a:pt x="5588989" y="552191"/>
                  </a:lnTo>
                  <a:lnTo>
                    <a:pt x="5588870" y="534263"/>
                  </a:lnTo>
                  <a:close/>
                  <a:moveTo>
                    <a:pt x="5589226" y="601462"/>
                  </a:moveTo>
                  <a:lnTo>
                    <a:pt x="5589226" y="601462"/>
                  </a:lnTo>
                  <a:lnTo>
                    <a:pt x="5756510" y="600750"/>
                  </a:lnTo>
                  <a:lnTo>
                    <a:pt x="5757579" y="600750"/>
                  </a:lnTo>
                  <a:lnTo>
                    <a:pt x="5757579" y="600750"/>
                  </a:lnTo>
                  <a:lnTo>
                    <a:pt x="5757816" y="618677"/>
                  </a:lnTo>
                  <a:lnTo>
                    <a:pt x="5746063" y="618677"/>
                  </a:lnTo>
                  <a:lnTo>
                    <a:pt x="5589464" y="619389"/>
                  </a:lnTo>
                  <a:lnTo>
                    <a:pt x="5589226" y="601462"/>
                  </a:lnTo>
                  <a:close/>
                  <a:moveTo>
                    <a:pt x="5589820" y="668660"/>
                  </a:moveTo>
                  <a:lnTo>
                    <a:pt x="5758054" y="667948"/>
                  </a:lnTo>
                  <a:lnTo>
                    <a:pt x="5758172" y="685875"/>
                  </a:lnTo>
                  <a:lnTo>
                    <a:pt x="5589820" y="686588"/>
                  </a:lnTo>
                  <a:lnTo>
                    <a:pt x="5589820" y="668660"/>
                  </a:lnTo>
                  <a:close/>
                  <a:moveTo>
                    <a:pt x="5590414" y="753311"/>
                  </a:moveTo>
                  <a:lnTo>
                    <a:pt x="5590176" y="735859"/>
                  </a:lnTo>
                  <a:lnTo>
                    <a:pt x="5758529" y="735265"/>
                  </a:lnTo>
                  <a:lnTo>
                    <a:pt x="5758529" y="753193"/>
                  </a:lnTo>
                  <a:lnTo>
                    <a:pt x="5590295" y="753786"/>
                  </a:lnTo>
                  <a:lnTo>
                    <a:pt x="5590295" y="753786"/>
                  </a:lnTo>
                  <a:lnTo>
                    <a:pt x="5590414" y="753311"/>
                  </a:lnTo>
                  <a:close/>
                  <a:moveTo>
                    <a:pt x="5590651" y="803176"/>
                  </a:moveTo>
                  <a:lnTo>
                    <a:pt x="5590651" y="803176"/>
                  </a:lnTo>
                  <a:lnTo>
                    <a:pt x="5759004" y="802464"/>
                  </a:lnTo>
                  <a:lnTo>
                    <a:pt x="5759241" y="820391"/>
                  </a:lnTo>
                  <a:lnTo>
                    <a:pt x="5590889" y="821104"/>
                  </a:lnTo>
                  <a:lnTo>
                    <a:pt x="5590651" y="803176"/>
                  </a:lnTo>
                  <a:close/>
                  <a:moveTo>
                    <a:pt x="5591245" y="870256"/>
                  </a:moveTo>
                  <a:lnTo>
                    <a:pt x="5592194" y="870256"/>
                  </a:lnTo>
                  <a:lnTo>
                    <a:pt x="5759597" y="869662"/>
                  </a:lnTo>
                  <a:lnTo>
                    <a:pt x="5759716" y="887471"/>
                  </a:lnTo>
                  <a:lnTo>
                    <a:pt x="5591482" y="888183"/>
                  </a:lnTo>
                  <a:lnTo>
                    <a:pt x="5591482" y="888183"/>
                  </a:lnTo>
                  <a:lnTo>
                    <a:pt x="5591245" y="870256"/>
                  </a:lnTo>
                  <a:close/>
                  <a:moveTo>
                    <a:pt x="5591601" y="937454"/>
                  </a:moveTo>
                  <a:lnTo>
                    <a:pt x="5759953" y="936861"/>
                  </a:lnTo>
                  <a:lnTo>
                    <a:pt x="5760072" y="954788"/>
                  </a:lnTo>
                  <a:lnTo>
                    <a:pt x="5591720" y="955382"/>
                  </a:lnTo>
                  <a:lnTo>
                    <a:pt x="5591601" y="937454"/>
                  </a:lnTo>
                  <a:close/>
                  <a:moveTo>
                    <a:pt x="5592194" y="1004771"/>
                  </a:moveTo>
                  <a:lnTo>
                    <a:pt x="5760547" y="1004059"/>
                  </a:lnTo>
                  <a:lnTo>
                    <a:pt x="5760547" y="1021987"/>
                  </a:lnTo>
                  <a:lnTo>
                    <a:pt x="5593263" y="1022699"/>
                  </a:lnTo>
                  <a:lnTo>
                    <a:pt x="5592194" y="1022699"/>
                  </a:lnTo>
                  <a:lnTo>
                    <a:pt x="5592194" y="1022699"/>
                  </a:lnTo>
                  <a:lnTo>
                    <a:pt x="5592194" y="1004771"/>
                  </a:lnTo>
                  <a:close/>
                  <a:moveTo>
                    <a:pt x="5592551" y="1071970"/>
                  </a:moveTo>
                  <a:lnTo>
                    <a:pt x="5593501" y="1071970"/>
                  </a:lnTo>
                  <a:lnTo>
                    <a:pt x="5760903" y="1071376"/>
                  </a:lnTo>
                  <a:lnTo>
                    <a:pt x="5761140" y="1089304"/>
                  </a:lnTo>
                  <a:lnTo>
                    <a:pt x="5593738" y="1089897"/>
                  </a:lnTo>
                  <a:lnTo>
                    <a:pt x="5592788" y="1089897"/>
                  </a:lnTo>
                  <a:lnTo>
                    <a:pt x="5592788" y="1089897"/>
                  </a:lnTo>
                  <a:lnTo>
                    <a:pt x="5592551" y="1071970"/>
                  </a:lnTo>
                  <a:close/>
                  <a:moveTo>
                    <a:pt x="5593144" y="1139168"/>
                  </a:moveTo>
                  <a:lnTo>
                    <a:pt x="5761497" y="1138456"/>
                  </a:lnTo>
                  <a:lnTo>
                    <a:pt x="5761497" y="1156383"/>
                  </a:lnTo>
                  <a:lnTo>
                    <a:pt x="5593144" y="1157096"/>
                  </a:lnTo>
                  <a:lnTo>
                    <a:pt x="5593144" y="1139168"/>
                  </a:lnTo>
                  <a:close/>
                  <a:moveTo>
                    <a:pt x="5593501" y="1206367"/>
                  </a:moveTo>
                  <a:lnTo>
                    <a:pt x="5761853" y="1205654"/>
                  </a:lnTo>
                  <a:lnTo>
                    <a:pt x="5762090" y="1223582"/>
                  </a:lnTo>
                  <a:lnTo>
                    <a:pt x="5761497" y="1223582"/>
                  </a:lnTo>
                  <a:lnTo>
                    <a:pt x="5751880" y="1223582"/>
                  </a:lnTo>
                  <a:lnTo>
                    <a:pt x="5750336" y="1223582"/>
                  </a:lnTo>
                  <a:lnTo>
                    <a:pt x="5735615" y="1223701"/>
                  </a:lnTo>
                  <a:lnTo>
                    <a:pt x="5593619" y="1224294"/>
                  </a:lnTo>
                  <a:lnTo>
                    <a:pt x="5593501" y="1206367"/>
                  </a:lnTo>
                  <a:close/>
                  <a:moveTo>
                    <a:pt x="5594094" y="1273565"/>
                  </a:moveTo>
                  <a:lnTo>
                    <a:pt x="5762446" y="1272972"/>
                  </a:lnTo>
                  <a:lnTo>
                    <a:pt x="5762446" y="1290899"/>
                  </a:lnTo>
                  <a:lnTo>
                    <a:pt x="5594094" y="1291493"/>
                  </a:lnTo>
                  <a:lnTo>
                    <a:pt x="5594094" y="1273565"/>
                  </a:lnTo>
                  <a:close/>
                  <a:moveTo>
                    <a:pt x="5594569" y="1340882"/>
                  </a:moveTo>
                  <a:lnTo>
                    <a:pt x="5595638" y="1340882"/>
                  </a:lnTo>
                  <a:lnTo>
                    <a:pt x="5762921" y="1340170"/>
                  </a:lnTo>
                  <a:lnTo>
                    <a:pt x="5763159" y="1358098"/>
                  </a:lnTo>
                  <a:lnTo>
                    <a:pt x="5751405" y="1358098"/>
                  </a:lnTo>
                  <a:lnTo>
                    <a:pt x="5594806" y="1358691"/>
                  </a:lnTo>
                  <a:lnTo>
                    <a:pt x="5594806" y="1358691"/>
                  </a:lnTo>
                  <a:lnTo>
                    <a:pt x="5594569" y="1340882"/>
                  </a:lnTo>
                  <a:close/>
                  <a:moveTo>
                    <a:pt x="5595044" y="1408081"/>
                  </a:moveTo>
                  <a:lnTo>
                    <a:pt x="5763277" y="1407369"/>
                  </a:lnTo>
                  <a:lnTo>
                    <a:pt x="5763515" y="1425415"/>
                  </a:lnTo>
                  <a:lnTo>
                    <a:pt x="5763040" y="1425415"/>
                  </a:lnTo>
                  <a:lnTo>
                    <a:pt x="5753780" y="1425415"/>
                  </a:lnTo>
                  <a:lnTo>
                    <a:pt x="5751761" y="1425415"/>
                  </a:lnTo>
                  <a:lnTo>
                    <a:pt x="5679101" y="1425652"/>
                  </a:lnTo>
                  <a:lnTo>
                    <a:pt x="5595044" y="1426008"/>
                  </a:lnTo>
                  <a:lnTo>
                    <a:pt x="5595044" y="1408081"/>
                  </a:lnTo>
                  <a:close/>
                  <a:moveTo>
                    <a:pt x="5595519" y="1475279"/>
                  </a:moveTo>
                  <a:lnTo>
                    <a:pt x="5596469" y="1475279"/>
                  </a:lnTo>
                  <a:lnTo>
                    <a:pt x="5763871" y="1474686"/>
                  </a:lnTo>
                  <a:lnTo>
                    <a:pt x="5763871" y="1492613"/>
                  </a:lnTo>
                  <a:lnTo>
                    <a:pt x="5762921" y="1492613"/>
                  </a:lnTo>
                  <a:lnTo>
                    <a:pt x="5595638" y="1493207"/>
                  </a:lnTo>
                  <a:lnTo>
                    <a:pt x="5595519" y="1475279"/>
                  </a:lnTo>
                  <a:close/>
                  <a:moveTo>
                    <a:pt x="5595994" y="1542478"/>
                  </a:moveTo>
                  <a:lnTo>
                    <a:pt x="5764227" y="1541765"/>
                  </a:lnTo>
                  <a:lnTo>
                    <a:pt x="5764465" y="1559693"/>
                  </a:lnTo>
                  <a:lnTo>
                    <a:pt x="5596113" y="1560405"/>
                  </a:lnTo>
                  <a:lnTo>
                    <a:pt x="5595994" y="1542478"/>
                  </a:lnTo>
                  <a:close/>
                  <a:moveTo>
                    <a:pt x="5596469" y="1609676"/>
                  </a:moveTo>
                  <a:lnTo>
                    <a:pt x="5597418" y="1609676"/>
                  </a:lnTo>
                  <a:lnTo>
                    <a:pt x="5764821" y="1609083"/>
                  </a:lnTo>
                  <a:lnTo>
                    <a:pt x="5764821" y="1627010"/>
                  </a:lnTo>
                  <a:lnTo>
                    <a:pt x="5596588" y="1627604"/>
                  </a:lnTo>
                  <a:lnTo>
                    <a:pt x="5596469" y="1609676"/>
                  </a:lnTo>
                  <a:close/>
                  <a:moveTo>
                    <a:pt x="5597062" y="1694565"/>
                  </a:moveTo>
                  <a:lnTo>
                    <a:pt x="5596825" y="1676993"/>
                  </a:lnTo>
                  <a:lnTo>
                    <a:pt x="5597893" y="1676993"/>
                  </a:lnTo>
                  <a:lnTo>
                    <a:pt x="5765177" y="1676281"/>
                  </a:lnTo>
                  <a:lnTo>
                    <a:pt x="5765414" y="1694209"/>
                  </a:lnTo>
                  <a:lnTo>
                    <a:pt x="5597062" y="1694802"/>
                  </a:lnTo>
                  <a:lnTo>
                    <a:pt x="5597062" y="1694802"/>
                  </a:lnTo>
                  <a:lnTo>
                    <a:pt x="5597062" y="1694565"/>
                  </a:lnTo>
                  <a:close/>
                  <a:moveTo>
                    <a:pt x="5597418" y="1744192"/>
                  </a:moveTo>
                  <a:lnTo>
                    <a:pt x="5598487" y="1744192"/>
                  </a:lnTo>
                  <a:lnTo>
                    <a:pt x="5765771" y="1743480"/>
                  </a:lnTo>
                  <a:lnTo>
                    <a:pt x="5765771" y="1761407"/>
                  </a:lnTo>
                  <a:lnTo>
                    <a:pt x="5754136" y="1761407"/>
                  </a:lnTo>
                  <a:lnTo>
                    <a:pt x="5597537" y="1762119"/>
                  </a:lnTo>
                  <a:lnTo>
                    <a:pt x="5597418" y="1744192"/>
                  </a:lnTo>
                  <a:close/>
                  <a:moveTo>
                    <a:pt x="5597893" y="1811272"/>
                  </a:moveTo>
                  <a:lnTo>
                    <a:pt x="5766246" y="1810678"/>
                  </a:lnTo>
                  <a:lnTo>
                    <a:pt x="5766483" y="1828606"/>
                  </a:lnTo>
                  <a:lnTo>
                    <a:pt x="5754848" y="1828606"/>
                  </a:lnTo>
                  <a:lnTo>
                    <a:pt x="5598131" y="1829199"/>
                  </a:lnTo>
                  <a:lnTo>
                    <a:pt x="5598131" y="1829199"/>
                  </a:lnTo>
                  <a:lnTo>
                    <a:pt x="5597893" y="1811272"/>
                  </a:lnTo>
                  <a:close/>
                  <a:moveTo>
                    <a:pt x="5598368" y="1878589"/>
                  </a:moveTo>
                  <a:lnTo>
                    <a:pt x="5766721" y="1877876"/>
                  </a:lnTo>
                  <a:lnTo>
                    <a:pt x="5766721" y="1895804"/>
                  </a:lnTo>
                  <a:lnTo>
                    <a:pt x="5755085" y="1895804"/>
                  </a:lnTo>
                  <a:lnTo>
                    <a:pt x="5599437" y="1896398"/>
                  </a:lnTo>
                  <a:lnTo>
                    <a:pt x="5598368" y="1896398"/>
                  </a:lnTo>
                  <a:lnTo>
                    <a:pt x="5598368" y="1878589"/>
                  </a:lnTo>
                  <a:close/>
                  <a:moveTo>
                    <a:pt x="5598843" y="1945787"/>
                  </a:moveTo>
                  <a:lnTo>
                    <a:pt x="5767196" y="1945075"/>
                  </a:lnTo>
                  <a:lnTo>
                    <a:pt x="5767433" y="1963002"/>
                  </a:lnTo>
                  <a:lnTo>
                    <a:pt x="5755798" y="1963002"/>
                  </a:lnTo>
                  <a:lnTo>
                    <a:pt x="5599081" y="1963596"/>
                  </a:lnTo>
                  <a:lnTo>
                    <a:pt x="5598843" y="1945787"/>
                  </a:lnTo>
                  <a:close/>
                  <a:moveTo>
                    <a:pt x="5599318" y="2012986"/>
                  </a:moveTo>
                  <a:lnTo>
                    <a:pt x="5767670" y="2012392"/>
                  </a:lnTo>
                  <a:lnTo>
                    <a:pt x="5767670" y="2030320"/>
                  </a:lnTo>
                  <a:lnTo>
                    <a:pt x="5766721" y="2030320"/>
                  </a:lnTo>
                  <a:lnTo>
                    <a:pt x="5756035" y="2030320"/>
                  </a:lnTo>
                  <a:lnTo>
                    <a:pt x="5599318" y="2030913"/>
                  </a:lnTo>
                  <a:lnTo>
                    <a:pt x="5599318" y="2030913"/>
                  </a:lnTo>
                  <a:lnTo>
                    <a:pt x="5599318" y="2030913"/>
                  </a:lnTo>
                  <a:lnTo>
                    <a:pt x="5599318" y="2012986"/>
                  </a:lnTo>
                  <a:close/>
                  <a:moveTo>
                    <a:pt x="5601099" y="2098112"/>
                  </a:moveTo>
                  <a:lnTo>
                    <a:pt x="5600030" y="2098112"/>
                  </a:lnTo>
                  <a:lnTo>
                    <a:pt x="5600030" y="2098112"/>
                  </a:lnTo>
                  <a:lnTo>
                    <a:pt x="5599793" y="2080184"/>
                  </a:lnTo>
                  <a:lnTo>
                    <a:pt x="5600861" y="2080184"/>
                  </a:lnTo>
                  <a:lnTo>
                    <a:pt x="5768145" y="2079472"/>
                  </a:lnTo>
                  <a:lnTo>
                    <a:pt x="5768383" y="2097399"/>
                  </a:lnTo>
                  <a:lnTo>
                    <a:pt x="5601099" y="2098112"/>
                  </a:lnTo>
                  <a:close/>
                  <a:moveTo>
                    <a:pt x="6023642" y="514674"/>
                  </a:moveTo>
                  <a:lnTo>
                    <a:pt x="6142842" y="514080"/>
                  </a:lnTo>
                  <a:lnTo>
                    <a:pt x="6142960" y="540912"/>
                  </a:lnTo>
                  <a:lnTo>
                    <a:pt x="6023761" y="541387"/>
                  </a:lnTo>
                  <a:lnTo>
                    <a:pt x="6023642" y="514674"/>
                  </a:lnTo>
                  <a:close/>
                  <a:moveTo>
                    <a:pt x="6024236" y="608704"/>
                  </a:moveTo>
                  <a:lnTo>
                    <a:pt x="6143555" y="608229"/>
                  </a:lnTo>
                  <a:lnTo>
                    <a:pt x="6143673" y="635180"/>
                  </a:lnTo>
                  <a:lnTo>
                    <a:pt x="6024473" y="635655"/>
                  </a:lnTo>
                  <a:lnTo>
                    <a:pt x="6024236" y="608704"/>
                  </a:lnTo>
                  <a:close/>
                  <a:moveTo>
                    <a:pt x="6024829" y="702734"/>
                  </a:moveTo>
                  <a:lnTo>
                    <a:pt x="6144148" y="702260"/>
                  </a:lnTo>
                  <a:lnTo>
                    <a:pt x="6144267" y="729091"/>
                  </a:lnTo>
                  <a:lnTo>
                    <a:pt x="6025067" y="729566"/>
                  </a:lnTo>
                  <a:lnTo>
                    <a:pt x="6024829" y="702734"/>
                  </a:lnTo>
                  <a:close/>
                  <a:moveTo>
                    <a:pt x="6025541" y="796884"/>
                  </a:moveTo>
                  <a:lnTo>
                    <a:pt x="6143079" y="796409"/>
                  </a:lnTo>
                  <a:lnTo>
                    <a:pt x="6144742" y="796409"/>
                  </a:lnTo>
                  <a:lnTo>
                    <a:pt x="6144742" y="796409"/>
                  </a:lnTo>
                  <a:lnTo>
                    <a:pt x="6144979" y="823240"/>
                  </a:lnTo>
                  <a:lnTo>
                    <a:pt x="6144148" y="823240"/>
                  </a:lnTo>
                  <a:lnTo>
                    <a:pt x="6025660" y="823715"/>
                  </a:lnTo>
                  <a:lnTo>
                    <a:pt x="6025660" y="823359"/>
                  </a:lnTo>
                  <a:lnTo>
                    <a:pt x="6025541" y="796884"/>
                  </a:lnTo>
                  <a:close/>
                  <a:moveTo>
                    <a:pt x="6026254" y="891033"/>
                  </a:moveTo>
                  <a:lnTo>
                    <a:pt x="6026254" y="891033"/>
                  </a:lnTo>
                  <a:lnTo>
                    <a:pt x="6144742" y="890558"/>
                  </a:lnTo>
                  <a:lnTo>
                    <a:pt x="6145454" y="890558"/>
                  </a:lnTo>
                  <a:lnTo>
                    <a:pt x="6145692" y="917390"/>
                  </a:lnTo>
                  <a:lnTo>
                    <a:pt x="6026373" y="917864"/>
                  </a:lnTo>
                  <a:lnTo>
                    <a:pt x="6026373" y="917864"/>
                  </a:lnTo>
                  <a:lnTo>
                    <a:pt x="6026254" y="891033"/>
                  </a:lnTo>
                  <a:close/>
                  <a:moveTo>
                    <a:pt x="6027085" y="998479"/>
                  </a:moveTo>
                  <a:lnTo>
                    <a:pt x="6026966" y="985063"/>
                  </a:lnTo>
                  <a:lnTo>
                    <a:pt x="6145454" y="984588"/>
                  </a:lnTo>
                  <a:lnTo>
                    <a:pt x="6146166" y="984588"/>
                  </a:lnTo>
                  <a:lnTo>
                    <a:pt x="6146166" y="984588"/>
                  </a:lnTo>
                  <a:lnTo>
                    <a:pt x="6146404" y="1011539"/>
                  </a:lnTo>
                  <a:lnTo>
                    <a:pt x="6027085" y="1012014"/>
                  </a:lnTo>
                  <a:lnTo>
                    <a:pt x="6027085" y="998479"/>
                  </a:lnTo>
                  <a:close/>
                  <a:moveTo>
                    <a:pt x="6027679" y="1079212"/>
                  </a:moveTo>
                  <a:lnTo>
                    <a:pt x="6145216" y="1078737"/>
                  </a:lnTo>
                  <a:lnTo>
                    <a:pt x="6146879" y="1078737"/>
                  </a:lnTo>
                  <a:lnTo>
                    <a:pt x="6146997" y="1105688"/>
                  </a:lnTo>
                  <a:lnTo>
                    <a:pt x="6146166" y="1105688"/>
                  </a:lnTo>
                  <a:lnTo>
                    <a:pt x="6027797" y="1106163"/>
                  </a:lnTo>
                  <a:lnTo>
                    <a:pt x="6027679" y="1079212"/>
                  </a:lnTo>
                  <a:close/>
                  <a:moveTo>
                    <a:pt x="6028272" y="1173361"/>
                  </a:moveTo>
                  <a:lnTo>
                    <a:pt x="6147235" y="1172886"/>
                  </a:lnTo>
                  <a:lnTo>
                    <a:pt x="6147591" y="1172886"/>
                  </a:lnTo>
                  <a:lnTo>
                    <a:pt x="6147710" y="1199837"/>
                  </a:lnTo>
                  <a:lnTo>
                    <a:pt x="6028510" y="1200312"/>
                  </a:lnTo>
                  <a:lnTo>
                    <a:pt x="6028510" y="1200312"/>
                  </a:lnTo>
                  <a:lnTo>
                    <a:pt x="6028272" y="1173361"/>
                  </a:lnTo>
                  <a:close/>
                  <a:moveTo>
                    <a:pt x="6028866" y="1267392"/>
                  </a:moveTo>
                  <a:lnTo>
                    <a:pt x="6147591" y="1266917"/>
                  </a:lnTo>
                  <a:lnTo>
                    <a:pt x="6148303" y="1266917"/>
                  </a:lnTo>
                  <a:lnTo>
                    <a:pt x="6148422" y="1293867"/>
                  </a:lnTo>
                  <a:lnTo>
                    <a:pt x="6147710" y="1293867"/>
                  </a:lnTo>
                  <a:lnTo>
                    <a:pt x="6029222" y="1294342"/>
                  </a:lnTo>
                  <a:lnTo>
                    <a:pt x="6028866" y="1267392"/>
                  </a:lnTo>
                  <a:close/>
                  <a:moveTo>
                    <a:pt x="6029578" y="1361541"/>
                  </a:moveTo>
                  <a:lnTo>
                    <a:pt x="6148897" y="1360947"/>
                  </a:lnTo>
                  <a:lnTo>
                    <a:pt x="6149016" y="1387898"/>
                  </a:lnTo>
                  <a:lnTo>
                    <a:pt x="6148303" y="1387898"/>
                  </a:lnTo>
                  <a:lnTo>
                    <a:pt x="6029816" y="1388373"/>
                  </a:lnTo>
                  <a:lnTo>
                    <a:pt x="6029816" y="1388373"/>
                  </a:lnTo>
                  <a:lnTo>
                    <a:pt x="6029578" y="1361541"/>
                  </a:lnTo>
                  <a:close/>
                  <a:moveTo>
                    <a:pt x="6030291" y="1455690"/>
                  </a:moveTo>
                  <a:lnTo>
                    <a:pt x="6149491" y="1455215"/>
                  </a:lnTo>
                  <a:lnTo>
                    <a:pt x="6149728" y="1482047"/>
                  </a:lnTo>
                  <a:lnTo>
                    <a:pt x="6148897" y="1482047"/>
                  </a:lnTo>
                  <a:lnTo>
                    <a:pt x="6030409" y="1482522"/>
                  </a:lnTo>
                  <a:lnTo>
                    <a:pt x="6030409" y="1482522"/>
                  </a:lnTo>
                  <a:lnTo>
                    <a:pt x="6030291" y="1455690"/>
                  </a:lnTo>
                  <a:close/>
                  <a:moveTo>
                    <a:pt x="6031003" y="1549720"/>
                  </a:moveTo>
                  <a:lnTo>
                    <a:pt x="6150203" y="1549245"/>
                  </a:lnTo>
                  <a:lnTo>
                    <a:pt x="6150440" y="1576077"/>
                  </a:lnTo>
                  <a:lnTo>
                    <a:pt x="6031121" y="1576552"/>
                  </a:lnTo>
                  <a:lnTo>
                    <a:pt x="6031003" y="1549720"/>
                  </a:lnTo>
                  <a:close/>
                  <a:moveTo>
                    <a:pt x="6031715" y="1643750"/>
                  </a:moveTo>
                  <a:lnTo>
                    <a:pt x="6150916" y="1643276"/>
                  </a:lnTo>
                  <a:lnTo>
                    <a:pt x="6151034" y="1670107"/>
                  </a:lnTo>
                  <a:lnTo>
                    <a:pt x="6032546" y="1670582"/>
                  </a:lnTo>
                  <a:lnTo>
                    <a:pt x="6031834" y="1670582"/>
                  </a:lnTo>
                  <a:lnTo>
                    <a:pt x="6031834" y="1670582"/>
                  </a:lnTo>
                  <a:lnTo>
                    <a:pt x="6031715" y="1643750"/>
                  </a:lnTo>
                  <a:close/>
                  <a:moveTo>
                    <a:pt x="6032309" y="1737900"/>
                  </a:moveTo>
                  <a:lnTo>
                    <a:pt x="6151509" y="1737306"/>
                  </a:lnTo>
                  <a:lnTo>
                    <a:pt x="6151628" y="1764138"/>
                  </a:lnTo>
                  <a:lnTo>
                    <a:pt x="6033259" y="1764731"/>
                  </a:lnTo>
                  <a:lnTo>
                    <a:pt x="6032428" y="1764731"/>
                  </a:lnTo>
                  <a:lnTo>
                    <a:pt x="6032309" y="1737900"/>
                  </a:lnTo>
                  <a:close/>
                  <a:moveTo>
                    <a:pt x="6032903" y="1832049"/>
                  </a:moveTo>
                  <a:lnTo>
                    <a:pt x="6152221" y="1831574"/>
                  </a:lnTo>
                  <a:lnTo>
                    <a:pt x="6152340" y="1858406"/>
                  </a:lnTo>
                  <a:lnTo>
                    <a:pt x="6033852" y="1858881"/>
                  </a:lnTo>
                  <a:lnTo>
                    <a:pt x="6033140" y="1858881"/>
                  </a:lnTo>
                  <a:lnTo>
                    <a:pt x="6033140" y="1858881"/>
                  </a:lnTo>
                  <a:lnTo>
                    <a:pt x="6032903" y="1832049"/>
                  </a:lnTo>
                  <a:close/>
                  <a:moveTo>
                    <a:pt x="6033615" y="1926079"/>
                  </a:moveTo>
                  <a:lnTo>
                    <a:pt x="6152934" y="1925604"/>
                  </a:lnTo>
                  <a:lnTo>
                    <a:pt x="6153052" y="1952436"/>
                  </a:lnTo>
                  <a:lnTo>
                    <a:pt x="6033852" y="1952911"/>
                  </a:lnTo>
                  <a:lnTo>
                    <a:pt x="6033615" y="1926079"/>
                  </a:lnTo>
                  <a:close/>
                  <a:moveTo>
                    <a:pt x="6035277" y="2047179"/>
                  </a:moveTo>
                  <a:lnTo>
                    <a:pt x="6034446" y="2047179"/>
                  </a:lnTo>
                  <a:lnTo>
                    <a:pt x="6034327" y="2020228"/>
                  </a:lnTo>
                  <a:lnTo>
                    <a:pt x="6153646" y="2019753"/>
                  </a:lnTo>
                  <a:lnTo>
                    <a:pt x="6153765" y="2046585"/>
                  </a:lnTo>
                  <a:lnTo>
                    <a:pt x="6035277" y="2047179"/>
                  </a:lnTo>
                  <a:close/>
                  <a:moveTo>
                    <a:pt x="6412111" y="746069"/>
                  </a:moveTo>
                  <a:lnTo>
                    <a:pt x="6457464" y="745950"/>
                  </a:lnTo>
                  <a:lnTo>
                    <a:pt x="6457701" y="745950"/>
                  </a:lnTo>
                  <a:lnTo>
                    <a:pt x="6457939" y="777294"/>
                  </a:lnTo>
                  <a:lnTo>
                    <a:pt x="6457701" y="777294"/>
                  </a:lnTo>
                  <a:lnTo>
                    <a:pt x="6451646" y="777294"/>
                  </a:lnTo>
                  <a:lnTo>
                    <a:pt x="6447610" y="777294"/>
                  </a:lnTo>
                  <a:lnTo>
                    <a:pt x="6412348" y="777413"/>
                  </a:lnTo>
                  <a:lnTo>
                    <a:pt x="6412348" y="777413"/>
                  </a:lnTo>
                  <a:lnTo>
                    <a:pt x="6412111" y="746069"/>
                  </a:lnTo>
                  <a:close/>
                  <a:moveTo>
                    <a:pt x="6412586" y="804363"/>
                  </a:moveTo>
                  <a:lnTo>
                    <a:pt x="6458176" y="804244"/>
                  </a:lnTo>
                  <a:lnTo>
                    <a:pt x="6458413" y="835588"/>
                  </a:lnTo>
                  <a:lnTo>
                    <a:pt x="6452121" y="835588"/>
                  </a:lnTo>
                  <a:lnTo>
                    <a:pt x="6412823" y="835825"/>
                  </a:lnTo>
                  <a:lnTo>
                    <a:pt x="6412586" y="804363"/>
                  </a:lnTo>
                  <a:close/>
                  <a:moveTo>
                    <a:pt x="6413060" y="862657"/>
                  </a:moveTo>
                  <a:lnTo>
                    <a:pt x="6413060" y="862657"/>
                  </a:lnTo>
                  <a:lnTo>
                    <a:pt x="6458651" y="862420"/>
                  </a:lnTo>
                  <a:lnTo>
                    <a:pt x="6458889" y="893882"/>
                  </a:lnTo>
                  <a:lnTo>
                    <a:pt x="6413298" y="894001"/>
                  </a:lnTo>
                  <a:lnTo>
                    <a:pt x="6413060" y="862657"/>
                  </a:lnTo>
                  <a:close/>
                  <a:moveTo>
                    <a:pt x="6413417" y="920833"/>
                  </a:moveTo>
                  <a:lnTo>
                    <a:pt x="6459126" y="920714"/>
                  </a:lnTo>
                  <a:lnTo>
                    <a:pt x="6459482" y="952057"/>
                  </a:lnTo>
                  <a:lnTo>
                    <a:pt x="6453071" y="952057"/>
                  </a:lnTo>
                  <a:lnTo>
                    <a:pt x="6414129" y="952176"/>
                  </a:lnTo>
                  <a:lnTo>
                    <a:pt x="6413891" y="952176"/>
                  </a:lnTo>
                  <a:lnTo>
                    <a:pt x="6413891" y="952176"/>
                  </a:lnTo>
                  <a:lnTo>
                    <a:pt x="6413417" y="920833"/>
                  </a:lnTo>
                  <a:close/>
                  <a:moveTo>
                    <a:pt x="6413891" y="979008"/>
                  </a:moveTo>
                  <a:lnTo>
                    <a:pt x="6459482" y="978889"/>
                  </a:lnTo>
                  <a:lnTo>
                    <a:pt x="6459720" y="1010351"/>
                  </a:lnTo>
                  <a:lnTo>
                    <a:pt x="6414129" y="1010470"/>
                  </a:lnTo>
                  <a:lnTo>
                    <a:pt x="6413891" y="979008"/>
                  </a:lnTo>
                  <a:close/>
                  <a:moveTo>
                    <a:pt x="6414486" y="1068646"/>
                  </a:moveTo>
                  <a:lnTo>
                    <a:pt x="6414486" y="1068646"/>
                  </a:lnTo>
                  <a:lnTo>
                    <a:pt x="6414367" y="1037302"/>
                  </a:lnTo>
                  <a:lnTo>
                    <a:pt x="6459601" y="1037065"/>
                  </a:lnTo>
                  <a:lnTo>
                    <a:pt x="6459957" y="1037065"/>
                  </a:lnTo>
                  <a:lnTo>
                    <a:pt x="6460076" y="1068527"/>
                  </a:lnTo>
                  <a:lnTo>
                    <a:pt x="6427426" y="1068646"/>
                  </a:lnTo>
                  <a:lnTo>
                    <a:pt x="6422440" y="1068646"/>
                  </a:lnTo>
                  <a:lnTo>
                    <a:pt x="6417216" y="1068646"/>
                  </a:lnTo>
                  <a:lnTo>
                    <a:pt x="6416147" y="1068646"/>
                  </a:lnTo>
                  <a:lnTo>
                    <a:pt x="6414486" y="1068646"/>
                  </a:lnTo>
                  <a:lnTo>
                    <a:pt x="6414486" y="1068646"/>
                  </a:lnTo>
                  <a:close/>
                  <a:moveTo>
                    <a:pt x="6414723" y="1095596"/>
                  </a:moveTo>
                  <a:lnTo>
                    <a:pt x="6414960" y="1095596"/>
                  </a:lnTo>
                  <a:lnTo>
                    <a:pt x="6460313" y="1095477"/>
                  </a:lnTo>
                  <a:lnTo>
                    <a:pt x="6460550" y="1126821"/>
                  </a:lnTo>
                  <a:lnTo>
                    <a:pt x="6454258" y="1126821"/>
                  </a:lnTo>
                  <a:lnTo>
                    <a:pt x="6415079" y="1127058"/>
                  </a:lnTo>
                  <a:lnTo>
                    <a:pt x="6414723" y="1095596"/>
                  </a:lnTo>
                  <a:close/>
                  <a:moveTo>
                    <a:pt x="6415316" y="1185234"/>
                  </a:moveTo>
                  <a:lnTo>
                    <a:pt x="6415079" y="1153890"/>
                  </a:lnTo>
                  <a:lnTo>
                    <a:pt x="6460669" y="1153653"/>
                  </a:lnTo>
                  <a:lnTo>
                    <a:pt x="6460788" y="1185115"/>
                  </a:lnTo>
                  <a:lnTo>
                    <a:pt x="6415435" y="1185234"/>
                  </a:lnTo>
                  <a:lnTo>
                    <a:pt x="6415316" y="1185234"/>
                  </a:lnTo>
                  <a:close/>
                  <a:moveTo>
                    <a:pt x="6415554" y="1212066"/>
                  </a:moveTo>
                  <a:lnTo>
                    <a:pt x="6461145" y="1211947"/>
                  </a:lnTo>
                  <a:lnTo>
                    <a:pt x="6461381" y="1243290"/>
                  </a:lnTo>
                  <a:lnTo>
                    <a:pt x="6454971" y="1243290"/>
                  </a:lnTo>
                  <a:lnTo>
                    <a:pt x="6447729" y="1243290"/>
                  </a:lnTo>
                  <a:lnTo>
                    <a:pt x="6415673" y="1243409"/>
                  </a:lnTo>
                  <a:lnTo>
                    <a:pt x="6415554" y="1212066"/>
                  </a:lnTo>
                  <a:close/>
                  <a:moveTo>
                    <a:pt x="6415910" y="1270360"/>
                  </a:moveTo>
                  <a:lnTo>
                    <a:pt x="6461263" y="1270241"/>
                  </a:lnTo>
                  <a:lnTo>
                    <a:pt x="6461500" y="1270241"/>
                  </a:lnTo>
                  <a:lnTo>
                    <a:pt x="6461738" y="1301584"/>
                  </a:lnTo>
                  <a:lnTo>
                    <a:pt x="6455445" y="1301584"/>
                  </a:lnTo>
                  <a:lnTo>
                    <a:pt x="6416504" y="1301822"/>
                  </a:lnTo>
                  <a:lnTo>
                    <a:pt x="6416147" y="1301822"/>
                  </a:lnTo>
                  <a:lnTo>
                    <a:pt x="6415910" y="1270360"/>
                  </a:lnTo>
                  <a:close/>
                  <a:moveTo>
                    <a:pt x="6416504" y="1359997"/>
                  </a:moveTo>
                  <a:lnTo>
                    <a:pt x="6416504" y="1359997"/>
                  </a:lnTo>
                  <a:lnTo>
                    <a:pt x="6416504" y="1359641"/>
                  </a:lnTo>
                  <a:lnTo>
                    <a:pt x="6416266" y="1328654"/>
                  </a:lnTo>
                  <a:lnTo>
                    <a:pt x="6461857" y="1328416"/>
                  </a:lnTo>
                  <a:lnTo>
                    <a:pt x="6462094" y="1359878"/>
                  </a:lnTo>
                  <a:lnTo>
                    <a:pt x="6455683" y="1359878"/>
                  </a:lnTo>
                  <a:lnTo>
                    <a:pt x="6416741" y="1359997"/>
                  </a:lnTo>
                  <a:lnTo>
                    <a:pt x="6416504" y="1359997"/>
                  </a:lnTo>
                  <a:close/>
                  <a:moveTo>
                    <a:pt x="6416860" y="1386829"/>
                  </a:moveTo>
                  <a:lnTo>
                    <a:pt x="6417097" y="1386829"/>
                  </a:lnTo>
                  <a:lnTo>
                    <a:pt x="6462331" y="1386710"/>
                  </a:lnTo>
                  <a:lnTo>
                    <a:pt x="6462688" y="1418054"/>
                  </a:lnTo>
                  <a:lnTo>
                    <a:pt x="6456276" y="1418054"/>
                  </a:lnTo>
                  <a:lnTo>
                    <a:pt x="6417097" y="1418291"/>
                  </a:lnTo>
                  <a:lnTo>
                    <a:pt x="6417097" y="1418291"/>
                  </a:lnTo>
                  <a:lnTo>
                    <a:pt x="6416860" y="1386829"/>
                  </a:lnTo>
                  <a:close/>
                  <a:moveTo>
                    <a:pt x="6417216" y="1445123"/>
                  </a:moveTo>
                  <a:lnTo>
                    <a:pt x="6462806" y="1444886"/>
                  </a:lnTo>
                  <a:lnTo>
                    <a:pt x="6463044" y="1476348"/>
                  </a:lnTo>
                  <a:lnTo>
                    <a:pt x="6417572" y="1476467"/>
                  </a:lnTo>
                  <a:lnTo>
                    <a:pt x="6417216" y="1445123"/>
                  </a:lnTo>
                  <a:close/>
                  <a:moveTo>
                    <a:pt x="6417572" y="1503417"/>
                  </a:moveTo>
                  <a:lnTo>
                    <a:pt x="6463163" y="1503180"/>
                  </a:lnTo>
                  <a:lnTo>
                    <a:pt x="6463400" y="1534642"/>
                  </a:lnTo>
                  <a:lnTo>
                    <a:pt x="6417810" y="1534761"/>
                  </a:lnTo>
                  <a:lnTo>
                    <a:pt x="6417572" y="1503417"/>
                  </a:lnTo>
                  <a:close/>
                  <a:moveTo>
                    <a:pt x="6418047" y="1561593"/>
                  </a:moveTo>
                  <a:lnTo>
                    <a:pt x="6418284" y="1561593"/>
                  </a:lnTo>
                  <a:lnTo>
                    <a:pt x="6463756" y="1561474"/>
                  </a:lnTo>
                  <a:lnTo>
                    <a:pt x="6463875" y="1592817"/>
                  </a:lnTo>
                  <a:lnTo>
                    <a:pt x="6457464" y="1592817"/>
                  </a:lnTo>
                  <a:lnTo>
                    <a:pt x="6418284" y="1593055"/>
                  </a:lnTo>
                  <a:lnTo>
                    <a:pt x="6418047" y="1561593"/>
                  </a:lnTo>
                  <a:close/>
                  <a:moveTo>
                    <a:pt x="6418760" y="1650399"/>
                  </a:moveTo>
                  <a:lnTo>
                    <a:pt x="6418403" y="1619887"/>
                  </a:lnTo>
                  <a:lnTo>
                    <a:pt x="6463994" y="1619649"/>
                  </a:lnTo>
                  <a:lnTo>
                    <a:pt x="6464350" y="1651111"/>
                  </a:lnTo>
                  <a:lnTo>
                    <a:pt x="6422321" y="1651230"/>
                  </a:lnTo>
                  <a:lnTo>
                    <a:pt x="6418641" y="1651230"/>
                  </a:lnTo>
                  <a:lnTo>
                    <a:pt x="6418641" y="1651230"/>
                  </a:lnTo>
                  <a:lnTo>
                    <a:pt x="6418760" y="1650399"/>
                  </a:lnTo>
                  <a:close/>
                  <a:moveTo>
                    <a:pt x="6418997" y="1709524"/>
                  </a:moveTo>
                  <a:lnTo>
                    <a:pt x="6418997" y="1709524"/>
                  </a:lnTo>
                  <a:lnTo>
                    <a:pt x="6418878" y="1678181"/>
                  </a:lnTo>
                  <a:lnTo>
                    <a:pt x="6464468" y="1678062"/>
                  </a:lnTo>
                  <a:lnTo>
                    <a:pt x="6464706" y="1709405"/>
                  </a:lnTo>
                  <a:lnTo>
                    <a:pt x="6458413" y="1709405"/>
                  </a:lnTo>
                  <a:lnTo>
                    <a:pt x="6419234" y="1709524"/>
                  </a:lnTo>
                  <a:lnTo>
                    <a:pt x="6418997" y="1709524"/>
                  </a:lnTo>
                  <a:close/>
                  <a:moveTo>
                    <a:pt x="6419353" y="1736356"/>
                  </a:moveTo>
                  <a:lnTo>
                    <a:pt x="6464944" y="1736237"/>
                  </a:lnTo>
                  <a:lnTo>
                    <a:pt x="6465062" y="1767699"/>
                  </a:lnTo>
                  <a:lnTo>
                    <a:pt x="6458651" y="1767699"/>
                  </a:lnTo>
                  <a:lnTo>
                    <a:pt x="6419353" y="1767818"/>
                  </a:lnTo>
                  <a:lnTo>
                    <a:pt x="6419353" y="1736356"/>
                  </a:lnTo>
                  <a:close/>
                  <a:moveTo>
                    <a:pt x="6419709" y="1794650"/>
                  </a:moveTo>
                  <a:lnTo>
                    <a:pt x="6465300" y="1794413"/>
                  </a:lnTo>
                  <a:lnTo>
                    <a:pt x="6465537" y="1825875"/>
                  </a:lnTo>
                  <a:lnTo>
                    <a:pt x="6420065" y="1825994"/>
                  </a:lnTo>
                  <a:lnTo>
                    <a:pt x="6419709" y="1794650"/>
                  </a:lnTo>
                  <a:close/>
                  <a:moveTo>
                    <a:pt x="6420065" y="1852944"/>
                  </a:moveTo>
                  <a:lnTo>
                    <a:pt x="6465656" y="1852825"/>
                  </a:lnTo>
                  <a:lnTo>
                    <a:pt x="6465774" y="1884169"/>
                  </a:lnTo>
                  <a:lnTo>
                    <a:pt x="6420540" y="1884406"/>
                  </a:lnTo>
                  <a:lnTo>
                    <a:pt x="6420184" y="1884406"/>
                  </a:lnTo>
                  <a:lnTo>
                    <a:pt x="6420065" y="1852944"/>
                  </a:lnTo>
                  <a:close/>
                  <a:moveTo>
                    <a:pt x="6420540" y="1911238"/>
                  </a:moveTo>
                  <a:lnTo>
                    <a:pt x="6465774" y="1911001"/>
                  </a:lnTo>
                  <a:lnTo>
                    <a:pt x="6466131" y="1911001"/>
                  </a:lnTo>
                  <a:lnTo>
                    <a:pt x="6466368" y="1942463"/>
                  </a:lnTo>
                  <a:lnTo>
                    <a:pt x="6420778" y="1942582"/>
                  </a:lnTo>
                  <a:lnTo>
                    <a:pt x="6420778" y="1942582"/>
                  </a:lnTo>
                  <a:lnTo>
                    <a:pt x="6420540" y="1911238"/>
                  </a:lnTo>
                  <a:close/>
                  <a:moveTo>
                    <a:pt x="6420897" y="1969414"/>
                  </a:moveTo>
                  <a:lnTo>
                    <a:pt x="6466487" y="1969295"/>
                  </a:lnTo>
                  <a:lnTo>
                    <a:pt x="6466724" y="2000638"/>
                  </a:lnTo>
                  <a:lnTo>
                    <a:pt x="6421252" y="2000757"/>
                  </a:lnTo>
                  <a:lnTo>
                    <a:pt x="6420897" y="1969414"/>
                  </a:lnTo>
                  <a:close/>
                  <a:moveTo>
                    <a:pt x="6467199" y="2058814"/>
                  </a:moveTo>
                  <a:lnTo>
                    <a:pt x="6421609" y="2059051"/>
                  </a:lnTo>
                  <a:lnTo>
                    <a:pt x="6421490" y="2027589"/>
                  </a:lnTo>
                  <a:lnTo>
                    <a:pt x="6421490" y="2027589"/>
                  </a:lnTo>
                  <a:lnTo>
                    <a:pt x="6466962" y="2027470"/>
                  </a:lnTo>
                  <a:lnTo>
                    <a:pt x="6467199" y="2027470"/>
                  </a:lnTo>
                  <a:lnTo>
                    <a:pt x="6467199" y="2058814"/>
                  </a:lnTo>
                  <a:lnTo>
                    <a:pt x="6467199" y="2058814"/>
                  </a:lnTo>
                  <a:close/>
                  <a:moveTo>
                    <a:pt x="6533804" y="745594"/>
                  </a:moveTo>
                  <a:lnTo>
                    <a:pt x="6579394" y="745357"/>
                  </a:lnTo>
                  <a:lnTo>
                    <a:pt x="6579632" y="776819"/>
                  </a:lnTo>
                  <a:lnTo>
                    <a:pt x="6534160" y="776938"/>
                  </a:lnTo>
                  <a:lnTo>
                    <a:pt x="6533804" y="745594"/>
                  </a:lnTo>
                  <a:close/>
                  <a:moveTo>
                    <a:pt x="6534279" y="803888"/>
                  </a:moveTo>
                  <a:lnTo>
                    <a:pt x="6579751" y="803770"/>
                  </a:lnTo>
                  <a:lnTo>
                    <a:pt x="6579988" y="803770"/>
                  </a:lnTo>
                  <a:lnTo>
                    <a:pt x="6580107" y="835113"/>
                  </a:lnTo>
                  <a:lnTo>
                    <a:pt x="6573696" y="835113"/>
                  </a:lnTo>
                  <a:lnTo>
                    <a:pt x="6566691" y="835113"/>
                  </a:lnTo>
                  <a:lnTo>
                    <a:pt x="6534517" y="835232"/>
                  </a:lnTo>
                  <a:lnTo>
                    <a:pt x="6534279" y="803888"/>
                  </a:lnTo>
                  <a:close/>
                  <a:moveTo>
                    <a:pt x="6534754" y="862064"/>
                  </a:moveTo>
                  <a:lnTo>
                    <a:pt x="6580226" y="861945"/>
                  </a:lnTo>
                  <a:lnTo>
                    <a:pt x="6580582" y="893407"/>
                  </a:lnTo>
                  <a:lnTo>
                    <a:pt x="6534991" y="893526"/>
                  </a:lnTo>
                  <a:lnTo>
                    <a:pt x="6534991" y="893526"/>
                  </a:lnTo>
                  <a:lnTo>
                    <a:pt x="6534991" y="893526"/>
                  </a:lnTo>
                  <a:lnTo>
                    <a:pt x="6534754" y="862064"/>
                  </a:lnTo>
                  <a:close/>
                  <a:moveTo>
                    <a:pt x="6534991" y="920358"/>
                  </a:moveTo>
                  <a:lnTo>
                    <a:pt x="6580582" y="920120"/>
                  </a:lnTo>
                  <a:lnTo>
                    <a:pt x="6580819" y="951582"/>
                  </a:lnTo>
                  <a:lnTo>
                    <a:pt x="6574527" y="951582"/>
                  </a:lnTo>
                  <a:lnTo>
                    <a:pt x="6535348" y="951701"/>
                  </a:lnTo>
                  <a:lnTo>
                    <a:pt x="6534991" y="920358"/>
                  </a:lnTo>
                  <a:close/>
                  <a:moveTo>
                    <a:pt x="6535466" y="978652"/>
                  </a:moveTo>
                  <a:lnTo>
                    <a:pt x="6581057" y="978533"/>
                  </a:lnTo>
                  <a:lnTo>
                    <a:pt x="6581176" y="1009877"/>
                  </a:lnTo>
                  <a:lnTo>
                    <a:pt x="6580938" y="1009877"/>
                  </a:lnTo>
                  <a:lnTo>
                    <a:pt x="6580701" y="1009877"/>
                  </a:lnTo>
                  <a:lnTo>
                    <a:pt x="6578682" y="1009877"/>
                  </a:lnTo>
                  <a:lnTo>
                    <a:pt x="6535348" y="1010114"/>
                  </a:lnTo>
                  <a:lnTo>
                    <a:pt x="6535348" y="1010114"/>
                  </a:lnTo>
                  <a:lnTo>
                    <a:pt x="6535348" y="1009758"/>
                  </a:lnTo>
                  <a:lnTo>
                    <a:pt x="6535466" y="978652"/>
                  </a:lnTo>
                  <a:close/>
                  <a:moveTo>
                    <a:pt x="6535941" y="1036946"/>
                  </a:moveTo>
                  <a:lnTo>
                    <a:pt x="6581413" y="1036708"/>
                  </a:lnTo>
                  <a:lnTo>
                    <a:pt x="6581769" y="1068171"/>
                  </a:lnTo>
                  <a:lnTo>
                    <a:pt x="6536416" y="1068289"/>
                  </a:lnTo>
                  <a:lnTo>
                    <a:pt x="6536179" y="1068289"/>
                  </a:lnTo>
                  <a:lnTo>
                    <a:pt x="6535941" y="1036946"/>
                  </a:lnTo>
                  <a:close/>
                  <a:moveTo>
                    <a:pt x="6536297" y="1095121"/>
                  </a:moveTo>
                  <a:lnTo>
                    <a:pt x="6581888" y="1095003"/>
                  </a:lnTo>
                  <a:lnTo>
                    <a:pt x="6582126" y="1126346"/>
                  </a:lnTo>
                  <a:lnTo>
                    <a:pt x="6575833" y="1126346"/>
                  </a:lnTo>
                  <a:lnTo>
                    <a:pt x="6536654" y="1126465"/>
                  </a:lnTo>
                  <a:lnTo>
                    <a:pt x="6536654" y="1126465"/>
                  </a:lnTo>
                  <a:lnTo>
                    <a:pt x="6536654" y="1125871"/>
                  </a:lnTo>
                  <a:lnTo>
                    <a:pt x="6536297" y="1095121"/>
                  </a:lnTo>
                  <a:close/>
                  <a:moveTo>
                    <a:pt x="6536772" y="1153297"/>
                  </a:moveTo>
                  <a:lnTo>
                    <a:pt x="6582362" y="1153178"/>
                  </a:lnTo>
                  <a:lnTo>
                    <a:pt x="6582481" y="1184521"/>
                  </a:lnTo>
                  <a:lnTo>
                    <a:pt x="6576070" y="1184521"/>
                  </a:lnTo>
                  <a:lnTo>
                    <a:pt x="6536891" y="1184759"/>
                  </a:lnTo>
                  <a:lnTo>
                    <a:pt x="6536891" y="1184759"/>
                  </a:lnTo>
                  <a:lnTo>
                    <a:pt x="6536772" y="1153297"/>
                  </a:lnTo>
                  <a:close/>
                  <a:moveTo>
                    <a:pt x="6537247" y="1211709"/>
                  </a:moveTo>
                  <a:lnTo>
                    <a:pt x="6582719" y="1211472"/>
                  </a:lnTo>
                  <a:lnTo>
                    <a:pt x="6583075" y="1242934"/>
                  </a:lnTo>
                  <a:lnTo>
                    <a:pt x="6537485" y="1243053"/>
                  </a:lnTo>
                  <a:lnTo>
                    <a:pt x="6537247" y="1211709"/>
                  </a:lnTo>
                  <a:close/>
                  <a:moveTo>
                    <a:pt x="6537485" y="1269885"/>
                  </a:moveTo>
                  <a:lnTo>
                    <a:pt x="6583075" y="1269766"/>
                  </a:lnTo>
                  <a:lnTo>
                    <a:pt x="6583194" y="1301109"/>
                  </a:lnTo>
                  <a:lnTo>
                    <a:pt x="6576902" y="1301109"/>
                  </a:lnTo>
                  <a:lnTo>
                    <a:pt x="6537722" y="1301228"/>
                  </a:lnTo>
                  <a:lnTo>
                    <a:pt x="6537485" y="1269885"/>
                  </a:lnTo>
                  <a:close/>
                  <a:moveTo>
                    <a:pt x="6537959" y="1328060"/>
                  </a:moveTo>
                  <a:lnTo>
                    <a:pt x="6583550" y="1327941"/>
                  </a:lnTo>
                  <a:lnTo>
                    <a:pt x="6583787" y="1359404"/>
                  </a:lnTo>
                  <a:lnTo>
                    <a:pt x="6538197" y="1359522"/>
                  </a:lnTo>
                  <a:lnTo>
                    <a:pt x="6537959" y="1328060"/>
                  </a:lnTo>
                  <a:close/>
                  <a:moveTo>
                    <a:pt x="6538434" y="1386354"/>
                  </a:moveTo>
                  <a:lnTo>
                    <a:pt x="6583906" y="1386235"/>
                  </a:lnTo>
                  <a:lnTo>
                    <a:pt x="6584263" y="1417579"/>
                  </a:lnTo>
                  <a:lnTo>
                    <a:pt x="6577851" y="1417579"/>
                  </a:lnTo>
                  <a:lnTo>
                    <a:pt x="6538672" y="1417698"/>
                  </a:lnTo>
                  <a:lnTo>
                    <a:pt x="6538672" y="1417698"/>
                  </a:lnTo>
                  <a:lnTo>
                    <a:pt x="6538672" y="1417223"/>
                  </a:lnTo>
                  <a:lnTo>
                    <a:pt x="6538434" y="1386354"/>
                  </a:lnTo>
                  <a:close/>
                  <a:moveTo>
                    <a:pt x="6538791" y="1444648"/>
                  </a:moveTo>
                  <a:lnTo>
                    <a:pt x="6584381" y="1444529"/>
                  </a:lnTo>
                  <a:lnTo>
                    <a:pt x="6584499" y="1475873"/>
                  </a:lnTo>
                  <a:lnTo>
                    <a:pt x="6539028" y="1476110"/>
                  </a:lnTo>
                  <a:lnTo>
                    <a:pt x="6538791" y="1444648"/>
                  </a:lnTo>
                  <a:close/>
                  <a:moveTo>
                    <a:pt x="6539265" y="1502942"/>
                  </a:moveTo>
                  <a:lnTo>
                    <a:pt x="6584975" y="1502705"/>
                  </a:lnTo>
                  <a:lnTo>
                    <a:pt x="6585094" y="1534167"/>
                  </a:lnTo>
                  <a:lnTo>
                    <a:pt x="6578682" y="1534167"/>
                  </a:lnTo>
                  <a:lnTo>
                    <a:pt x="6575002" y="1534167"/>
                  </a:lnTo>
                  <a:lnTo>
                    <a:pt x="6539503" y="1534286"/>
                  </a:lnTo>
                  <a:lnTo>
                    <a:pt x="6539265" y="1502942"/>
                  </a:lnTo>
                  <a:close/>
                  <a:moveTo>
                    <a:pt x="6539741" y="1561118"/>
                  </a:moveTo>
                  <a:lnTo>
                    <a:pt x="6585212" y="1560999"/>
                  </a:lnTo>
                  <a:lnTo>
                    <a:pt x="6585568" y="1592342"/>
                  </a:lnTo>
                  <a:lnTo>
                    <a:pt x="6585331" y="1592342"/>
                  </a:lnTo>
                  <a:lnTo>
                    <a:pt x="6579157" y="1592342"/>
                  </a:lnTo>
                  <a:lnTo>
                    <a:pt x="6539978" y="1592461"/>
                  </a:lnTo>
                  <a:lnTo>
                    <a:pt x="6539741" y="1561118"/>
                  </a:lnTo>
                  <a:close/>
                  <a:moveTo>
                    <a:pt x="6539978" y="1619412"/>
                  </a:moveTo>
                  <a:lnTo>
                    <a:pt x="6540215" y="1619412"/>
                  </a:lnTo>
                  <a:lnTo>
                    <a:pt x="6585568" y="1619293"/>
                  </a:lnTo>
                  <a:lnTo>
                    <a:pt x="6585806" y="1650755"/>
                  </a:lnTo>
                  <a:lnTo>
                    <a:pt x="6579513" y="1650755"/>
                  </a:lnTo>
                  <a:lnTo>
                    <a:pt x="6540453" y="1650874"/>
                  </a:lnTo>
                  <a:lnTo>
                    <a:pt x="6540215" y="1650874"/>
                  </a:lnTo>
                  <a:lnTo>
                    <a:pt x="6540215" y="1650874"/>
                  </a:lnTo>
                  <a:lnTo>
                    <a:pt x="6539978" y="1619412"/>
                  </a:lnTo>
                  <a:close/>
                  <a:moveTo>
                    <a:pt x="6540453" y="1677706"/>
                  </a:moveTo>
                  <a:lnTo>
                    <a:pt x="6586043" y="1677468"/>
                  </a:lnTo>
                  <a:lnTo>
                    <a:pt x="6586281" y="1708931"/>
                  </a:lnTo>
                  <a:lnTo>
                    <a:pt x="6540572" y="1709049"/>
                  </a:lnTo>
                  <a:lnTo>
                    <a:pt x="6540453" y="1677706"/>
                  </a:lnTo>
                  <a:close/>
                  <a:moveTo>
                    <a:pt x="6540928" y="1735881"/>
                  </a:moveTo>
                  <a:lnTo>
                    <a:pt x="6541165" y="1735881"/>
                  </a:lnTo>
                  <a:lnTo>
                    <a:pt x="6586399" y="1735762"/>
                  </a:lnTo>
                  <a:lnTo>
                    <a:pt x="6586755" y="1767106"/>
                  </a:lnTo>
                  <a:lnTo>
                    <a:pt x="6541165" y="1767343"/>
                  </a:lnTo>
                  <a:lnTo>
                    <a:pt x="6540928" y="1735881"/>
                  </a:lnTo>
                  <a:close/>
                  <a:moveTo>
                    <a:pt x="6541284" y="1794175"/>
                  </a:moveTo>
                  <a:lnTo>
                    <a:pt x="6586874" y="1793938"/>
                  </a:lnTo>
                  <a:lnTo>
                    <a:pt x="6586993" y="1825400"/>
                  </a:lnTo>
                  <a:lnTo>
                    <a:pt x="6580701" y="1825400"/>
                  </a:lnTo>
                  <a:lnTo>
                    <a:pt x="6541521" y="1825519"/>
                  </a:lnTo>
                  <a:lnTo>
                    <a:pt x="6541284" y="1794175"/>
                  </a:lnTo>
                  <a:close/>
                  <a:moveTo>
                    <a:pt x="6541759" y="1852469"/>
                  </a:moveTo>
                  <a:lnTo>
                    <a:pt x="6542233" y="1852469"/>
                  </a:lnTo>
                  <a:lnTo>
                    <a:pt x="6587468" y="1852351"/>
                  </a:lnTo>
                  <a:lnTo>
                    <a:pt x="6587705" y="1883694"/>
                  </a:lnTo>
                  <a:lnTo>
                    <a:pt x="6581294" y="1883694"/>
                  </a:lnTo>
                  <a:lnTo>
                    <a:pt x="6542115" y="1883813"/>
                  </a:lnTo>
                  <a:lnTo>
                    <a:pt x="6542115" y="1883813"/>
                  </a:lnTo>
                  <a:lnTo>
                    <a:pt x="6542115" y="1883338"/>
                  </a:lnTo>
                  <a:lnTo>
                    <a:pt x="6541759" y="1852469"/>
                  </a:lnTo>
                  <a:close/>
                  <a:moveTo>
                    <a:pt x="6542233" y="1910645"/>
                  </a:moveTo>
                  <a:lnTo>
                    <a:pt x="6587705" y="1910526"/>
                  </a:lnTo>
                  <a:lnTo>
                    <a:pt x="6588062" y="1941869"/>
                  </a:lnTo>
                  <a:lnTo>
                    <a:pt x="6542828" y="1942107"/>
                  </a:lnTo>
                  <a:lnTo>
                    <a:pt x="6542471" y="1942107"/>
                  </a:lnTo>
                  <a:lnTo>
                    <a:pt x="6542471" y="1942107"/>
                  </a:lnTo>
                  <a:lnTo>
                    <a:pt x="6542233" y="1910645"/>
                  </a:lnTo>
                  <a:close/>
                  <a:moveTo>
                    <a:pt x="6542471" y="1968939"/>
                  </a:moveTo>
                  <a:lnTo>
                    <a:pt x="6588062" y="1968701"/>
                  </a:lnTo>
                  <a:lnTo>
                    <a:pt x="6588299" y="2000163"/>
                  </a:lnTo>
                  <a:lnTo>
                    <a:pt x="6588062" y="2000163"/>
                  </a:lnTo>
                  <a:lnTo>
                    <a:pt x="6582007" y="2000163"/>
                  </a:lnTo>
                  <a:lnTo>
                    <a:pt x="6542828" y="2000282"/>
                  </a:lnTo>
                  <a:lnTo>
                    <a:pt x="6542471" y="1968939"/>
                  </a:lnTo>
                  <a:close/>
                  <a:moveTo>
                    <a:pt x="6543183" y="2058576"/>
                  </a:moveTo>
                  <a:lnTo>
                    <a:pt x="6542946" y="2027114"/>
                  </a:lnTo>
                  <a:lnTo>
                    <a:pt x="6543064" y="2027114"/>
                  </a:lnTo>
                  <a:lnTo>
                    <a:pt x="6588655" y="2026995"/>
                  </a:lnTo>
                  <a:lnTo>
                    <a:pt x="6588774" y="2058339"/>
                  </a:lnTo>
                  <a:lnTo>
                    <a:pt x="6543183" y="2058576"/>
                  </a:lnTo>
                  <a:close/>
                  <a:moveTo>
                    <a:pt x="6703462" y="438690"/>
                  </a:moveTo>
                  <a:lnTo>
                    <a:pt x="6899952" y="437977"/>
                  </a:lnTo>
                  <a:lnTo>
                    <a:pt x="6900309" y="503751"/>
                  </a:lnTo>
                  <a:lnTo>
                    <a:pt x="6706193" y="504463"/>
                  </a:lnTo>
                  <a:lnTo>
                    <a:pt x="6703819" y="504463"/>
                  </a:lnTo>
                  <a:lnTo>
                    <a:pt x="6703462" y="438690"/>
                  </a:lnTo>
                  <a:close/>
                  <a:moveTo>
                    <a:pt x="6704531" y="595526"/>
                  </a:moveTo>
                  <a:lnTo>
                    <a:pt x="6901021" y="594813"/>
                  </a:lnTo>
                  <a:lnTo>
                    <a:pt x="6901615" y="660587"/>
                  </a:lnTo>
                  <a:lnTo>
                    <a:pt x="6705125" y="661299"/>
                  </a:lnTo>
                  <a:lnTo>
                    <a:pt x="6705125" y="661299"/>
                  </a:lnTo>
                  <a:lnTo>
                    <a:pt x="6704531" y="595526"/>
                  </a:lnTo>
                  <a:close/>
                  <a:moveTo>
                    <a:pt x="6705837" y="752480"/>
                  </a:moveTo>
                  <a:lnTo>
                    <a:pt x="6902089" y="751649"/>
                  </a:lnTo>
                  <a:lnTo>
                    <a:pt x="6902684" y="817423"/>
                  </a:lnTo>
                  <a:lnTo>
                    <a:pt x="6706193" y="818135"/>
                  </a:lnTo>
                  <a:lnTo>
                    <a:pt x="6706193" y="818017"/>
                  </a:lnTo>
                  <a:lnTo>
                    <a:pt x="6705837" y="752480"/>
                  </a:lnTo>
                  <a:close/>
                  <a:moveTo>
                    <a:pt x="6706905" y="909198"/>
                  </a:moveTo>
                  <a:lnTo>
                    <a:pt x="6903396" y="908485"/>
                  </a:lnTo>
                  <a:lnTo>
                    <a:pt x="6903871" y="974259"/>
                  </a:lnTo>
                  <a:lnTo>
                    <a:pt x="6903871" y="974259"/>
                  </a:lnTo>
                  <a:lnTo>
                    <a:pt x="6707499" y="974971"/>
                  </a:lnTo>
                  <a:lnTo>
                    <a:pt x="6706905" y="909198"/>
                  </a:lnTo>
                  <a:close/>
                  <a:moveTo>
                    <a:pt x="6708093" y="1066034"/>
                  </a:moveTo>
                  <a:lnTo>
                    <a:pt x="6708093" y="1066034"/>
                  </a:lnTo>
                  <a:lnTo>
                    <a:pt x="6904345" y="1065321"/>
                  </a:lnTo>
                  <a:lnTo>
                    <a:pt x="6904821" y="1131095"/>
                  </a:lnTo>
                  <a:lnTo>
                    <a:pt x="6708330" y="1131807"/>
                  </a:lnTo>
                  <a:lnTo>
                    <a:pt x="6708093" y="1066034"/>
                  </a:lnTo>
                  <a:close/>
                  <a:moveTo>
                    <a:pt x="6709043" y="1222870"/>
                  </a:moveTo>
                  <a:lnTo>
                    <a:pt x="6905533" y="1222157"/>
                  </a:lnTo>
                  <a:lnTo>
                    <a:pt x="6905889" y="1287931"/>
                  </a:lnTo>
                  <a:lnTo>
                    <a:pt x="6709399" y="1288643"/>
                  </a:lnTo>
                  <a:lnTo>
                    <a:pt x="6709043" y="1222870"/>
                  </a:lnTo>
                  <a:close/>
                  <a:moveTo>
                    <a:pt x="6710230" y="1379706"/>
                  </a:moveTo>
                  <a:lnTo>
                    <a:pt x="6906720" y="1378993"/>
                  </a:lnTo>
                  <a:lnTo>
                    <a:pt x="6907195" y="1444767"/>
                  </a:lnTo>
                  <a:lnTo>
                    <a:pt x="6710704" y="1445479"/>
                  </a:lnTo>
                  <a:lnTo>
                    <a:pt x="6710230" y="1379706"/>
                  </a:lnTo>
                  <a:close/>
                  <a:moveTo>
                    <a:pt x="6711417" y="1536542"/>
                  </a:moveTo>
                  <a:lnTo>
                    <a:pt x="6907789" y="1535829"/>
                  </a:lnTo>
                  <a:lnTo>
                    <a:pt x="6908263" y="1601603"/>
                  </a:lnTo>
                  <a:lnTo>
                    <a:pt x="6711773" y="1602315"/>
                  </a:lnTo>
                  <a:lnTo>
                    <a:pt x="6711417" y="1536542"/>
                  </a:lnTo>
                  <a:close/>
                  <a:moveTo>
                    <a:pt x="6712486" y="1693496"/>
                  </a:moveTo>
                  <a:lnTo>
                    <a:pt x="6908976" y="1692665"/>
                  </a:lnTo>
                  <a:lnTo>
                    <a:pt x="6909569" y="1758439"/>
                  </a:lnTo>
                  <a:lnTo>
                    <a:pt x="6909569" y="1758439"/>
                  </a:lnTo>
                  <a:lnTo>
                    <a:pt x="6713079" y="1759270"/>
                  </a:lnTo>
                  <a:lnTo>
                    <a:pt x="6712486" y="1693496"/>
                  </a:lnTo>
                  <a:close/>
                  <a:moveTo>
                    <a:pt x="6713673" y="1850213"/>
                  </a:moveTo>
                  <a:lnTo>
                    <a:pt x="6910044" y="1849501"/>
                  </a:lnTo>
                  <a:lnTo>
                    <a:pt x="6910519" y="1915275"/>
                  </a:lnTo>
                  <a:lnTo>
                    <a:pt x="6714029" y="1915987"/>
                  </a:lnTo>
                  <a:lnTo>
                    <a:pt x="6713673" y="1850213"/>
                  </a:lnTo>
                  <a:close/>
                  <a:moveTo>
                    <a:pt x="6715216" y="2072823"/>
                  </a:moveTo>
                  <a:lnTo>
                    <a:pt x="6714741" y="2007050"/>
                  </a:lnTo>
                  <a:lnTo>
                    <a:pt x="6911231" y="2006337"/>
                  </a:lnTo>
                  <a:lnTo>
                    <a:pt x="6911588" y="2072111"/>
                  </a:lnTo>
                  <a:lnTo>
                    <a:pt x="6715216" y="2072823"/>
                  </a:lnTo>
                  <a:close/>
                  <a:moveTo>
                    <a:pt x="7076853" y="658331"/>
                  </a:moveTo>
                  <a:lnTo>
                    <a:pt x="7076734" y="650970"/>
                  </a:lnTo>
                  <a:lnTo>
                    <a:pt x="7277974" y="650258"/>
                  </a:lnTo>
                  <a:lnTo>
                    <a:pt x="7280111" y="650258"/>
                  </a:lnTo>
                  <a:lnTo>
                    <a:pt x="7280230" y="657500"/>
                  </a:lnTo>
                  <a:lnTo>
                    <a:pt x="7280348" y="668067"/>
                  </a:lnTo>
                  <a:lnTo>
                    <a:pt x="7280467" y="675428"/>
                  </a:lnTo>
                  <a:lnTo>
                    <a:pt x="7079347" y="676259"/>
                  </a:lnTo>
                  <a:lnTo>
                    <a:pt x="7076853" y="676259"/>
                  </a:lnTo>
                  <a:lnTo>
                    <a:pt x="7076972" y="668898"/>
                  </a:lnTo>
                  <a:lnTo>
                    <a:pt x="7076853" y="658331"/>
                  </a:lnTo>
                  <a:close/>
                  <a:moveTo>
                    <a:pt x="7077684" y="776463"/>
                  </a:moveTo>
                  <a:lnTo>
                    <a:pt x="7077566" y="765896"/>
                  </a:lnTo>
                  <a:lnTo>
                    <a:pt x="7077684" y="758535"/>
                  </a:lnTo>
                  <a:lnTo>
                    <a:pt x="7281061" y="757704"/>
                  </a:lnTo>
                  <a:lnTo>
                    <a:pt x="7281180" y="765065"/>
                  </a:lnTo>
                  <a:lnTo>
                    <a:pt x="7281180" y="775632"/>
                  </a:lnTo>
                  <a:lnTo>
                    <a:pt x="7281298" y="782993"/>
                  </a:lnTo>
                  <a:lnTo>
                    <a:pt x="7077921" y="783824"/>
                  </a:lnTo>
                  <a:lnTo>
                    <a:pt x="7077684" y="776463"/>
                  </a:lnTo>
                  <a:close/>
                  <a:moveTo>
                    <a:pt x="7078397" y="873461"/>
                  </a:moveTo>
                  <a:lnTo>
                    <a:pt x="7281773" y="872630"/>
                  </a:lnTo>
                  <a:lnTo>
                    <a:pt x="7281892" y="890558"/>
                  </a:lnTo>
                  <a:lnTo>
                    <a:pt x="7078397" y="891389"/>
                  </a:lnTo>
                  <a:lnTo>
                    <a:pt x="7078397" y="873461"/>
                  </a:lnTo>
                  <a:close/>
                  <a:moveTo>
                    <a:pt x="7079109" y="981026"/>
                  </a:moveTo>
                  <a:lnTo>
                    <a:pt x="7282604" y="980195"/>
                  </a:lnTo>
                  <a:lnTo>
                    <a:pt x="7282604" y="998123"/>
                  </a:lnTo>
                  <a:lnTo>
                    <a:pt x="7079228" y="998954"/>
                  </a:lnTo>
                  <a:lnTo>
                    <a:pt x="7079109" y="981026"/>
                  </a:lnTo>
                  <a:close/>
                  <a:moveTo>
                    <a:pt x="7079940" y="1088473"/>
                  </a:moveTo>
                  <a:lnTo>
                    <a:pt x="7283317" y="1087642"/>
                  </a:lnTo>
                  <a:lnTo>
                    <a:pt x="7283553" y="1105569"/>
                  </a:lnTo>
                  <a:lnTo>
                    <a:pt x="7080177" y="1106400"/>
                  </a:lnTo>
                  <a:lnTo>
                    <a:pt x="7079940" y="1088473"/>
                  </a:lnTo>
                  <a:close/>
                  <a:moveTo>
                    <a:pt x="7080771" y="1196038"/>
                  </a:moveTo>
                  <a:lnTo>
                    <a:pt x="7284148" y="1195207"/>
                  </a:lnTo>
                  <a:lnTo>
                    <a:pt x="7284148" y="1213134"/>
                  </a:lnTo>
                  <a:lnTo>
                    <a:pt x="7080771" y="1213965"/>
                  </a:lnTo>
                  <a:lnTo>
                    <a:pt x="7080771" y="1196038"/>
                  </a:lnTo>
                  <a:close/>
                  <a:moveTo>
                    <a:pt x="7081484" y="1303603"/>
                  </a:moveTo>
                  <a:lnTo>
                    <a:pt x="7284860" y="1302772"/>
                  </a:lnTo>
                  <a:lnTo>
                    <a:pt x="7285097" y="1320699"/>
                  </a:lnTo>
                  <a:lnTo>
                    <a:pt x="7081721" y="1321530"/>
                  </a:lnTo>
                  <a:lnTo>
                    <a:pt x="7081484" y="1303603"/>
                  </a:lnTo>
                  <a:close/>
                  <a:moveTo>
                    <a:pt x="7082315" y="1411168"/>
                  </a:moveTo>
                  <a:lnTo>
                    <a:pt x="7285690" y="1410337"/>
                  </a:lnTo>
                  <a:lnTo>
                    <a:pt x="7285690" y="1428264"/>
                  </a:lnTo>
                  <a:lnTo>
                    <a:pt x="7082315" y="1429095"/>
                  </a:lnTo>
                  <a:lnTo>
                    <a:pt x="7082315" y="1411168"/>
                  </a:lnTo>
                  <a:close/>
                  <a:moveTo>
                    <a:pt x="7083027" y="1518733"/>
                  </a:moveTo>
                  <a:lnTo>
                    <a:pt x="7286403" y="1517902"/>
                  </a:lnTo>
                  <a:lnTo>
                    <a:pt x="7286640" y="1535829"/>
                  </a:lnTo>
                  <a:lnTo>
                    <a:pt x="7083264" y="1536660"/>
                  </a:lnTo>
                  <a:lnTo>
                    <a:pt x="7083027" y="1518733"/>
                  </a:lnTo>
                  <a:close/>
                  <a:moveTo>
                    <a:pt x="7083858" y="1626179"/>
                  </a:moveTo>
                  <a:lnTo>
                    <a:pt x="7287234" y="1625348"/>
                  </a:lnTo>
                  <a:lnTo>
                    <a:pt x="7287234" y="1643276"/>
                  </a:lnTo>
                  <a:lnTo>
                    <a:pt x="7083858" y="1644107"/>
                  </a:lnTo>
                  <a:lnTo>
                    <a:pt x="7083858" y="1626179"/>
                  </a:lnTo>
                  <a:close/>
                  <a:moveTo>
                    <a:pt x="7084452" y="1733744"/>
                  </a:moveTo>
                  <a:lnTo>
                    <a:pt x="7287828" y="1732913"/>
                  </a:lnTo>
                  <a:lnTo>
                    <a:pt x="7288065" y="1750841"/>
                  </a:lnTo>
                  <a:lnTo>
                    <a:pt x="7084689" y="1751672"/>
                  </a:lnTo>
                  <a:lnTo>
                    <a:pt x="7084452" y="1733744"/>
                  </a:lnTo>
                  <a:close/>
                  <a:moveTo>
                    <a:pt x="7085401" y="1841309"/>
                  </a:moveTo>
                  <a:lnTo>
                    <a:pt x="7087895" y="1841309"/>
                  </a:lnTo>
                  <a:lnTo>
                    <a:pt x="7288777" y="1840478"/>
                  </a:lnTo>
                  <a:lnTo>
                    <a:pt x="7288777" y="1858406"/>
                  </a:lnTo>
                  <a:lnTo>
                    <a:pt x="7085401" y="1859237"/>
                  </a:lnTo>
                  <a:lnTo>
                    <a:pt x="7085401" y="1841309"/>
                  </a:lnTo>
                  <a:close/>
                  <a:moveTo>
                    <a:pt x="7085995" y="1948874"/>
                  </a:moveTo>
                  <a:lnTo>
                    <a:pt x="7289371" y="1948043"/>
                  </a:lnTo>
                  <a:lnTo>
                    <a:pt x="7289609" y="1965971"/>
                  </a:lnTo>
                  <a:lnTo>
                    <a:pt x="7086232" y="1966802"/>
                  </a:lnTo>
                  <a:lnTo>
                    <a:pt x="7085995" y="1948874"/>
                  </a:lnTo>
                  <a:close/>
                  <a:moveTo>
                    <a:pt x="7086945" y="2074367"/>
                  </a:moveTo>
                  <a:lnTo>
                    <a:pt x="7086945" y="2056439"/>
                  </a:lnTo>
                  <a:lnTo>
                    <a:pt x="7089676" y="2056439"/>
                  </a:lnTo>
                  <a:lnTo>
                    <a:pt x="7290321" y="2055608"/>
                  </a:lnTo>
                  <a:lnTo>
                    <a:pt x="7290559" y="2073536"/>
                  </a:lnTo>
                  <a:lnTo>
                    <a:pt x="7086945" y="2074367"/>
                  </a:lnTo>
                  <a:close/>
                  <a:moveTo>
                    <a:pt x="7440271" y="501733"/>
                  </a:moveTo>
                  <a:lnTo>
                    <a:pt x="7440271" y="501733"/>
                  </a:lnTo>
                  <a:lnTo>
                    <a:pt x="7440271" y="501733"/>
                  </a:lnTo>
                  <a:lnTo>
                    <a:pt x="7439559" y="501020"/>
                  </a:lnTo>
                  <a:lnTo>
                    <a:pt x="7558521" y="450681"/>
                  </a:lnTo>
                  <a:lnTo>
                    <a:pt x="7568375" y="460179"/>
                  </a:lnTo>
                  <a:lnTo>
                    <a:pt x="7568019" y="460298"/>
                  </a:lnTo>
                  <a:lnTo>
                    <a:pt x="7567663" y="460416"/>
                  </a:lnTo>
                  <a:lnTo>
                    <a:pt x="7567663" y="460416"/>
                  </a:lnTo>
                  <a:lnTo>
                    <a:pt x="7568375" y="461129"/>
                  </a:lnTo>
                  <a:lnTo>
                    <a:pt x="7449413" y="511468"/>
                  </a:lnTo>
                  <a:lnTo>
                    <a:pt x="7439559" y="501970"/>
                  </a:lnTo>
                  <a:lnTo>
                    <a:pt x="7440271" y="501733"/>
                  </a:lnTo>
                  <a:lnTo>
                    <a:pt x="7440271" y="501733"/>
                  </a:lnTo>
                  <a:close/>
                  <a:moveTo>
                    <a:pt x="7440746" y="660706"/>
                  </a:moveTo>
                  <a:lnTo>
                    <a:pt x="7559590" y="610366"/>
                  </a:lnTo>
                  <a:lnTo>
                    <a:pt x="7569444" y="619864"/>
                  </a:lnTo>
                  <a:lnTo>
                    <a:pt x="7569206" y="619983"/>
                  </a:lnTo>
                  <a:lnTo>
                    <a:pt x="7568969" y="620102"/>
                  </a:lnTo>
                  <a:lnTo>
                    <a:pt x="7568732" y="620220"/>
                  </a:lnTo>
                  <a:lnTo>
                    <a:pt x="7569444" y="620814"/>
                  </a:lnTo>
                  <a:lnTo>
                    <a:pt x="7450600" y="671154"/>
                  </a:lnTo>
                  <a:lnTo>
                    <a:pt x="7440746" y="661656"/>
                  </a:lnTo>
                  <a:lnTo>
                    <a:pt x="7440864" y="661537"/>
                  </a:lnTo>
                  <a:lnTo>
                    <a:pt x="7441221" y="661418"/>
                  </a:lnTo>
                  <a:lnTo>
                    <a:pt x="7441221" y="661418"/>
                  </a:lnTo>
                  <a:lnTo>
                    <a:pt x="7441221" y="661418"/>
                  </a:lnTo>
                  <a:lnTo>
                    <a:pt x="7440746" y="660706"/>
                  </a:lnTo>
                  <a:close/>
                  <a:moveTo>
                    <a:pt x="7441933" y="820391"/>
                  </a:moveTo>
                  <a:lnTo>
                    <a:pt x="7560777" y="770052"/>
                  </a:lnTo>
                  <a:lnTo>
                    <a:pt x="7570631" y="779550"/>
                  </a:lnTo>
                  <a:lnTo>
                    <a:pt x="7570037" y="779906"/>
                  </a:lnTo>
                  <a:lnTo>
                    <a:pt x="7570631" y="780499"/>
                  </a:lnTo>
                  <a:lnTo>
                    <a:pt x="7451788" y="830839"/>
                  </a:lnTo>
                  <a:lnTo>
                    <a:pt x="7441933" y="821341"/>
                  </a:lnTo>
                  <a:lnTo>
                    <a:pt x="7442646" y="821104"/>
                  </a:lnTo>
                  <a:lnTo>
                    <a:pt x="7442646" y="821104"/>
                  </a:lnTo>
                  <a:lnTo>
                    <a:pt x="7441933" y="820391"/>
                  </a:lnTo>
                  <a:close/>
                  <a:moveTo>
                    <a:pt x="7561964" y="930806"/>
                  </a:moveTo>
                  <a:lnTo>
                    <a:pt x="7571819" y="940304"/>
                  </a:lnTo>
                  <a:lnTo>
                    <a:pt x="7452856" y="990643"/>
                  </a:lnTo>
                  <a:lnTo>
                    <a:pt x="7443001" y="981145"/>
                  </a:lnTo>
                  <a:lnTo>
                    <a:pt x="7561964" y="930806"/>
                  </a:lnTo>
                  <a:close/>
                  <a:moveTo>
                    <a:pt x="7563033" y="1090610"/>
                  </a:moveTo>
                  <a:lnTo>
                    <a:pt x="7572887" y="1100226"/>
                  </a:lnTo>
                  <a:lnTo>
                    <a:pt x="7556621" y="1107113"/>
                  </a:lnTo>
                  <a:lnTo>
                    <a:pt x="7454043" y="1150447"/>
                  </a:lnTo>
                  <a:lnTo>
                    <a:pt x="7444189" y="1140949"/>
                  </a:lnTo>
                  <a:lnTo>
                    <a:pt x="7563033" y="1090610"/>
                  </a:lnTo>
                  <a:close/>
                  <a:moveTo>
                    <a:pt x="7512931" y="1272022"/>
                  </a:moveTo>
                  <a:lnTo>
                    <a:pt x="7564220" y="1250295"/>
                  </a:lnTo>
                  <a:lnTo>
                    <a:pt x="7574074" y="1259793"/>
                  </a:lnTo>
                  <a:lnTo>
                    <a:pt x="7484081" y="1297904"/>
                  </a:lnTo>
                  <a:lnTo>
                    <a:pt x="7455230" y="1310133"/>
                  </a:lnTo>
                  <a:lnTo>
                    <a:pt x="7445376" y="1300635"/>
                  </a:lnTo>
                  <a:lnTo>
                    <a:pt x="7512931" y="1272022"/>
                  </a:lnTo>
                  <a:close/>
                  <a:moveTo>
                    <a:pt x="7565289" y="1410099"/>
                  </a:moveTo>
                  <a:lnTo>
                    <a:pt x="7575143" y="1419597"/>
                  </a:lnTo>
                  <a:lnTo>
                    <a:pt x="7456180" y="1469937"/>
                  </a:lnTo>
                  <a:lnTo>
                    <a:pt x="7446326" y="1460439"/>
                  </a:lnTo>
                  <a:lnTo>
                    <a:pt x="7565289" y="1410099"/>
                  </a:lnTo>
                  <a:close/>
                  <a:moveTo>
                    <a:pt x="7566476" y="1569785"/>
                  </a:moveTo>
                  <a:lnTo>
                    <a:pt x="7576330" y="1579283"/>
                  </a:lnTo>
                  <a:lnTo>
                    <a:pt x="7457486" y="1629622"/>
                  </a:lnTo>
                  <a:lnTo>
                    <a:pt x="7447632" y="1620124"/>
                  </a:lnTo>
                  <a:lnTo>
                    <a:pt x="7566476" y="1569785"/>
                  </a:lnTo>
                  <a:close/>
                  <a:moveTo>
                    <a:pt x="7567545" y="1729470"/>
                  </a:moveTo>
                  <a:lnTo>
                    <a:pt x="7577517" y="1738968"/>
                  </a:lnTo>
                  <a:lnTo>
                    <a:pt x="7458554" y="1789308"/>
                  </a:lnTo>
                  <a:lnTo>
                    <a:pt x="7448701" y="1779810"/>
                  </a:lnTo>
                  <a:lnTo>
                    <a:pt x="7567545" y="1729470"/>
                  </a:lnTo>
                  <a:close/>
                  <a:moveTo>
                    <a:pt x="7459742" y="1949112"/>
                  </a:moveTo>
                  <a:lnTo>
                    <a:pt x="7449888" y="1939614"/>
                  </a:lnTo>
                  <a:lnTo>
                    <a:pt x="7568850" y="1889274"/>
                  </a:lnTo>
                  <a:lnTo>
                    <a:pt x="7578705" y="1898891"/>
                  </a:lnTo>
                  <a:lnTo>
                    <a:pt x="7459742" y="1949112"/>
                  </a:lnTo>
                  <a:close/>
                  <a:moveTo>
                    <a:pt x="7625601" y="880229"/>
                  </a:moveTo>
                  <a:lnTo>
                    <a:pt x="7688644" y="879991"/>
                  </a:lnTo>
                  <a:lnTo>
                    <a:pt x="7689594" y="996461"/>
                  </a:lnTo>
                  <a:lnTo>
                    <a:pt x="7688644" y="996461"/>
                  </a:lnTo>
                  <a:lnTo>
                    <a:pt x="7680096" y="996461"/>
                  </a:lnTo>
                  <a:lnTo>
                    <a:pt x="7626432" y="996698"/>
                  </a:lnTo>
                  <a:lnTo>
                    <a:pt x="7625601" y="880229"/>
                  </a:lnTo>
                  <a:close/>
                  <a:moveTo>
                    <a:pt x="7626670" y="1037065"/>
                  </a:moveTo>
                  <a:lnTo>
                    <a:pt x="7689831" y="1036827"/>
                  </a:lnTo>
                  <a:lnTo>
                    <a:pt x="7690544" y="1153297"/>
                  </a:lnTo>
                  <a:lnTo>
                    <a:pt x="7627501" y="1153534"/>
                  </a:lnTo>
                  <a:lnTo>
                    <a:pt x="7626670" y="1037065"/>
                  </a:lnTo>
                  <a:close/>
                  <a:moveTo>
                    <a:pt x="7627857" y="1193901"/>
                  </a:moveTo>
                  <a:lnTo>
                    <a:pt x="7690900" y="1193663"/>
                  </a:lnTo>
                  <a:lnTo>
                    <a:pt x="7691850" y="1310133"/>
                  </a:lnTo>
                  <a:lnTo>
                    <a:pt x="7628569" y="1310370"/>
                  </a:lnTo>
                  <a:lnTo>
                    <a:pt x="7627857" y="1193901"/>
                  </a:lnTo>
                  <a:close/>
                  <a:moveTo>
                    <a:pt x="7628925" y="1350737"/>
                  </a:moveTo>
                  <a:lnTo>
                    <a:pt x="7692087" y="1350499"/>
                  </a:lnTo>
                  <a:lnTo>
                    <a:pt x="7692918" y="1467087"/>
                  </a:lnTo>
                  <a:lnTo>
                    <a:pt x="7683420" y="1467087"/>
                  </a:lnTo>
                  <a:lnTo>
                    <a:pt x="7629875" y="1467325"/>
                  </a:lnTo>
                  <a:lnTo>
                    <a:pt x="7628925" y="1350737"/>
                  </a:lnTo>
                  <a:close/>
                  <a:moveTo>
                    <a:pt x="7630112" y="1507454"/>
                  </a:moveTo>
                  <a:lnTo>
                    <a:pt x="7692443" y="1507216"/>
                  </a:lnTo>
                  <a:lnTo>
                    <a:pt x="7693155" y="1507216"/>
                  </a:lnTo>
                  <a:lnTo>
                    <a:pt x="7694105" y="1623805"/>
                  </a:lnTo>
                  <a:lnTo>
                    <a:pt x="7684370" y="1623805"/>
                  </a:lnTo>
                  <a:lnTo>
                    <a:pt x="7630825" y="1624042"/>
                  </a:lnTo>
                  <a:lnTo>
                    <a:pt x="7630825" y="1624042"/>
                  </a:lnTo>
                  <a:lnTo>
                    <a:pt x="7630112" y="1507454"/>
                  </a:lnTo>
                  <a:close/>
                  <a:moveTo>
                    <a:pt x="7631181" y="1664409"/>
                  </a:moveTo>
                  <a:lnTo>
                    <a:pt x="7694224" y="1664171"/>
                  </a:lnTo>
                  <a:lnTo>
                    <a:pt x="7695174" y="1780640"/>
                  </a:lnTo>
                  <a:lnTo>
                    <a:pt x="7632012" y="1780997"/>
                  </a:lnTo>
                  <a:lnTo>
                    <a:pt x="7631181" y="1664409"/>
                  </a:lnTo>
                  <a:close/>
                  <a:moveTo>
                    <a:pt x="7695530" y="1937477"/>
                  </a:moveTo>
                  <a:lnTo>
                    <a:pt x="7686745" y="1937477"/>
                  </a:lnTo>
                  <a:lnTo>
                    <a:pt x="7633199" y="1937714"/>
                  </a:lnTo>
                  <a:lnTo>
                    <a:pt x="7632249" y="1821244"/>
                  </a:lnTo>
                  <a:lnTo>
                    <a:pt x="7632962" y="1821244"/>
                  </a:lnTo>
                  <a:lnTo>
                    <a:pt x="7695411" y="1821007"/>
                  </a:lnTo>
                  <a:lnTo>
                    <a:pt x="7696242" y="1937595"/>
                  </a:lnTo>
                  <a:lnTo>
                    <a:pt x="7695530" y="1937595"/>
                  </a:lnTo>
                  <a:close/>
                </a:path>
              </a:pathLst>
            </a:custGeom>
            <a:grpFill/>
            <a:ln w="118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3" name="Полилиния 352"/>
          <p:cNvSpPr/>
          <p:nvPr/>
        </p:nvSpPr>
        <p:spPr bwMode="auto">
          <a:xfrm>
            <a:off x="4692878" y="5623029"/>
            <a:ext cx="5990902" cy="1930218"/>
          </a:xfrm>
          <a:custGeom>
            <a:avLst/>
            <a:gdLst>
              <a:gd name="connsiteX0" fmla="*/ 965109 w 5202685"/>
              <a:gd name="connsiteY0" fmla="*/ 0 h 1930218"/>
              <a:gd name="connsiteX1" fmla="*/ 4237576 w 5202685"/>
              <a:gd name="connsiteY1" fmla="*/ 0 h 1930218"/>
              <a:gd name="connsiteX2" fmla="*/ 4249795 w 5202685"/>
              <a:gd name="connsiteY2" fmla="*/ 617 h 1930218"/>
              <a:gd name="connsiteX3" fmla="*/ 5202684 w 5202685"/>
              <a:gd name="connsiteY3" fmla="*/ 617 h 1930218"/>
              <a:gd name="connsiteX4" fmla="*/ 5202684 w 5202685"/>
              <a:gd name="connsiteY4" fmla="*/ 965099 h 1930218"/>
              <a:gd name="connsiteX5" fmla="*/ 5202685 w 5202685"/>
              <a:gd name="connsiteY5" fmla="*/ 965109 h 1930218"/>
              <a:gd name="connsiteX6" fmla="*/ 5202684 w 5202685"/>
              <a:gd name="connsiteY6" fmla="*/ 965109 h 1930218"/>
              <a:gd name="connsiteX7" fmla="*/ 5202684 w 5202685"/>
              <a:gd name="connsiteY7" fmla="*/ 1035783 h 1930218"/>
              <a:gd name="connsiteX8" fmla="*/ 5202684 w 5202685"/>
              <a:gd name="connsiteY8" fmla="*/ 1930216 h 1930218"/>
              <a:gd name="connsiteX9" fmla="*/ 5202684 w 5202685"/>
              <a:gd name="connsiteY9" fmla="*/ 1930217 h 1930218"/>
              <a:gd name="connsiteX10" fmla="*/ 4237595 w 5202685"/>
              <a:gd name="connsiteY10" fmla="*/ 1930217 h 1930218"/>
              <a:gd name="connsiteX11" fmla="*/ 4237575 w 5202685"/>
              <a:gd name="connsiteY11" fmla="*/ 1930218 h 1930218"/>
              <a:gd name="connsiteX12" fmla="*/ 965109 w 5202685"/>
              <a:gd name="connsiteY12" fmla="*/ 1930217 h 1930218"/>
              <a:gd name="connsiteX13" fmla="*/ 965090 w 5202685"/>
              <a:gd name="connsiteY13" fmla="*/ 1930216 h 1930218"/>
              <a:gd name="connsiteX14" fmla="*/ 684 w 5202685"/>
              <a:gd name="connsiteY14" fmla="*/ 1930216 h 1930218"/>
              <a:gd name="connsiteX15" fmla="*/ 684 w 5202685"/>
              <a:gd name="connsiteY15" fmla="*/ 1035783 h 1930218"/>
              <a:gd name="connsiteX16" fmla="*/ 7125 w 5202685"/>
              <a:gd name="connsiteY16" fmla="*/ 1035783 h 1930218"/>
              <a:gd name="connsiteX17" fmla="*/ 0 w 5202685"/>
              <a:gd name="connsiteY17" fmla="*/ 965109 h 1930218"/>
              <a:gd name="connsiteX18" fmla="*/ 19608 w 5202685"/>
              <a:gd name="connsiteY18" fmla="*/ 770606 h 1930218"/>
              <a:gd name="connsiteX19" fmla="*/ 965109 w 5202685"/>
              <a:gd name="connsiteY19" fmla="*/ 0 h 193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02685" h="1930218" fill="norm" stroke="1" extrusionOk="0">
                <a:moveTo>
                  <a:pt x="965109" y="0"/>
                </a:moveTo>
                <a:lnTo>
                  <a:pt x="4237576" y="0"/>
                </a:lnTo>
                <a:lnTo>
                  <a:pt x="4249795" y="617"/>
                </a:lnTo>
                <a:lnTo>
                  <a:pt x="5202684" y="617"/>
                </a:lnTo>
                <a:lnTo>
                  <a:pt x="5202684" y="965099"/>
                </a:lnTo>
                <a:lnTo>
                  <a:pt x="5202685" y="965109"/>
                </a:lnTo>
                <a:lnTo>
                  <a:pt x="5202684" y="965109"/>
                </a:lnTo>
                <a:lnTo>
                  <a:pt x="5202684" y="1035783"/>
                </a:lnTo>
                <a:lnTo>
                  <a:pt x="5202684" y="1930216"/>
                </a:lnTo>
                <a:lnTo>
                  <a:pt x="5202684" y="1930217"/>
                </a:lnTo>
                <a:lnTo>
                  <a:pt x="4237595" y="1930217"/>
                </a:lnTo>
                <a:lnTo>
                  <a:pt x="4237575" y="1930218"/>
                </a:lnTo>
                <a:lnTo>
                  <a:pt x="965109" y="1930217"/>
                </a:lnTo>
                <a:lnTo>
                  <a:pt x="965090" y="1930216"/>
                </a:lnTo>
                <a:lnTo>
                  <a:pt x="684" y="1930216"/>
                </a:lnTo>
                <a:lnTo>
                  <a:pt x="684" y="1035783"/>
                </a:lnTo>
                <a:lnTo>
                  <a:pt x="7125" y="1035783"/>
                </a:lnTo>
                <a:lnTo>
                  <a:pt x="0" y="965109"/>
                </a:lnTo>
                <a:lnTo>
                  <a:pt x="19608" y="770606"/>
                </a:lnTo>
                <a:cubicBezTo>
                  <a:pt x="109601" y="330822"/>
                  <a:pt x="498721" y="0"/>
                  <a:pt x="965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38100" dir="2700000" sx="99000" sy="99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/>
          </a:p>
        </p:txBody>
      </p:sp>
      <p:sp>
        <p:nvSpPr>
          <p:cNvPr id="358" name="object 57"/>
          <p:cNvSpPr txBox="1"/>
          <p:nvPr/>
        </p:nvSpPr>
        <p:spPr bwMode="auto">
          <a:xfrm>
            <a:off x="5490716" y="5797649"/>
            <a:ext cx="4689553" cy="21544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0">
                <a:ln>
                  <a:noFill/>
                </a:ln>
                <a:solidFill>
                  <a:srgbClr val="21B63A"/>
                </a:solidFill>
                <a:latin typeface="Arial Black"/>
                <a:ea typeface="+mn-ea"/>
                <a:cs typeface="Arial"/>
              </a:rPr>
              <a:t>ПОТЕНЦИАЛ ИНВЕСТИЦИОННОГО РАЗВИТИЯ </a:t>
            </a:r>
            <a:endParaRPr sz="1200" b="0" i="0" u="none" strike="noStrike" cap="none" spc="0">
              <a:ln>
                <a:noFill/>
              </a:ln>
              <a:solidFill>
                <a:srgbClr val="21B63A"/>
              </a:solidFill>
              <a:latin typeface="Arial Black"/>
              <a:ea typeface="+mn-ea"/>
              <a:cs typeface="Arial"/>
            </a:endParaRPr>
          </a:p>
        </p:txBody>
      </p:sp>
      <p:sp>
        <p:nvSpPr>
          <p:cNvPr id="360" name="Скругленный прямоугольник 359"/>
          <p:cNvSpPr/>
          <p:nvPr/>
        </p:nvSpPr>
        <p:spPr bwMode="auto">
          <a:xfrm>
            <a:off x="5513067" y="6265582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6" name="TextBox 15"/>
          <p:cNvSpPr txBox="1"/>
          <p:nvPr/>
        </p:nvSpPr>
        <p:spPr bwMode="auto">
          <a:xfrm>
            <a:off x="298001" y="325041"/>
            <a:ext cx="9081145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>
                <a:solidFill>
                  <a:prstClr val="white">
                    <a:lumMod val="75000"/>
                  </a:prstClr>
                </a:solidFill>
                <a:latin typeface="Arial Black"/>
                <a:ea typeface="+mj-ea"/>
                <a:cs typeface="Arial Black"/>
              </a:rPr>
              <a:t>ГОРОД </a:t>
            </a:r>
            <a:r>
              <a:rPr lang="ru-RU" sz="1600" b="1" i="0" u="none" strike="noStrike" cap="none" spc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latin typeface="Arial Black"/>
                <a:ea typeface="+mj-ea"/>
                <a:cs typeface="Arial Black"/>
              </a:rPr>
              <a:t>НИЖНЕВАРТОВСК. ОБРАЗ БУДУЩЕГО</a:t>
            </a:r>
            <a:endParaRPr/>
          </a:p>
        </p:txBody>
      </p:sp>
      <p:sp>
        <p:nvSpPr>
          <p:cNvPr id="19" name="Номер слайда 2"/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0" algn="l" defTabSz="914400">
              <a:lnSpc>
                <a:spcPct val="90000"/>
              </a:lnSpc>
              <a:spcBef>
                <a:spcPts val="877"/>
              </a:spcBef>
              <a:buFont typeface="Arial"/>
              <a:buChar char="•"/>
              <a:defRPr sz="24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651641" indent="-250631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00252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7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40353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04546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0555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60656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00757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40858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l" defTabSz="8019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fld id="{3D928D49-9667-6644-8876-990F029E125B}" type="slidenum">
              <a:rPr lang="ru-RU" sz="900" b="0" i="0" u="none" strike="noStrike" cap="none" spc="0">
                <a:ln>
                  <a:noFill/>
                </a:ln>
                <a:solidFill>
                  <a:srgbClr val="BFBFBF"/>
                </a:solidFill>
                <a:latin typeface="Arial"/>
                <a:ea typeface="+mn-ea"/>
                <a:cs typeface="Arial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rgbClr val="BFBFB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3" name="object 57"/>
          <p:cNvSpPr txBox="1"/>
          <p:nvPr/>
        </p:nvSpPr>
        <p:spPr bwMode="auto">
          <a:xfrm>
            <a:off x="298001" y="894433"/>
            <a:ext cx="5336731" cy="27699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DE16"/>
              </a:buClr>
              <a:buSzPct val="150000"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0092E1"/>
                </a:solidFill>
                <a:latin typeface="Arial Black"/>
                <a:ea typeface="+mn-ea"/>
                <a:cs typeface="Arial"/>
              </a:rPr>
              <a:t>ИНЕРЦИОННОЕ РАЗВИТИЕ</a:t>
            </a:r>
            <a:endParaRPr lang="en-US" sz="1600" b="1" i="0" u="none" strike="noStrike" cap="none" spc="0">
              <a:ln>
                <a:noFill/>
              </a:ln>
              <a:solidFill>
                <a:srgbClr val="0092E1"/>
              </a:solidFill>
              <a:latin typeface="Arial Black"/>
              <a:ea typeface="+mn-ea"/>
              <a:cs typeface="Arial"/>
            </a:endParaRPr>
          </a:p>
        </p:txBody>
      </p:sp>
      <p:sp>
        <p:nvSpPr>
          <p:cNvPr id="26" name="object 57"/>
          <p:cNvSpPr txBox="1"/>
          <p:nvPr/>
        </p:nvSpPr>
        <p:spPr bwMode="auto">
          <a:xfrm>
            <a:off x="284846" y="3709417"/>
            <a:ext cx="5349886" cy="27699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DE16"/>
              </a:buClr>
              <a:buSzPct val="150000"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0092E1"/>
                </a:solidFill>
                <a:latin typeface="Arial Black"/>
                <a:ea typeface="+mn-ea"/>
                <a:cs typeface="Arial"/>
              </a:rPr>
              <a:t>ПРОРЫВНОЕ РАЗВИТИЕ</a:t>
            </a:r>
            <a:endParaRPr lang="ru-RU" sz="1200" b="0" i="0" u="none" strike="noStrike" cap="none" spc="0">
              <a:ln>
                <a:noFill/>
              </a:ln>
              <a:solidFill>
                <a:srgbClr val="0092E1"/>
              </a:solidFill>
              <a:latin typeface="Arial Black"/>
              <a:ea typeface="+mn-ea"/>
              <a:cs typeface="Arial"/>
            </a:endParaRPr>
          </a:p>
        </p:txBody>
      </p:sp>
      <p:sp>
        <p:nvSpPr>
          <p:cNvPr id="336" name="object 57"/>
          <p:cNvSpPr txBox="1"/>
          <p:nvPr/>
        </p:nvSpPr>
        <p:spPr bwMode="auto">
          <a:xfrm>
            <a:off x="298000" y="1255332"/>
            <a:ext cx="4905041" cy="195107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just" defTabSz="91440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DE16"/>
              </a:buClr>
              <a:buSzPct val="150000"/>
              <a:buFontTx/>
              <a:buNone/>
              <a:defRPr/>
            </a:pPr>
            <a:r>
              <a:rPr lang="ru-RU" sz="12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Продолжение диверсифицированного развития территории с качественной городской средой                   и высоким уровнем развития человеческого капитала с преобладанием в деловом сегменте организаций нефтегазового комплекса, в том числе сервиса. Важнейшие направления улучшения:</a:t>
            </a:r>
            <a:endParaRPr/>
          </a:p>
          <a:p>
            <a:pPr marL="184150" marR="5080" lvl="0" indent="-171450" algn="l" defTabSz="91440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1E3A5B"/>
                </a:solidFill>
                <a:latin typeface="Arial"/>
                <a:ea typeface="+mn-ea"/>
                <a:cs typeface="Arial"/>
              </a:rPr>
              <a:t>диверсификация экономики за счет развития логистики, НИОКР, приборостроения и машиностроение, социальных сервисов;</a:t>
            </a:r>
            <a:endParaRPr/>
          </a:p>
          <a:p>
            <a:pPr marL="184150" marR="5080" lvl="0" indent="-171450" algn="l" defTabSz="91440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1200">
                <a:solidFill>
                  <a:srgbClr val="1E3A5B"/>
                </a:solidFill>
                <a:latin typeface="Arial"/>
                <a:cs typeface="Arial"/>
              </a:rPr>
              <a:t>повышение уровня </a:t>
            </a:r>
            <a:r>
              <a:rPr lang="ru-RU" sz="1200">
                <a:solidFill>
                  <a:srgbClr val="1E3A5B"/>
                </a:solidFill>
                <a:latin typeface="Arial"/>
                <a:cs typeface="Arial"/>
              </a:rPr>
              <a:t>инновационности</a:t>
            </a:r>
            <a:r>
              <a:rPr lang="ru-RU" sz="1200">
                <a:solidFill>
                  <a:srgbClr val="1E3A5B"/>
                </a:solidFill>
                <a:latin typeface="Arial"/>
                <a:cs typeface="Arial"/>
              </a:rPr>
              <a:t>;</a:t>
            </a:r>
            <a:endParaRPr/>
          </a:p>
          <a:p>
            <a:pPr marL="184150" marR="5080" lvl="0" indent="-171450" algn="l" defTabSz="91440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1E3A5B"/>
                </a:solidFill>
                <a:latin typeface="Arial"/>
                <a:ea typeface="+mn-ea"/>
                <a:cs typeface="Arial"/>
              </a:rPr>
              <a:t>развитие системы подготовки и переподготовки кадров.</a:t>
            </a:r>
            <a:endParaRPr/>
          </a:p>
        </p:txBody>
      </p:sp>
      <p:sp>
        <p:nvSpPr>
          <p:cNvPr id="337" name="object 57"/>
          <p:cNvSpPr txBox="1"/>
          <p:nvPr/>
        </p:nvSpPr>
        <p:spPr bwMode="auto">
          <a:xfrm>
            <a:off x="278223" y="4093743"/>
            <a:ext cx="5068835" cy="135163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just" defTabSz="914400">
              <a:lnSpc>
                <a:spcPts val="1300"/>
              </a:lnSpc>
              <a:spcBef>
                <a:spcPts val="240"/>
              </a:spcBef>
              <a:spcAft>
                <a:spcPts val="0"/>
              </a:spcAft>
              <a:buClr>
                <a:srgbClr val="FFDE16"/>
              </a:buClr>
              <a:buSzPct val="150000"/>
              <a:buFontTx/>
              <a:buNone/>
              <a:defRPr/>
            </a:pPr>
            <a:r>
              <a:rPr lang="ru-RU" sz="1200" b="1">
                <a:solidFill>
                  <a:srgbClr val="1E3A5B"/>
                </a:solidFill>
                <a:latin typeface="Arial Black"/>
              </a:rPr>
              <a:t>Прорывным направлением устойчивого развития территории является развитие центра компетенций          в области малотоннажного производства и переработки метанола (точка роста). Направление предполагает формирование сети специализированных химических производств на основе дальнейших переделов этанола, инжиниринговых центров, а также структурные изменения в системе подготовки рабочих кадров и ИТР.</a:t>
            </a:r>
            <a:endParaRPr/>
          </a:p>
        </p:txBody>
      </p:sp>
      <p:sp>
        <p:nvSpPr>
          <p:cNvPr id="341" name="object 57"/>
          <p:cNvSpPr txBox="1"/>
          <p:nvPr/>
        </p:nvSpPr>
        <p:spPr bwMode="auto">
          <a:xfrm>
            <a:off x="5490719" y="892272"/>
            <a:ext cx="5336731" cy="27699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DE16"/>
              </a:buClr>
              <a:buSzPct val="150000"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21B63A"/>
                </a:solidFill>
                <a:latin typeface="Arial Black"/>
                <a:ea typeface="+mn-ea"/>
                <a:cs typeface="Arial"/>
              </a:rPr>
              <a:t>ФИЛЬТРЫ ОТБОРА МЕРОПРИЯТИЙ</a:t>
            </a:r>
            <a:endParaRPr/>
          </a:p>
        </p:txBody>
      </p:sp>
      <p:sp>
        <p:nvSpPr>
          <p:cNvPr id="342" name="object 57"/>
          <p:cNvSpPr txBox="1"/>
          <p:nvPr/>
        </p:nvSpPr>
        <p:spPr bwMode="auto">
          <a:xfrm>
            <a:off x="5490717" y="1253171"/>
            <a:ext cx="4905042" cy="1005691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84150" marR="5080" lvl="0" indent="-171450" algn="just" defTabSz="914400">
              <a:lnSpc>
                <a:spcPts val="1739"/>
              </a:lnSpc>
              <a:spcBef>
                <a:spcPts val="240"/>
              </a:spcBef>
              <a:spcAft>
                <a:spcPts val="0"/>
              </a:spcAft>
              <a:buClr>
                <a:srgbClr val="21B63A"/>
              </a:buClr>
              <a:buSzPct val="150000"/>
              <a:buFont typeface="Arial"/>
              <a:buChar char="•"/>
              <a:defRPr/>
            </a:pPr>
            <a:r>
              <a:rPr lang="ru-RU" sz="12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Движение к образу будущего.</a:t>
            </a:r>
            <a:endParaRPr/>
          </a:p>
          <a:p>
            <a:pPr marL="184150" marR="5080" lvl="0" indent="-171450" algn="just" defTabSz="914400">
              <a:lnSpc>
                <a:spcPts val="1739"/>
              </a:lnSpc>
              <a:spcBef>
                <a:spcPts val="240"/>
              </a:spcBef>
              <a:spcAft>
                <a:spcPts val="0"/>
              </a:spcAft>
              <a:buClr>
                <a:srgbClr val="21B63A"/>
              </a:buClr>
              <a:buSzPct val="150000"/>
              <a:buFont typeface="Arial"/>
              <a:buChar char="•"/>
              <a:defRPr/>
            </a:pPr>
            <a:r>
              <a:rPr lang="ru-RU" sz="12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Реализуемость на местном уровне.</a:t>
            </a:r>
            <a:endParaRPr/>
          </a:p>
          <a:p>
            <a:pPr marL="184150" marR="5080" lvl="0" indent="-171450" algn="just" defTabSz="914400">
              <a:lnSpc>
                <a:spcPts val="1739"/>
              </a:lnSpc>
              <a:spcBef>
                <a:spcPts val="240"/>
              </a:spcBef>
              <a:spcAft>
                <a:spcPts val="0"/>
              </a:spcAft>
              <a:buClr>
                <a:srgbClr val="21B63A"/>
              </a:buClr>
              <a:buSzPct val="150000"/>
              <a:buFont typeface="Arial"/>
              <a:buChar char="•"/>
              <a:defRPr/>
            </a:pPr>
            <a:r>
              <a:rPr lang="ru-RU" sz="12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Позитивное преобразование (развитие) среды.</a:t>
            </a:r>
            <a:endParaRPr/>
          </a:p>
          <a:p>
            <a:pPr marL="184150" marR="5080" lvl="0" indent="-171450" algn="just" defTabSz="914400">
              <a:lnSpc>
                <a:spcPts val="1739"/>
              </a:lnSpc>
              <a:spcBef>
                <a:spcPts val="240"/>
              </a:spcBef>
              <a:spcAft>
                <a:spcPts val="0"/>
              </a:spcAft>
              <a:buClr>
                <a:srgbClr val="21B63A"/>
              </a:buClr>
              <a:buSzPct val="150000"/>
              <a:buFont typeface="Arial"/>
              <a:buChar char="•"/>
              <a:defRPr/>
            </a:pPr>
            <a:r>
              <a:rPr lang="ru-RU" sz="12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Кластерное развитие экономики (опционально).</a:t>
            </a:r>
            <a:endParaRPr/>
          </a:p>
        </p:txBody>
      </p:sp>
      <p:sp>
        <p:nvSpPr>
          <p:cNvPr id="343" name="object 57"/>
          <p:cNvSpPr txBox="1"/>
          <p:nvPr/>
        </p:nvSpPr>
        <p:spPr bwMode="auto">
          <a:xfrm>
            <a:off x="5490718" y="2413273"/>
            <a:ext cx="5336731" cy="27699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DE16"/>
              </a:buClr>
              <a:buSzPct val="150000"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21B63A"/>
                </a:solidFill>
                <a:latin typeface="Arial Black"/>
                <a:ea typeface="+mn-ea"/>
                <a:cs typeface="Arial"/>
              </a:rPr>
              <a:t>КРИТЕРИИ ВЫРАБОТКИ МЕРОПРИЯТИЙ</a:t>
            </a:r>
            <a:endParaRPr/>
          </a:p>
        </p:txBody>
      </p:sp>
      <p:sp>
        <p:nvSpPr>
          <p:cNvPr id="344" name="object 57"/>
          <p:cNvSpPr txBox="1"/>
          <p:nvPr/>
        </p:nvSpPr>
        <p:spPr bwMode="auto">
          <a:xfrm>
            <a:off x="5490716" y="2774172"/>
            <a:ext cx="4905042" cy="754358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84150" marR="5080" lvl="0" indent="-171450" algn="just" defTabSz="914400">
              <a:lnSpc>
                <a:spcPts val="1739"/>
              </a:lnSpc>
              <a:spcBef>
                <a:spcPts val="240"/>
              </a:spcBef>
              <a:spcAft>
                <a:spcPts val="0"/>
              </a:spcAft>
              <a:buClr>
                <a:srgbClr val="21B63A"/>
              </a:buClr>
              <a:buSzPct val="150000"/>
              <a:buFont typeface="Arial"/>
              <a:buChar char="•"/>
              <a:defRPr/>
            </a:pPr>
            <a:r>
              <a:rPr lang="ru-RU" sz="12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Влияние на достижение образа будущего.</a:t>
            </a:r>
            <a:endParaRPr/>
          </a:p>
          <a:p>
            <a:pPr marL="184150" marR="5080" lvl="0" indent="-171450" algn="just" defTabSz="914400">
              <a:lnSpc>
                <a:spcPts val="1739"/>
              </a:lnSpc>
              <a:spcBef>
                <a:spcPts val="240"/>
              </a:spcBef>
              <a:spcAft>
                <a:spcPts val="0"/>
              </a:spcAft>
              <a:buClr>
                <a:srgbClr val="21B63A"/>
              </a:buClr>
              <a:buSzPct val="150000"/>
              <a:buFont typeface="Arial"/>
              <a:buChar char="•"/>
              <a:defRPr/>
            </a:pPr>
            <a:r>
              <a:rPr lang="ru-RU" sz="12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Влияние на привлечение инвестиций.</a:t>
            </a:r>
            <a:endParaRPr/>
          </a:p>
          <a:p>
            <a:pPr marL="184150" marR="5080" lvl="0" indent="-171450" algn="just" defTabSz="914400">
              <a:lnSpc>
                <a:spcPts val="1739"/>
              </a:lnSpc>
              <a:spcBef>
                <a:spcPts val="240"/>
              </a:spcBef>
              <a:spcAft>
                <a:spcPts val="0"/>
              </a:spcAft>
              <a:buClr>
                <a:srgbClr val="21B63A"/>
              </a:buClr>
              <a:buSzPct val="150000"/>
              <a:buFont typeface="Arial"/>
              <a:buChar char="•"/>
              <a:defRPr/>
            </a:pPr>
            <a:r>
              <a:rPr lang="ru-RU" sz="12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Влияние на успешность действующего бизнеса.</a:t>
            </a:r>
            <a:endParaRPr/>
          </a:p>
        </p:txBody>
      </p:sp>
      <p:sp>
        <p:nvSpPr>
          <p:cNvPr id="345" name="object 57"/>
          <p:cNvSpPr txBox="1"/>
          <p:nvPr/>
        </p:nvSpPr>
        <p:spPr bwMode="auto">
          <a:xfrm>
            <a:off x="5490717" y="3709417"/>
            <a:ext cx="5336731" cy="27699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FFDE16"/>
              </a:buClr>
              <a:buSzPct val="150000"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21B63A"/>
                </a:solidFill>
                <a:latin typeface="Arial Black"/>
                <a:ea typeface="+mn-ea"/>
                <a:cs typeface="Arial"/>
              </a:rPr>
              <a:t>МЕРОПРИЯТИЙ: 29</a:t>
            </a:r>
            <a:endParaRPr/>
          </a:p>
        </p:txBody>
      </p:sp>
      <p:sp>
        <p:nvSpPr>
          <p:cNvPr id="346" name="object 57"/>
          <p:cNvSpPr txBox="1"/>
          <p:nvPr/>
        </p:nvSpPr>
        <p:spPr bwMode="auto">
          <a:xfrm>
            <a:off x="5490715" y="4070316"/>
            <a:ext cx="5190632" cy="119415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algn="l" defTabSz="914400">
              <a:lnSpc>
                <a:spcPts val="1640"/>
              </a:lnSpc>
              <a:spcBef>
                <a:spcPts val="240"/>
              </a:spcBef>
              <a:spcAft>
                <a:spcPts val="0"/>
              </a:spcAft>
              <a:buClr>
                <a:srgbClr val="1F417B"/>
              </a:buClr>
              <a:buSzPct val="150000"/>
              <a:defRPr/>
            </a:pPr>
            <a:r>
              <a:rPr lang="ru-RU" sz="1200" b="1" u="none" strike="noStrike" cap="none" spc="0">
                <a:ln>
                  <a:noFill/>
                </a:ln>
                <a:solidFill>
                  <a:srgbClr val="21B63A"/>
                </a:solidFill>
                <a:latin typeface="Arial Black"/>
                <a:cs typeface="Arial Black"/>
              </a:rPr>
              <a:t>10</a:t>
            </a:r>
            <a:r>
              <a:rPr lang="ru-RU" sz="12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 — </a:t>
            </a:r>
            <a:r>
              <a:rPr lang="ru-RU" sz="1200" b="1" u="none" strike="noStrike" cap="none" spc="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в области комфортной городской среды,</a:t>
            </a:r>
            <a:endParaRPr/>
          </a:p>
          <a:p>
            <a:pPr marL="12700" marR="5080" lvl="0" algn="l" defTabSz="914400">
              <a:lnSpc>
                <a:spcPts val="1640"/>
              </a:lnSpc>
              <a:spcBef>
                <a:spcPts val="240"/>
              </a:spcBef>
              <a:spcAft>
                <a:spcPts val="0"/>
              </a:spcAft>
              <a:buClr>
                <a:srgbClr val="1F417B"/>
              </a:buClr>
              <a:buSzPct val="150000"/>
              <a:defRPr/>
            </a:pPr>
            <a:r>
              <a:rPr lang="ru-RU" sz="1200" b="1" u="none" strike="noStrike" cap="none" spc="0">
                <a:ln>
                  <a:noFill/>
                </a:ln>
                <a:solidFill>
                  <a:srgbClr val="21B63A"/>
                </a:solidFill>
                <a:latin typeface="Arial Black"/>
                <a:cs typeface="Arial Black"/>
              </a:rPr>
              <a:t>10</a:t>
            </a:r>
            <a:r>
              <a:rPr lang="ru-RU" sz="12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 — </a:t>
            </a:r>
            <a:r>
              <a:rPr lang="ru-RU" sz="1200" b="1" u="none" strike="noStrike" cap="none" spc="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в области развития обрабатывающей промышленности,</a:t>
            </a:r>
            <a:endParaRPr/>
          </a:p>
          <a:p>
            <a:pPr marL="12700" marR="5080" lvl="0" algn="l" defTabSz="914400">
              <a:lnSpc>
                <a:spcPts val="1640"/>
              </a:lnSpc>
              <a:spcBef>
                <a:spcPts val="240"/>
              </a:spcBef>
              <a:spcAft>
                <a:spcPts val="0"/>
              </a:spcAft>
              <a:buClr>
                <a:srgbClr val="1F417B"/>
              </a:buClr>
              <a:buSzPct val="150000"/>
              <a:defRPr/>
            </a:pPr>
            <a:r>
              <a:rPr lang="ru-RU" sz="1200" b="1" u="none" strike="noStrike" cap="none" spc="0">
                <a:ln>
                  <a:noFill/>
                </a:ln>
                <a:solidFill>
                  <a:srgbClr val="21B63A"/>
                </a:solidFill>
                <a:latin typeface="Arial Black"/>
                <a:cs typeface="Arial Black"/>
              </a:rPr>
              <a:t> 4</a:t>
            </a:r>
            <a:r>
              <a:rPr lang="ru-RU" sz="12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 — </a:t>
            </a:r>
            <a:r>
              <a:rPr lang="ru-RU" sz="1200" b="1">
                <a:solidFill>
                  <a:srgbClr val="1E3A5B"/>
                </a:solidFill>
                <a:latin typeface="Arial"/>
                <a:cs typeface="Arial"/>
              </a:rPr>
              <a:t>в области АПК,</a:t>
            </a:r>
            <a:endParaRPr/>
          </a:p>
          <a:p>
            <a:pPr marL="12700" marR="5080" lvl="0" algn="l" defTabSz="914400">
              <a:lnSpc>
                <a:spcPts val="1640"/>
              </a:lnSpc>
              <a:spcBef>
                <a:spcPts val="240"/>
              </a:spcBef>
              <a:spcAft>
                <a:spcPts val="0"/>
              </a:spcAft>
              <a:buClr>
                <a:srgbClr val="1F417B"/>
              </a:buClr>
              <a:buSzPct val="150000"/>
              <a:defRPr/>
            </a:pPr>
            <a:r>
              <a:rPr lang="ru-RU" sz="1200" b="1">
                <a:solidFill>
                  <a:srgbClr val="21B63A"/>
                </a:solidFill>
                <a:latin typeface="Arial Black"/>
              </a:rPr>
              <a:t> 2</a:t>
            </a:r>
            <a:r>
              <a:rPr lang="ru-RU" sz="1200" b="1" u="none" strike="noStrike" cap="none" spc="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 </a:t>
            </a:r>
            <a:r>
              <a:rPr lang="ru-RU" sz="12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—</a:t>
            </a:r>
            <a:r>
              <a:rPr lang="ru-RU" sz="1200" b="1" u="none" strike="noStrike" cap="none" spc="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 в области управления природными ресурсами,</a:t>
            </a:r>
            <a:endParaRPr/>
          </a:p>
          <a:p>
            <a:pPr marL="12700" marR="5080" lvl="0" algn="just" defTabSz="914400">
              <a:lnSpc>
                <a:spcPts val="1640"/>
              </a:lnSpc>
              <a:spcBef>
                <a:spcPts val="240"/>
              </a:spcBef>
              <a:spcAft>
                <a:spcPts val="0"/>
              </a:spcAft>
              <a:buClr>
                <a:srgbClr val="1F417B"/>
              </a:buClr>
              <a:buSzPct val="150000"/>
              <a:defRPr/>
            </a:pPr>
            <a:r>
              <a:rPr lang="ru-RU" sz="1200" b="1">
                <a:solidFill>
                  <a:srgbClr val="21B63A"/>
                </a:solidFill>
                <a:latin typeface="Arial Black"/>
              </a:rPr>
              <a:t> 3</a:t>
            </a:r>
            <a:r>
              <a:rPr lang="ru-RU" sz="1200" b="1" u="none" strike="noStrike" cap="none" spc="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 </a:t>
            </a:r>
            <a:r>
              <a:rPr lang="ru-RU" sz="12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— </a:t>
            </a:r>
            <a:r>
              <a:rPr lang="ru-RU" sz="1200" b="1" u="none" strike="noStrike" cap="none" spc="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в области развития предпринимательства.</a:t>
            </a:r>
            <a:endParaRPr/>
          </a:p>
        </p:txBody>
      </p:sp>
      <p:sp>
        <p:nvSpPr>
          <p:cNvPr id="349" name="TextBox 348"/>
          <p:cNvSpPr txBox="1"/>
          <p:nvPr/>
        </p:nvSpPr>
        <p:spPr bwMode="auto">
          <a:xfrm>
            <a:off x="2570205" y="64502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86" name="Скругленный прямоугольник 585"/>
          <p:cNvSpPr/>
          <p:nvPr/>
        </p:nvSpPr>
        <p:spPr bwMode="auto">
          <a:xfrm>
            <a:off x="5621078" y="6265582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87" name="Скругленный прямоугольник 586"/>
          <p:cNvSpPr/>
          <p:nvPr/>
        </p:nvSpPr>
        <p:spPr bwMode="auto">
          <a:xfrm>
            <a:off x="5729089" y="6265582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88" name="Скругленный прямоугольник 587"/>
          <p:cNvSpPr/>
          <p:nvPr/>
        </p:nvSpPr>
        <p:spPr bwMode="auto">
          <a:xfrm>
            <a:off x="5837100" y="6265582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89" name="Скругленный прямоугольник 588"/>
          <p:cNvSpPr/>
          <p:nvPr/>
        </p:nvSpPr>
        <p:spPr bwMode="auto">
          <a:xfrm>
            <a:off x="5945111" y="6265582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90" name="Скругленный прямоугольник 589"/>
          <p:cNvSpPr/>
          <p:nvPr/>
        </p:nvSpPr>
        <p:spPr bwMode="auto">
          <a:xfrm>
            <a:off x="6053121" y="6265582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91" name="Скругленный прямоугольник 590"/>
          <p:cNvSpPr/>
          <p:nvPr/>
        </p:nvSpPr>
        <p:spPr bwMode="auto">
          <a:xfrm>
            <a:off x="6161133" y="6265582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93" name="Скругленный прямоугольник 592"/>
          <p:cNvSpPr/>
          <p:nvPr/>
        </p:nvSpPr>
        <p:spPr bwMode="auto">
          <a:xfrm>
            <a:off x="6377155" y="6265582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94" name="Скругленный прямоугольник 593"/>
          <p:cNvSpPr/>
          <p:nvPr/>
        </p:nvSpPr>
        <p:spPr bwMode="auto">
          <a:xfrm>
            <a:off x="6485166" y="6265582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95" name="object 74"/>
          <p:cNvSpPr txBox="1"/>
          <p:nvPr/>
        </p:nvSpPr>
        <p:spPr bwMode="auto">
          <a:xfrm>
            <a:off x="6612450" y="6290727"/>
            <a:ext cx="318426" cy="135937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 b="1" spc="10">
                <a:solidFill>
                  <a:srgbClr val="1E3A5B"/>
                </a:solidFill>
                <a:latin typeface="Arial"/>
                <a:cs typeface="Arial"/>
              </a:rPr>
              <a:t>8</a:t>
            </a:r>
            <a:r>
              <a:rPr sz="800" b="1" i="0" u="none" strike="noStrike" cap="none" spc="-4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/</a:t>
            </a:r>
            <a:r>
              <a:rPr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10</a:t>
            </a:r>
            <a:endParaRPr sz="800" b="0" i="0" u="none" strike="noStrike" cap="none" spc="0">
              <a:ln>
                <a:noFill/>
              </a:ln>
              <a:solidFill>
                <a:srgbClr val="1E3A5B"/>
              </a:solidFill>
              <a:latin typeface="Arial"/>
              <a:cs typeface="Arial"/>
            </a:endParaRPr>
          </a:p>
        </p:txBody>
      </p:sp>
      <p:sp>
        <p:nvSpPr>
          <p:cNvPr id="596" name="object 75"/>
          <p:cNvSpPr txBox="1"/>
          <p:nvPr/>
        </p:nvSpPr>
        <p:spPr bwMode="auto">
          <a:xfrm>
            <a:off x="5501847" y="6094496"/>
            <a:ext cx="1705915" cy="120548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7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ПРОМЫШЛЕННОСТЬ</a:t>
            </a:r>
            <a:endParaRPr sz="700" b="1" u="none" strike="noStrike" cap="none" spc="0">
              <a:ln>
                <a:noFill/>
              </a:ln>
              <a:solidFill>
                <a:srgbClr val="1E3A5B"/>
              </a:solidFill>
              <a:latin typeface="Arial Black"/>
              <a:cs typeface="Arial Black"/>
            </a:endParaRPr>
          </a:p>
        </p:txBody>
      </p:sp>
      <p:sp>
        <p:nvSpPr>
          <p:cNvPr id="597" name="Скругленный прямоугольник 596"/>
          <p:cNvSpPr/>
          <p:nvPr/>
        </p:nvSpPr>
        <p:spPr bwMode="auto">
          <a:xfrm>
            <a:off x="5513067" y="6706705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98" name="Скругленный прямоугольник 597"/>
          <p:cNvSpPr/>
          <p:nvPr/>
        </p:nvSpPr>
        <p:spPr bwMode="auto">
          <a:xfrm>
            <a:off x="5621078" y="6706705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99" name="Скругленный прямоугольник 598"/>
          <p:cNvSpPr/>
          <p:nvPr/>
        </p:nvSpPr>
        <p:spPr bwMode="auto">
          <a:xfrm>
            <a:off x="5729089" y="6706705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00" name="Скругленный прямоугольник 599"/>
          <p:cNvSpPr/>
          <p:nvPr/>
        </p:nvSpPr>
        <p:spPr bwMode="auto">
          <a:xfrm>
            <a:off x="5837100" y="6706705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01" name="Скругленный прямоугольник 600"/>
          <p:cNvSpPr/>
          <p:nvPr/>
        </p:nvSpPr>
        <p:spPr bwMode="auto">
          <a:xfrm>
            <a:off x="5945111" y="6706705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02" name="Скругленный прямоугольник 601"/>
          <p:cNvSpPr/>
          <p:nvPr/>
        </p:nvSpPr>
        <p:spPr bwMode="auto">
          <a:xfrm>
            <a:off x="6053121" y="6706705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03" name="Скругленный прямоугольник 602"/>
          <p:cNvSpPr/>
          <p:nvPr/>
        </p:nvSpPr>
        <p:spPr bwMode="auto">
          <a:xfrm>
            <a:off x="6161133" y="6706705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04" name="Скругленный прямоугольник 603"/>
          <p:cNvSpPr/>
          <p:nvPr/>
        </p:nvSpPr>
        <p:spPr bwMode="auto">
          <a:xfrm>
            <a:off x="6269144" y="6706705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05" name="Скругленный прямоугольник 604"/>
          <p:cNvSpPr/>
          <p:nvPr/>
        </p:nvSpPr>
        <p:spPr bwMode="auto">
          <a:xfrm>
            <a:off x="6377155" y="6706705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06" name="Скругленный прямоугольник 605"/>
          <p:cNvSpPr/>
          <p:nvPr/>
        </p:nvSpPr>
        <p:spPr bwMode="auto">
          <a:xfrm>
            <a:off x="6485166" y="6706705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07" name="object 74"/>
          <p:cNvSpPr txBox="1"/>
          <p:nvPr/>
        </p:nvSpPr>
        <p:spPr bwMode="auto">
          <a:xfrm>
            <a:off x="6612450" y="6731849"/>
            <a:ext cx="318426" cy="135937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7</a:t>
            </a:r>
            <a:r>
              <a:rPr sz="800" b="1" i="0" u="none" strike="noStrike" cap="none" spc="-4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/</a:t>
            </a:r>
            <a:r>
              <a:rPr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10</a:t>
            </a:r>
            <a:endParaRPr sz="800" b="0" i="0" u="none" strike="noStrike" cap="none" spc="0">
              <a:ln>
                <a:noFill/>
              </a:ln>
              <a:solidFill>
                <a:srgbClr val="1E3A5B"/>
              </a:solidFill>
              <a:latin typeface="Arial"/>
              <a:cs typeface="Arial"/>
            </a:endParaRPr>
          </a:p>
        </p:txBody>
      </p:sp>
      <p:sp>
        <p:nvSpPr>
          <p:cNvPr id="608" name="object 75"/>
          <p:cNvSpPr txBox="1"/>
          <p:nvPr/>
        </p:nvSpPr>
        <p:spPr bwMode="auto">
          <a:xfrm>
            <a:off x="5501847" y="6535618"/>
            <a:ext cx="1705915" cy="120548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7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МЕДИЦИНА</a:t>
            </a:r>
            <a:endParaRPr/>
          </a:p>
        </p:txBody>
      </p:sp>
      <p:sp>
        <p:nvSpPr>
          <p:cNvPr id="609" name="Скругленный прямоугольник 608"/>
          <p:cNvSpPr/>
          <p:nvPr/>
        </p:nvSpPr>
        <p:spPr bwMode="auto">
          <a:xfrm>
            <a:off x="7163813" y="7144803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10" name="Скругленный прямоугольник 609"/>
          <p:cNvSpPr/>
          <p:nvPr/>
        </p:nvSpPr>
        <p:spPr bwMode="auto">
          <a:xfrm>
            <a:off x="7271824" y="7144803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11" name="Скругленный прямоугольник 610"/>
          <p:cNvSpPr/>
          <p:nvPr/>
        </p:nvSpPr>
        <p:spPr bwMode="auto">
          <a:xfrm>
            <a:off x="7379835" y="7144803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12" name="Скругленный прямоугольник 611"/>
          <p:cNvSpPr/>
          <p:nvPr/>
        </p:nvSpPr>
        <p:spPr bwMode="auto">
          <a:xfrm>
            <a:off x="7487846" y="7144803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13" name="Скругленный прямоугольник 612"/>
          <p:cNvSpPr/>
          <p:nvPr/>
        </p:nvSpPr>
        <p:spPr bwMode="auto">
          <a:xfrm>
            <a:off x="7595857" y="7144803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14" name="Скругленный прямоугольник 613"/>
          <p:cNvSpPr/>
          <p:nvPr/>
        </p:nvSpPr>
        <p:spPr bwMode="auto">
          <a:xfrm>
            <a:off x="7703868" y="7144803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15" name="Скругленный прямоугольник 614"/>
          <p:cNvSpPr/>
          <p:nvPr/>
        </p:nvSpPr>
        <p:spPr bwMode="auto">
          <a:xfrm>
            <a:off x="7811879" y="7144803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16" name="Скругленный прямоугольник 615"/>
          <p:cNvSpPr/>
          <p:nvPr/>
        </p:nvSpPr>
        <p:spPr bwMode="auto">
          <a:xfrm>
            <a:off x="7919890" y="7144803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17" name="Скругленный прямоугольник 616"/>
          <p:cNvSpPr/>
          <p:nvPr/>
        </p:nvSpPr>
        <p:spPr bwMode="auto">
          <a:xfrm>
            <a:off x="8027901" y="7144803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18" name="Скругленный прямоугольник 617"/>
          <p:cNvSpPr/>
          <p:nvPr/>
        </p:nvSpPr>
        <p:spPr bwMode="auto">
          <a:xfrm>
            <a:off x="8135912" y="7144803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19" name="object 74"/>
          <p:cNvSpPr txBox="1"/>
          <p:nvPr/>
        </p:nvSpPr>
        <p:spPr bwMode="auto">
          <a:xfrm>
            <a:off x="8263196" y="7169948"/>
            <a:ext cx="318426" cy="135937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 b="1" spc="10">
                <a:solidFill>
                  <a:srgbClr val="1E3A5B"/>
                </a:solidFill>
                <a:latin typeface="Arial"/>
                <a:cs typeface="Arial"/>
              </a:rPr>
              <a:t>8</a:t>
            </a:r>
            <a:r>
              <a:rPr sz="800" b="1" i="0" u="none" strike="noStrike" cap="none" spc="-4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/</a:t>
            </a:r>
            <a:r>
              <a:rPr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10</a:t>
            </a:r>
            <a:endParaRPr sz="800" b="0" i="0" u="none" strike="noStrike" cap="none" spc="0">
              <a:ln>
                <a:noFill/>
              </a:ln>
              <a:solidFill>
                <a:srgbClr val="1E3A5B"/>
              </a:solidFill>
              <a:latin typeface="Arial"/>
              <a:cs typeface="Arial"/>
            </a:endParaRPr>
          </a:p>
        </p:txBody>
      </p:sp>
      <p:sp>
        <p:nvSpPr>
          <p:cNvPr id="620" name="object 75"/>
          <p:cNvSpPr txBox="1"/>
          <p:nvPr/>
        </p:nvSpPr>
        <p:spPr bwMode="auto">
          <a:xfrm>
            <a:off x="5501847" y="6976844"/>
            <a:ext cx="1705915" cy="120548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7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АПК И ПРОДУКТЫ ПИТ</a:t>
            </a:r>
            <a:r>
              <a:rPr lang="ru-RU" sz="700" b="1">
                <a:solidFill>
                  <a:srgbClr val="1E3A5B"/>
                </a:solidFill>
                <a:latin typeface="Arial Black"/>
                <a:cs typeface="Arial Black"/>
              </a:rPr>
              <a:t>АНИЯ</a:t>
            </a:r>
            <a:endParaRPr lang="ru-RU" sz="700" b="1" u="none" strike="noStrike" cap="none" spc="0">
              <a:ln>
                <a:noFill/>
              </a:ln>
              <a:solidFill>
                <a:srgbClr val="1E3A5B"/>
              </a:solidFill>
              <a:latin typeface="Arial Black"/>
              <a:cs typeface="Arial Black"/>
            </a:endParaRPr>
          </a:p>
        </p:txBody>
      </p:sp>
      <p:sp>
        <p:nvSpPr>
          <p:cNvPr id="621" name="Скругленный прямоугольник 620"/>
          <p:cNvSpPr/>
          <p:nvPr/>
        </p:nvSpPr>
        <p:spPr bwMode="auto">
          <a:xfrm>
            <a:off x="7166773" y="6265541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22" name="Скругленный прямоугольник 621"/>
          <p:cNvSpPr/>
          <p:nvPr/>
        </p:nvSpPr>
        <p:spPr bwMode="auto">
          <a:xfrm>
            <a:off x="7274784" y="6265541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23" name="Скругленный прямоугольник 622"/>
          <p:cNvSpPr/>
          <p:nvPr/>
        </p:nvSpPr>
        <p:spPr bwMode="auto">
          <a:xfrm>
            <a:off x="7382795" y="6265541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24" name="Скругленный прямоугольник 623"/>
          <p:cNvSpPr/>
          <p:nvPr/>
        </p:nvSpPr>
        <p:spPr bwMode="auto">
          <a:xfrm>
            <a:off x="7490806" y="6265541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25" name="Скругленный прямоугольник 624"/>
          <p:cNvSpPr/>
          <p:nvPr/>
        </p:nvSpPr>
        <p:spPr bwMode="auto">
          <a:xfrm>
            <a:off x="7598817" y="6265541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26" name="Скругленный прямоугольник 625"/>
          <p:cNvSpPr/>
          <p:nvPr/>
        </p:nvSpPr>
        <p:spPr bwMode="auto">
          <a:xfrm>
            <a:off x="7706828" y="6265541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29" name="Скругленный прямоугольник 628"/>
          <p:cNvSpPr/>
          <p:nvPr/>
        </p:nvSpPr>
        <p:spPr bwMode="auto">
          <a:xfrm>
            <a:off x="8030861" y="6265541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30" name="Скругленный прямоугольник 629"/>
          <p:cNvSpPr/>
          <p:nvPr/>
        </p:nvSpPr>
        <p:spPr bwMode="auto">
          <a:xfrm>
            <a:off x="8138871" y="6265541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31" name="object 74"/>
          <p:cNvSpPr txBox="1"/>
          <p:nvPr/>
        </p:nvSpPr>
        <p:spPr bwMode="auto">
          <a:xfrm>
            <a:off x="8266156" y="6290685"/>
            <a:ext cx="318426" cy="135937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 b="1" spc="10">
                <a:solidFill>
                  <a:srgbClr val="1E3A5B"/>
                </a:solidFill>
                <a:latin typeface="Arial"/>
                <a:cs typeface="Arial"/>
              </a:rPr>
              <a:t>8</a:t>
            </a:r>
            <a:r>
              <a:rPr sz="800" b="1" i="0" u="none" strike="noStrike" cap="none" spc="-4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/</a:t>
            </a:r>
            <a:r>
              <a:rPr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10</a:t>
            </a:r>
            <a:endParaRPr sz="800" b="0" i="0" u="none" strike="noStrike" cap="none" spc="0">
              <a:ln>
                <a:noFill/>
              </a:ln>
              <a:solidFill>
                <a:srgbClr val="1E3A5B"/>
              </a:solidFill>
              <a:latin typeface="Arial"/>
              <a:cs typeface="Arial"/>
            </a:endParaRPr>
          </a:p>
        </p:txBody>
      </p:sp>
      <p:sp>
        <p:nvSpPr>
          <p:cNvPr id="632" name="object 75"/>
          <p:cNvSpPr txBox="1"/>
          <p:nvPr/>
        </p:nvSpPr>
        <p:spPr bwMode="auto">
          <a:xfrm>
            <a:off x="7155553" y="6094454"/>
            <a:ext cx="1705915" cy="120548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" sz="7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R&amp;D</a:t>
            </a:r>
            <a:endParaRPr/>
          </a:p>
        </p:txBody>
      </p:sp>
      <p:sp>
        <p:nvSpPr>
          <p:cNvPr id="633" name="Скругленный прямоугольник 632"/>
          <p:cNvSpPr/>
          <p:nvPr/>
        </p:nvSpPr>
        <p:spPr bwMode="auto">
          <a:xfrm>
            <a:off x="7166773" y="6706663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34" name="Скругленный прямоугольник 633"/>
          <p:cNvSpPr/>
          <p:nvPr/>
        </p:nvSpPr>
        <p:spPr bwMode="auto">
          <a:xfrm>
            <a:off x="7274784" y="6706663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35" name="Скругленный прямоугольник 634"/>
          <p:cNvSpPr/>
          <p:nvPr/>
        </p:nvSpPr>
        <p:spPr bwMode="auto">
          <a:xfrm>
            <a:off x="7382795" y="6706663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36" name="Скругленный прямоугольник 635"/>
          <p:cNvSpPr/>
          <p:nvPr/>
        </p:nvSpPr>
        <p:spPr bwMode="auto">
          <a:xfrm>
            <a:off x="7490806" y="6706663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37" name="Скругленный прямоугольник 636"/>
          <p:cNvSpPr/>
          <p:nvPr/>
        </p:nvSpPr>
        <p:spPr bwMode="auto">
          <a:xfrm>
            <a:off x="7598817" y="6706663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38" name="Скругленный прямоугольник 637"/>
          <p:cNvSpPr/>
          <p:nvPr/>
        </p:nvSpPr>
        <p:spPr bwMode="auto">
          <a:xfrm>
            <a:off x="7706828" y="6706663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39" name="Скругленный прямоугольник 638"/>
          <p:cNvSpPr/>
          <p:nvPr/>
        </p:nvSpPr>
        <p:spPr bwMode="auto">
          <a:xfrm>
            <a:off x="7814839" y="6706663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40" name="Скругленный прямоугольник 639"/>
          <p:cNvSpPr/>
          <p:nvPr/>
        </p:nvSpPr>
        <p:spPr bwMode="auto">
          <a:xfrm>
            <a:off x="7922850" y="6706663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42" name="Скругленный прямоугольник 641"/>
          <p:cNvSpPr/>
          <p:nvPr/>
        </p:nvSpPr>
        <p:spPr bwMode="auto">
          <a:xfrm>
            <a:off x="8138871" y="6706663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43" name="object 74"/>
          <p:cNvSpPr txBox="1"/>
          <p:nvPr/>
        </p:nvSpPr>
        <p:spPr bwMode="auto">
          <a:xfrm>
            <a:off x="8266156" y="6731807"/>
            <a:ext cx="318426" cy="135937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 b="1" spc="10">
                <a:solidFill>
                  <a:srgbClr val="1E3A5B"/>
                </a:solidFill>
                <a:latin typeface="Arial"/>
                <a:cs typeface="Arial"/>
              </a:rPr>
              <a:t>8</a:t>
            </a:r>
            <a:r>
              <a:rPr sz="800" b="1" i="0" u="none" strike="noStrike" cap="none" spc="-4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/</a:t>
            </a:r>
            <a:r>
              <a:rPr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10</a:t>
            </a:r>
            <a:endParaRPr sz="800" b="0" i="0" u="none" strike="noStrike" cap="none" spc="0">
              <a:ln>
                <a:noFill/>
              </a:ln>
              <a:solidFill>
                <a:srgbClr val="1E3A5B"/>
              </a:solidFill>
              <a:latin typeface="Arial"/>
              <a:cs typeface="Arial"/>
            </a:endParaRPr>
          </a:p>
        </p:txBody>
      </p:sp>
      <p:sp>
        <p:nvSpPr>
          <p:cNvPr id="644" name="object 75"/>
          <p:cNvSpPr txBox="1"/>
          <p:nvPr/>
        </p:nvSpPr>
        <p:spPr bwMode="auto">
          <a:xfrm>
            <a:off x="7155553" y="6535576"/>
            <a:ext cx="1705915" cy="120548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7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ПРОМ.ЛОГИСТИКА</a:t>
            </a:r>
            <a:endParaRPr/>
          </a:p>
        </p:txBody>
      </p:sp>
      <p:sp>
        <p:nvSpPr>
          <p:cNvPr id="645" name="Скругленный прямоугольник 644"/>
          <p:cNvSpPr/>
          <p:nvPr/>
        </p:nvSpPr>
        <p:spPr bwMode="auto">
          <a:xfrm>
            <a:off x="5508276" y="7144803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46" name="Скругленный прямоугольник 645"/>
          <p:cNvSpPr/>
          <p:nvPr/>
        </p:nvSpPr>
        <p:spPr bwMode="auto">
          <a:xfrm>
            <a:off x="5616287" y="7144803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47" name="Скругленный прямоугольник 646"/>
          <p:cNvSpPr/>
          <p:nvPr/>
        </p:nvSpPr>
        <p:spPr bwMode="auto">
          <a:xfrm>
            <a:off x="5724298" y="7144803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48" name="Скругленный прямоугольник 647"/>
          <p:cNvSpPr/>
          <p:nvPr/>
        </p:nvSpPr>
        <p:spPr bwMode="auto">
          <a:xfrm>
            <a:off x="5832308" y="7144803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49" name="Скругленный прямоугольник 648"/>
          <p:cNvSpPr/>
          <p:nvPr/>
        </p:nvSpPr>
        <p:spPr bwMode="auto">
          <a:xfrm>
            <a:off x="5940320" y="7144803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50" name="Скругленный прямоугольник 649"/>
          <p:cNvSpPr/>
          <p:nvPr/>
        </p:nvSpPr>
        <p:spPr bwMode="auto">
          <a:xfrm>
            <a:off x="6048331" y="7144803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51" name="Скругленный прямоугольник 650"/>
          <p:cNvSpPr/>
          <p:nvPr/>
        </p:nvSpPr>
        <p:spPr bwMode="auto">
          <a:xfrm>
            <a:off x="6156342" y="7144803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52" name="Скругленный прямоугольник 651"/>
          <p:cNvSpPr/>
          <p:nvPr/>
        </p:nvSpPr>
        <p:spPr bwMode="auto">
          <a:xfrm>
            <a:off x="6264353" y="7144803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53" name="Скругленный прямоугольник 652"/>
          <p:cNvSpPr/>
          <p:nvPr/>
        </p:nvSpPr>
        <p:spPr bwMode="auto">
          <a:xfrm>
            <a:off x="6372364" y="7144803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54" name="Скругленный прямоугольник 653"/>
          <p:cNvSpPr/>
          <p:nvPr/>
        </p:nvSpPr>
        <p:spPr bwMode="auto">
          <a:xfrm>
            <a:off x="6480375" y="7144803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55" name="object 74"/>
          <p:cNvSpPr txBox="1"/>
          <p:nvPr/>
        </p:nvSpPr>
        <p:spPr bwMode="auto">
          <a:xfrm>
            <a:off x="6607659" y="7169948"/>
            <a:ext cx="318426" cy="135937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 b="1" spc="10">
                <a:solidFill>
                  <a:srgbClr val="1E3A5B"/>
                </a:solidFill>
                <a:latin typeface="Arial"/>
                <a:cs typeface="Arial"/>
              </a:rPr>
              <a:t>3</a:t>
            </a:r>
            <a:r>
              <a:rPr sz="800" b="1" i="0" u="none" strike="noStrike" cap="none" spc="-4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/</a:t>
            </a:r>
            <a:r>
              <a:rPr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10</a:t>
            </a:r>
            <a:endParaRPr sz="800" b="0" i="0" u="none" strike="noStrike" cap="none" spc="0">
              <a:ln>
                <a:noFill/>
              </a:ln>
              <a:solidFill>
                <a:srgbClr val="1E3A5B"/>
              </a:solidFill>
              <a:latin typeface="Arial"/>
              <a:cs typeface="Arial"/>
            </a:endParaRPr>
          </a:p>
        </p:txBody>
      </p:sp>
      <p:sp>
        <p:nvSpPr>
          <p:cNvPr id="656" name="object 75"/>
          <p:cNvSpPr txBox="1"/>
          <p:nvPr/>
        </p:nvSpPr>
        <p:spPr bwMode="auto">
          <a:xfrm>
            <a:off x="7155553" y="6976802"/>
            <a:ext cx="1705915" cy="120548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7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ПОДГОТОВКА КАДРОВ</a:t>
            </a:r>
            <a:endParaRPr/>
          </a:p>
        </p:txBody>
      </p:sp>
      <p:sp>
        <p:nvSpPr>
          <p:cNvPr id="657" name="Скругленный прямоугольник 656"/>
          <p:cNvSpPr/>
          <p:nvPr/>
        </p:nvSpPr>
        <p:spPr bwMode="auto">
          <a:xfrm>
            <a:off x="8828334" y="6262456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58" name="Скругленный прямоугольник 657"/>
          <p:cNvSpPr/>
          <p:nvPr/>
        </p:nvSpPr>
        <p:spPr bwMode="auto">
          <a:xfrm>
            <a:off x="8936345" y="6262456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59" name="Скругленный прямоугольник 658"/>
          <p:cNvSpPr/>
          <p:nvPr/>
        </p:nvSpPr>
        <p:spPr bwMode="auto">
          <a:xfrm>
            <a:off x="9044356" y="6262456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60" name="Скругленный прямоугольник 659"/>
          <p:cNvSpPr/>
          <p:nvPr/>
        </p:nvSpPr>
        <p:spPr bwMode="auto">
          <a:xfrm>
            <a:off x="9152367" y="6262456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61" name="Скругленный прямоугольник 660"/>
          <p:cNvSpPr/>
          <p:nvPr/>
        </p:nvSpPr>
        <p:spPr bwMode="auto">
          <a:xfrm>
            <a:off x="9260378" y="6262456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62" name="Скругленный прямоугольник 661"/>
          <p:cNvSpPr/>
          <p:nvPr/>
        </p:nvSpPr>
        <p:spPr bwMode="auto">
          <a:xfrm>
            <a:off x="9368388" y="6262456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63" name="Скругленный прямоугольник 662"/>
          <p:cNvSpPr/>
          <p:nvPr/>
        </p:nvSpPr>
        <p:spPr bwMode="auto">
          <a:xfrm>
            <a:off x="9476400" y="6262456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64" name="Скругленный прямоугольник 663"/>
          <p:cNvSpPr/>
          <p:nvPr/>
        </p:nvSpPr>
        <p:spPr bwMode="auto">
          <a:xfrm>
            <a:off x="9584411" y="6262456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65" name="Скругленный прямоугольник 664"/>
          <p:cNvSpPr/>
          <p:nvPr/>
        </p:nvSpPr>
        <p:spPr bwMode="auto">
          <a:xfrm>
            <a:off x="9692422" y="6262456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66" name="Скругленный прямоугольник 665"/>
          <p:cNvSpPr/>
          <p:nvPr/>
        </p:nvSpPr>
        <p:spPr bwMode="auto">
          <a:xfrm>
            <a:off x="9800433" y="6262456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67" name="object 74"/>
          <p:cNvSpPr txBox="1"/>
          <p:nvPr/>
        </p:nvSpPr>
        <p:spPr bwMode="auto">
          <a:xfrm>
            <a:off x="9927717" y="6287600"/>
            <a:ext cx="318426" cy="135937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 b="1" spc="10">
                <a:solidFill>
                  <a:srgbClr val="1E3A5B"/>
                </a:solidFill>
                <a:latin typeface="Arial"/>
                <a:cs typeface="Arial"/>
              </a:rPr>
              <a:t>4</a:t>
            </a:r>
            <a:r>
              <a:rPr sz="800" b="1" i="0" u="none" strike="noStrike" cap="none" spc="-4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/</a:t>
            </a:r>
            <a:r>
              <a:rPr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10</a:t>
            </a:r>
            <a:endParaRPr sz="800" b="0" i="0" u="none" strike="noStrike" cap="none" spc="0">
              <a:ln>
                <a:noFill/>
              </a:ln>
              <a:solidFill>
                <a:srgbClr val="1E3A5B"/>
              </a:solidFill>
              <a:latin typeface="Arial"/>
              <a:cs typeface="Arial"/>
            </a:endParaRPr>
          </a:p>
        </p:txBody>
      </p:sp>
      <p:sp>
        <p:nvSpPr>
          <p:cNvPr id="668" name="object 75"/>
          <p:cNvSpPr txBox="1"/>
          <p:nvPr/>
        </p:nvSpPr>
        <p:spPr bwMode="auto">
          <a:xfrm>
            <a:off x="8817114" y="6091369"/>
            <a:ext cx="1705915" cy="120548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7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ТУРИЗМ</a:t>
            </a:r>
            <a:endParaRPr/>
          </a:p>
        </p:txBody>
      </p:sp>
      <p:sp>
        <p:nvSpPr>
          <p:cNvPr id="669" name="Скругленный прямоугольник 668"/>
          <p:cNvSpPr/>
          <p:nvPr/>
        </p:nvSpPr>
        <p:spPr bwMode="auto">
          <a:xfrm>
            <a:off x="8828334" y="6703578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70" name="Скругленный прямоугольник 669"/>
          <p:cNvSpPr/>
          <p:nvPr/>
        </p:nvSpPr>
        <p:spPr bwMode="auto">
          <a:xfrm>
            <a:off x="8936345" y="6703578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71" name="Скругленный прямоугольник 670"/>
          <p:cNvSpPr/>
          <p:nvPr/>
        </p:nvSpPr>
        <p:spPr bwMode="auto">
          <a:xfrm>
            <a:off x="9044356" y="6703578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76" name="Скругленный прямоугольник 675"/>
          <p:cNvSpPr/>
          <p:nvPr/>
        </p:nvSpPr>
        <p:spPr bwMode="auto">
          <a:xfrm>
            <a:off x="9584411" y="6703578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77" name="Скругленный прямоугольник 676"/>
          <p:cNvSpPr/>
          <p:nvPr/>
        </p:nvSpPr>
        <p:spPr bwMode="auto">
          <a:xfrm>
            <a:off x="9692422" y="6703578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78" name="Скругленный прямоугольник 677"/>
          <p:cNvSpPr/>
          <p:nvPr/>
        </p:nvSpPr>
        <p:spPr bwMode="auto">
          <a:xfrm>
            <a:off x="9800433" y="6703578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79" name="object 74"/>
          <p:cNvSpPr txBox="1"/>
          <p:nvPr/>
        </p:nvSpPr>
        <p:spPr bwMode="auto">
          <a:xfrm>
            <a:off x="9927717" y="6728722"/>
            <a:ext cx="318426" cy="135937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 b="1" spc="10">
                <a:solidFill>
                  <a:srgbClr val="1E3A5B"/>
                </a:solidFill>
                <a:latin typeface="Arial"/>
                <a:cs typeface="Arial"/>
              </a:rPr>
              <a:t>7</a:t>
            </a:r>
            <a:r>
              <a:rPr sz="800" b="1" i="0" u="none" strike="noStrike" cap="none" spc="-4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/</a:t>
            </a:r>
            <a:r>
              <a:rPr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10</a:t>
            </a:r>
            <a:endParaRPr sz="800" b="0" i="0" u="none" strike="noStrike" cap="none" spc="0">
              <a:ln>
                <a:noFill/>
              </a:ln>
              <a:solidFill>
                <a:srgbClr val="1E3A5B"/>
              </a:solidFill>
              <a:latin typeface="Arial"/>
              <a:cs typeface="Arial"/>
            </a:endParaRPr>
          </a:p>
        </p:txBody>
      </p:sp>
      <p:sp>
        <p:nvSpPr>
          <p:cNvPr id="680" name="object 75"/>
          <p:cNvSpPr txBox="1"/>
          <p:nvPr/>
        </p:nvSpPr>
        <p:spPr bwMode="auto">
          <a:xfrm>
            <a:off x="8817114" y="6532490"/>
            <a:ext cx="1705915" cy="120548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7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КОМФОРТНАЯ СРЕДА</a:t>
            </a:r>
            <a:endParaRPr/>
          </a:p>
        </p:txBody>
      </p:sp>
      <p:sp>
        <p:nvSpPr>
          <p:cNvPr id="681" name="Скругленный прямоугольник 680"/>
          <p:cNvSpPr/>
          <p:nvPr/>
        </p:nvSpPr>
        <p:spPr bwMode="auto">
          <a:xfrm>
            <a:off x="8828334" y="7144803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82" name="Скругленный прямоугольник 681"/>
          <p:cNvSpPr/>
          <p:nvPr/>
        </p:nvSpPr>
        <p:spPr bwMode="auto">
          <a:xfrm>
            <a:off x="8936345" y="7144803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83" name="Скругленный прямоугольник 682"/>
          <p:cNvSpPr/>
          <p:nvPr/>
        </p:nvSpPr>
        <p:spPr bwMode="auto">
          <a:xfrm>
            <a:off x="9044356" y="7144803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84" name="Скругленный прямоугольник 683"/>
          <p:cNvSpPr/>
          <p:nvPr/>
        </p:nvSpPr>
        <p:spPr bwMode="auto">
          <a:xfrm>
            <a:off x="9152367" y="7144803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85" name="Скругленный прямоугольник 684"/>
          <p:cNvSpPr/>
          <p:nvPr/>
        </p:nvSpPr>
        <p:spPr bwMode="auto">
          <a:xfrm>
            <a:off x="9260378" y="7144803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86" name="Скругленный прямоугольник 685"/>
          <p:cNvSpPr/>
          <p:nvPr/>
        </p:nvSpPr>
        <p:spPr bwMode="auto">
          <a:xfrm>
            <a:off x="9368388" y="7144803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87" name="Скругленный прямоугольник 686"/>
          <p:cNvSpPr/>
          <p:nvPr/>
        </p:nvSpPr>
        <p:spPr bwMode="auto">
          <a:xfrm>
            <a:off x="9476400" y="7144803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88" name="Скругленный прямоугольник 687"/>
          <p:cNvSpPr/>
          <p:nvPr/>
        </p:nvSpPr>
        <p:spPr bwMode="auto">
          <a:xfrm>
            <a:off x="9584411" y="7144803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89" name="Скругленный прямоугольник 688"/>
          <p:cNvSpPr/>
          <p:nvPr/>
        </p:nvSpPr>
        <p:spPr bwMode="auto">
          <a:xfrm>
            <a:off x="9692422" y="7144803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90" name="Скругленный прямоугольник 689"/>
          <p:cNvSpPr/>
          <p:nvPr/>
        </p:nvSpPr>
        <p:spPr bwMode="auto">
          <a:xfrm>
            <a:off x="9800433" y="7144803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91" name="object 74"/>
          <p:cNvSpPr txBox="1"/>
          <p:nvPr/>
        </p:nvSpPr>
        <p:spPr bwMode="auto">
          <a:xfrm>
            <a:off x="9927717" y="7169948"/>
            <a:ext cx="318426" cy="135937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 b="1" spc="10">
                <a:solidFill>
                  <a:srgbClr val="1E3A5B"/>
                </a:solidFill>
                <a:latin typeface="Arial"/>
                <a:cs typeface="Arial"/>
              </a:rPr>
              <a:t>7</a:t>
            </a:r>
            <a:r>
              <a:rPr sz="800" b="1" i="0" u="none" strike="noStrike" cap="none" spc="-4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/</a:t>
            </a:r>
            <a:r>
              <a:rPr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10</a:t>
            </a:r>
            <a:endParaRPr sz="800" b="0" i="0" u="none" strike="noStrike" cap="none" spc="0">
              <a:ln>
                <a:noFill/>
              </a:ln>
              <a:solidFill>
                <a:srgbClr val="1E3A5B"/>
              </a:solidFill>
              <a:latin typeface="Arial"/>
              <a:cs typeface="Arial"/>
            </a:endParaRPr>
          </a:p>
        </p:txBody>
      </p:sp>
      <p:sp>
        <p:nvSpPr>
          <p:cNvPr id="692" name="object 75"/>
          <p:cNvSpPr txBox="1"/>
          <p:nvPr/>
        </p:nvSpPr>
        <p:spPr bwMode="auto">
          <a:xfrm>
            <a:off x="8817114" y="6973717"/>
            <a:ext cx="1705915" cy="120548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7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ЭКОЛОГИЯ</a:t>
            </a:r>
            <a:endParaRPr/>
          </a:p>
        </p:txBody>
      </p:sp>
      <p:sp>
        <p:nvSpPr>
          <p:cNvPr id="223" name="Скругленный прямоугольник 590"/>
          <p:cNvSpPr/>
          <p:nvPr/>
        </p:nvSpPr>
        <p:spPr bwMode="auto">
          <a:xfrm>
            <a:off x="6271839" y="6265540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24" name="Скругленный прямоугольник 614"/>
          <p:cNvSpPr/>
          <p:nvPr/>
        </p:nvSpPr>
        <p:spPr bwMode="auto">
          <a:xfrm>
            <a:off x="7818976" y="6262220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25" name="Скругленный прямоугольник 615"/>
          <p:cNvSpPr/>
          <p:nvPr/>
        </p:nvSpPr>
        <p:spPr bwMode="auto">
          <a:xfrm>
            <a:off x="7926987" y="6262220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26" name="Скругленный прямоугольник 641"/>
          <p:cNvSpPr/>
          <p:nvPr/>
        </p:nvSpPr>
        <p:spPr bwMode="auto">
          <a:xfrm>
            <a:off x="8036013" y="6706662"/>
            <a:ext cx="72008" cy="197589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27" name="Скругленный прямоугольник 683"/>
          <p:cNvSpPr/>
          <p:nvPr/>
        </p:nvSpPr>
        <p:spPr bwMode="auto">
          <a:xfrm>
            <a:off x="9149664" y="6703578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28" name="Скругленный прямоугольник 684"/>
          <p:cNvSpPr/>
          <p:nvPr/>
        </p:nvSpPr>
        <p:spPr bwMode="auto">
          <a:xfrm>
            <a:off x="9257675" y="6703578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29" name="Скругленный прямоугольник 685"/>
          <p:cNvSpPr/>
          <p:nvPr/>
        </p:nvSpPr>
        <p:spPr bwMode="auto">
          <a:xfrm>
            <a:off x="9365686" y="6703578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30" name="Скругленный прямоугольник 686"/>
          <p:cNvSpPr/>
          <p:nvPr/>
        </p:nvSpPr>
        <p:spPr bwMode="auto">
          <a:xfrm>
            <a:off x="9473697" y="6703578"/>
            <a:ext cx="72008" cy="1975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 bwMode="auto">
          <a:xfrm>
            <a:off x="298001" y="325041"/>
            <a:ext cx="10217039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C0C1C2"/>
                </a:solidFill>
                <a:latin typeface="Arial Black"/>
                <a:ea typeface="+mn-ea"/>
                <a:cs typeface="Arial Black"/>
              </a:rPr>
              <a:t>МОДЕЛЬ ФУНКЦИОНИРОВАНИЯ КЛЮЧЕВОЙ ТОЧКИ РОСТА: РАЗВИТИЕ ЦЕНТРА КОМПЕТЕНЦИЙ В ОБЛАСТИ МАЛОТОННАЖНОГО ПРОИЗВОДСТВА И ПЕРЕРАБОТКИ МЕТАНОЛА</a:t>
            </a:r>
            <a:endParaRPr/>
          </a:p>
        </p:txBody>
      </p:sp>
      <p:sp>
        <p:nvSpPr>
          <p:cNvPr id="13" name="Номер слайда 2"/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0" algn="l" defTabSz="914400">
              <a:lnSpc>
                <a:spcPct val="90000"/>
              </a:lnSpc>
              <a:spcBef>
                <a:spcPts val="877"/>
              </a:spcBef>
              <a:buFont typeface="Arial"/>
              <a:buChar char="•"/>
              <a:defRPr sz="24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651641" indent="-250631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00252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7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40353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04546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0555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60656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00757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40858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l" defTabSz="8019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fld id="{3D928D49-9667-6644-8876-990F029E125B}" type="slidenum">
              <a:rPr lang="ru-RU" sz="900" b="0" i="0" u="none" strike="noStrike" cap="none" spc="0">
                <a:ln>
                  <a:noFill/>
                </a:ln>
                <a:solidFill>
                  <a:srgbClr val="BFBFBF"/>
                </a:solidFill>
                <a:latin typeface="Arial"/>
                <a:ea typeface="+mn-ea"/>
                <a:cs typeface="Arial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rgbClr val="BFBFBF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262198" y="1186194"/>
            <a:ext cx="10211823" cy="6031811"/>
            <a:chOff x="163332" y="1443555"/>
            <a:chExt cx="10211823" cy="6031811"/>
          </a:xfrm>
        </p:grpSpPr>
        <p:cxnSp>
          <p:nvCxnSpPr>
            <p:cNvPr id="27805" name="Соединительная линия уступом 27804"/>
            <p:cNvCxnSpPr>
              <a:cxnSpLocks/>
              <a:endCxn id="23" idx="2"/>
            </p:cNvCxnSpPr>
            <p:nvPr/>
          </p:nvCxnSpPr>
          <p:spPr bwMode="auto">
            <a:xfrm rot="10800000" flipV="1">
              <a:off x="1611549" y="3997448"/>
              <a:ext cx="1591026" cy="188087"/>
            </a:xfrm>
            <a:prstGeom prst="bentConnector4">
              <a:avLst>
                <a:gd name="adj1" fmla="val -12"/>
                <a:gd name="adj2" fmla="val 152089"/>
              </a:avLst>
            </a:prstGeom>
            <a:ln w="12700">
              <a:solidFill>
                <a:srgbClr val="0092E1"/>
              </a:solidFill>
              <a:headEnd w="lg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22" name="Соединительная линия уступом 27821"/>
            <p:cNvCxnSpPr>
              <a:cxnSpLocks/>
              <a:endCxn id="8" idx="2"/>
            </p:cNvCxnSpPr>
            <p:nvPr/>
          </p:nvCxnSpPr>
          <p:spPr bwMode="auto">
            <a:xfrm flipV="1">
              <a:off x="5562724" y="5284433"/>
              <a:ext cx="2325364" cy="1051671"/>
            </a:xfrm>
            <a:prstGeom prst="bentConnector2">
              <a:avLst/>
            </a:prstGeom>
            <a:ln w="12700">
              <a:solidFill>
                <a:srgbClr val="21B63A"/>
              </a:solidFill>
              <a:headEnd w="lg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Соединительная линия уступом 95"/>
            <p:cNvCxnSpPr>
              <a:cxnSpLocks/>
              <a:stCxn id="27824" idx="3"/>
              <a:endCxn id="17" idx="3"/>
            </p:cNvCxnSpPr>
            <p:nvPr/>
          </p:nvCxnSpPr>
          <p:spPr bwMode="auto">
            <a:xfrm rot="10800000">
              <a:off x="928311" y="2813985"/>
              <a:ext cx="3095" cy="2065508"/>
            </a:xfrm>
            <a:prstGeom prst="bentConnector3">
              <a:avLst>
                <a:gd name="adj1" fmla="val 2701873"/>
              </a:avLst>
            </a:prstGeom>
            <a:ln w="12700">
              <a:solidFill>
                <a:srgbClr val="21B63A"/>
              </a:solidFill>
              <a:headEnd w="lg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95" name="Скругленный прямоугольник 27794"/>
            <p:cNvSpPr/>
            <p:nvPr/>
          </p:nvSpPr>
          <p:spPr bwMode="auto">
            <a:xfrm rot="10800000" flipV="1">
              <a:off x="5640594" y="5456305"/>
              <a:ext cx="1371394" cy="8098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blurRad="1524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5" tIns="35995" rIns="35995" bIns="35995" rtlCol="0" anchor="ctr"/>
            <a:lstStyle/>
            <a:p>
              <a:pPr algn="ctr" defTabSz="914309">
                <a:defRPr/>
              </a:pPr>
              <a:r>
                <a:rPr lang="ru-RU" sz="600" b="1">
                  <a:solidFill>
                    <a:srgbClr val="1E3A5B"/>
                  </a:solidFill>
                  <a:latin typeface="Arial Black"/>
                  <a:cs typeface="Arial Black"/>
                </a:rPr>
                <a:t>услуги малого      производства                            по импортозамещению несложного оборудования для нужд предприятий основного контура</a:t>
              </a:r>
              <a:endParaRPr lang="ru-RU" sz="500" b="1">
                <a:solidFill>
                  <a:srgbClr val="1E3A5B"/>
                </a:solidFill>
                <a:latin typeface="Arial"/>
                <a:cs typeface="Arial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 bwMode="auto">
            <a:xfrm rot="5400000">
              <a:off x="214759" y="6830973"/>
              <a:ext cx="840096" cy="170543"/>
            </a:xfrm>
            <a:prstGeom prst="roundRect">
              <a:avLst>
                <a:gd name="adj" fmla="val 50000"/>
              </a:avLst>
            </a:prstGeom>
            <a:noFill/>
            <a:ln w="19050">
              <a:gradFill>
                <a:gsLst>
                  <a:gs pos="0">
                    <a:srgbClr val="0092E1"/>
                  </a:gs>
                  <a:gs pos="100000">
                    <a:srgbClr val="21B63A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8" name="Скругленный прямоугольник 17"/>
            <p:cNvSpPr/>
            <p:nvPr/>
          </p:nvSpPr>
          <p:spPr bwMode="auto">
            <a:xfrm rot="5400000">
              <a:off x="-275655" y="5292579"/>
              <a:ext cx="1820926" cy="17054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21B63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9" name="Скругленный прямоугольник 18"/>
            <p:cNvSpPr/>
            <p:nvPr/>
          </p:nvSpPr>
          <p:spPr bwMode="auto">
            <a:xfrm rot="5400000">
              <a:off x="-761887" y="2767492"/>
              <a:ext cx="2793390" cy="170543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0092E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4" name="TextBox 3"/>
            <p:cNvSpPr txBox="1"/>
            <p:nvPr/>
          </p:nvSpPr>
          <p:spPr bwMode="auto">
            <a:xfrm rot="16199998">
              <a:off x="-1096545" y="2745782"/>
              <a:ext cx="2789094" cy="1846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09">
                <a:defRPr/>
              </a:pPr>
              <a:r>
                <a:rPr lang="ru-RU" sz="1200" b="1">
                  <a:solidFill>
                    <a:srgbClr val="0092E1"/>
                  </a:solidFill>
                  <a:latin typeface="Arial Black"/>
                  <a:cs typeface="Arial Black"/>
                </a:rPr>
                <a:t>основной контур</a:t>
              </a:r>
              <a:endParaRPr/>
            </a:p>
          </p:txBody>
        </p:sp>
        <p:sp>
          <p:nvSpPr>
            <p:cNvPr id="5" name="TextBox 4"/>
            <p:cNvSpPr txBox="1"/>
            <p:nvPr/>
          </p:nvSpPr>
          <p:spPr bwMode="auto">
            <a:xfrm rot="16199998">
              <a:off x="-616263" y="5279513"/>
              <a:ext cx="1828529" cy="1846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09">
                <a:defRPr/>
              </a:pPr>
              <a:r>
                <a:rPr lang="ru-RU" sz="1200" b="1">
                  <a:solidFill>
                    <a:srgbClr val="21B63A"/>
                  </a:solidFill>
                  <a:latin typeface="Arial Black"/>
                  <a:cs typeface="Arial Black"/>
                </a:rPr>
                <a:t>сервисный контур</a:t>
              </a:r>
              <a:endParaRPr/>
            </a:p>
          </p:txBody>
        </p:sp>
        <p:sp>
          <p:nvSpPr>
            <p:cNvPr id="6" name="TextBox 5"/>
            <p:cNvSpPr txBox="1"/>
            <p:nvPr/>
          </p:nvSpPr>
          <p:spPr bwMode="auto">
            <a:xfrm rot="16199998">
              <a:off x="-268585" y="6733622"/>
              <a:ext cx="1173661" cy="3098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09">
                <a:lnSpc>
                  <a:spcPts val="1240"/>
                </a:lnSpc>
                <a:defRPr/>
              </a:pPr>
              <a:r>
                <a:rPr lang="ru-RU" sz="1200" b="1">
                  <a:solidFill>
                    <a:srgbClr val="21B63A"/>
                  </a:solidFill>
                  <a:latin typeface="Arial Black"/>
                  <a:cs typeface="Arial Black"/>
                </a:rPr>
                <a:t>социальный контур</a:t>
              </a:r>
              <a:endParaRPr/>
            </a:p>
          </p:txBody>
        </p:sp>
        <p:sp>
          <p:nvSpPr>
            <p:cNvPr id="27784" name="Скругленный прямоугольник 27783"/>
            <p:cNvSpPr/>
            <p:nvPr/>
          </p:nvSpPr>
          <p:spPr bwMode="auto">
            <a:xfrm rot="10800000" flipV="1">
              <a:off x="937582" y="5453378"/>
              <a:ext cx="1371394" cy="8098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blurRad="1524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5" tIns="35995" rIns="35995" bIns="35995" rtlCol="0" anchor="ctr"/>
            <a:lstStyle/>
            <a:p>
              <a:pPr algn="ctr" defTabSz="914309">
                <a:defRPr/>
              </a:pPr>
              <a:r>
                <a:rPr lang="ru-RU" sz="600" b="1">
                  <a:solidFill>
                    <a:srgbClr val="1E3A5B"/>
                  </a:solidFill>
                  <a:latin typeface="Arial Black"/>
                  <a:cs typeface="Arial Black"/>
                </a:rPr>
                <a:t>ремонтные и сервисные компании, производство           и поставка отдельных узлов и агрегатов, пресс-форм        для оборудования       основного контура</a:t>
              </a:r>
              <a:endParaRPr lang="ru-RU" sz="500" b="1">
                <a:solidFill>
                  <a:srgbClr val="1E3A5B"/>
                </a:solidFill>
                <a:latin typeface="Arial"/>
                <a:cs typeface="Arial"/>
              </a:endParaRPr>
            </a:p>
          </p:txBody>
        </p:sp>
        <p:sp>
          <p:nvSpPr>
            <p:cNvPr id="27788" name="Скругленный прямоугольник 27787"/>
            <p:cNvSpPr/>
            <p:nvPr/>
          </p:nvSpPr>
          <p:spPr bwMode="auto">
            <a:xfrm rot="10800000" flipV="1">
              <a:off x="4074375" y="5456305"/>
              <a:ext cx="1371394" cy="8098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blurRad="1524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5" tIns="35995" rIns="35995" bIns="35995" rtlCol="0" anchor="ctr"/>
            <a:lstStyle/>
            <a:p>
              <a:pPr algn="ctr" defTabSz="914309">
                <a:defRPr/>
              </a:pPr>
              <a:r>
                <a:rPr lang="ru-RU" sz="600" b="1">
                  <a:solidFill>
                    <a:srgbClr val="1E3A5B"/>
                  </a:solidFill>
                  <a:latin typeface="Arial Black"/>
                  <a:cs typeface="Arial Black"/>
                </a:rPr>
                <a:t>услуги переработки        отходов предприятий основного контура</a:t>
              </a:r>
              <a:endParaRPr lang="ru-RU" sz="500" b="1">
                <a:solidFill>
                  <a:srgbClr val="1E3A5B"/>
                </a:solidFill>
                <a:latin typeface="Arial"/>
                <a:cs typeface="Arial"/>
              </a:endParaRPr>
            </a:p>
          </p:txBody>
        </p:sp>
        <p:sp>
          <p:nvSpPr>
            <p:cNvPr id="27792" name="Скругленный прямоугольник 27791"/>
            <p:cNvSpPr/>
            <p:nvPr/>
          </p:nvSpPr>
          <p:spPr bwMode="auto">
            <a:xfrm rot="10800000" flipV="1">
              <a:off x="2499439" y="5453379"/>
              <a:ext cx="1371394" cy="8098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blurRad="1524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5" tIns="35995" rIns="35995" bIns="35995" rtlCol="0" anchor="ctr"/>
            <a:lstStyle/>
            <a:p>
              <a:pPr algn="ctr" defTabSz="914309">
                <a:defRPr/>
              </a:pPr>
              <a:r>
                <a:rPr lang="ru-RU" sz="600" b="1">
                  <a:solidFill>
                    <a:srgbClr val="1E3A5B"/>
                  </a:solidFill>
                  <a:latin typeface="Arial Black"/>
                  <a:cs typeface="Arial Black"/>
                </a:rPr>
                <a:t>снабженческо-сбытовые компании (специализированные реагенты, катализаторы, кислотные составы для нужд основного контура)</a:t>
              </a:r>
              <a:endParaRPr lang="ru-RU" sz="500" b="1">
                <a:solidFill>
                  <a:srgbClr val="1E3A5B"/>
                </a:solidFill>
                <a:latin typeface="Arial"/>
                <a:cs typeface="Arial"/>
              </a:endParaRPr>
            </a:p>
          </p:txBody>
        </p:sp>
        <p:sp>
          <p:nvSpPr>
            <p:cNvPr id="27799" name="Скругленный прямоугольник 27798"/>
            <p:cNvSpPr/>
            <p:nvPr/>
          </p:nvSpPr>
          <p:spPr bwMode="auto">
            <a:xfrm rot="10800000" flipV="1">
              <a:off x="955022" y="6526417"/>
              <a:ext cx="1371394" cy="8098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blurRad="1524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5" tIns="35995" rIns="35995" bIns="35995" rtlCol="0" anchor="ctr"/>
            <a:lstStyle/>
            <a:p>
              <a:pPr algn="ctr" defTabSz="914309">
                <a:defRPr/>
              </a:pPr>
              <a:r>
                <a:rPr lang="ru-RU" sz="600" b="1" spc="-30">
                  <a:solidFill>
                    <a:srgbClr val="1E3A5B"/>
                  </a:solidFill>
                  <a:latin typeface="Arial Black"/>
                  <a:cs typeface="Arial Black"/>
                </a:rPr>
                <a:t>общественное            пространства с офисами, образовательными центрами, творческими мастерскими</a:t>
              </a:r>
              <a:endParaRPr lang="ru-RU" sz="500" b="1" spc="-30">
                <a:solidFill>
                  <a:srgbClr val="1E3A5B"/>
                </a:solidFill>
                <a:latin typeface="Arial"/>
                <a:cs typeface="Arial"/>
              </a:endParaRPr>
            </a:p>
          </p:txBody>
        </p:sp>
        <p:sp>
          <p:nvSpPr>
            <p:cNvPr id="27802" name="Скругленный прямоугольник 27801"/>
            <p:cNvSpPr/>
            <p:nvPr/>
          </p:nvSpPr>
          <p:spPr bwMode="auto">
            <a:xfrm rot="10800000" flipV="1">
              <a:off x="2516879" y="6526418"/>
              <a:ext cx="1371394" cy="8098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blurRad="1524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5" tIns="35995" rIns="35995" bIns="35995" rtlCol="0" anchor="ctr"/>
            <a:lstStyle/>
            <a:p>
              <a:pPr algn="ctr" defTabSz="914309">
                <a:defRPr/>
              </a:pPr>
              <a:r>
                <a:rPr lang="ru-RU" sz="600" b="1">
                  <a:solidFill>
                    <a:srgbClr val="1E3A5B"/>
                  </a:solidFill>
                  <a:latin typeface="Arial Black"/>
                  <a:cs typeface="Arial Black"/>
                </a:rPr>
                <a:t>городской </a:t>
              </a:r>
              <a:endParaRPr/>
            </a:p>
            <a:p>
              <a:pPr algn="ctr" defTabSz="914309">
                <a:defRPr/>
              </a:pPr>
              <a:r>
                <a:rPr lang="ru-RU" sz="600" b="1">
                  <a:solidFill>
                    <a:srgbClr val="1E3A5B"/>
                  </a:solidFill>
                  <a:latin typeface="Arial Black"/>
                  <a:cs typeface="Arial Black"/>
                </a:rPr>
                <a:t>парк развлечений</a:t>
              </a:r>
              <a:endParaRPr lang="ru-RU" sz="500" b="1">
                <a:solidFill>
                  <a:srgbClr val="1E3A5B"/>
                </a:solidFill>
                <a:latin typeface="Arial"/>
                <a:cs typeface="Arial"/>
              </a:endParaRPr>
            </a:p>
          </p:txBody>
        </p:sp>
        <p:sp>
          <p:nvSpPr>
            <p:cNvPr id="27804" name="Скругленный прямоугольник 27803"/>
            <p:cNvSpPr/>
            <p:nvPr/>
          </p:nvSpPr>
          <p:spPr bwMode="auto">
            <a:xfrm rot="10800000" flipV="1">
              <a:off x="4078736" y="6526417"/>
              <a:ext cx="1371394" cy="8098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blurRad="1524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5" tIns="35995" rIns="35995" bIns="35995" rtlCol="0" anchor="ctr"/>
            <a:lstStyle/>
            <a:p>
              <a:pPr algn="ctr" defTabSz="914309">
                <a:defRPr/>
              </a:pPr>
              <a:r>
                <a:rPr lang="ru-RU" sz="600" b="1">
                  <a:solidFill>
                    <a:srgbClr val="1E3A5B"/>
                  </a:solidFill>
                  <a:latin typeface="Arial Black"/>
                  <a:cs typeface="Arial Black"/>
                </a:rPr>
                <a:t>музей, центр досуга </a:t>
              </a:r>
              <a:endParaRPr/>
            </a:p>
            <a:p>
              <a:pPr algn="ctr" defTabSz="914309">
                <a:defRPr/>
              </a:pPr>
              <a:r>
                <a:rPr lang="ru-RU" sz="600" b="1">
                  <a:solidFill>
                    <a:srgbClr val="1E3A5B"/>
                  </a:solidFill>
                  <a:latin typeface="Arial Black"/>
                  <a:cs typeface="Arial Black"/>
                </a:rPr>
                <a:t>для молодежи (кружки)</a:t>
              </a:r>
              <a:endParaRPr lang="ru-RU" sz="500" b="1">
                <a:solidFill>
                  <a:srgbClr val="1E3A5B"/>
                </a:solidFill>
                <a:latin typeface="Arial"/>
                <a:cs typeface="Arial"/>
              </a:endParaRPr>
            </a:p>
          </p:txBody>
        </p:sp>
        <p:sp>
          <p:nvSpPr>
            <p:cNvPr id="27806" name="Скругленный прямоугольник 27805"/>
            <p:cNvSpPr/>
            <p:nvPr/>
          </p:nvSpPr>
          <p:spPr bwMode="auto">
            <a:xfrm rot="10800000" flipV="1">
              <a:off x="5640594" y="6526418"/>
              <a:ext cx="1371394" cy="8098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blurRad="1524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5" tIns="35995" rIns="35995" bIns="35995" rtlCol="0" anchor="ctr"/>
            <a:lstStyle/>
            <a:p>
              <a:pPr algn="ctr" defTabSz="914309">
                <a:defRPr/>
              </a:pPr>
              <a:r>
                <a:rPr lang="ru-RU" sz="600" b="1" spc="-20">
                  <a:solidFill>
                    <a:srgbClr val="1E3A5B"/>
                  </a:solidFill>
                  <a:latin typeface="Arial Black"/>
                  <a:cs typeface="Arial Black"/>
                </a:rPr>
                <a:t>рекреационная зона Комсомольского озера</a:t>
              </a:r>
              <a:endParaRPr lang="ru-RU" sz="500" b="1" spc="-20">
                <a:solidFill>
                  <a:srgbClr val="1E3A5B"/>
                </a:solidFill>
                <a:latin typeface="Arial"/>
                <a:cs typeface="Arial"/>
              </a:endParaRPr>
            </a:p>
          </p:txBody>
        </p:sp>
        <p:cxnSp>
          <p:nvCxnSpPr>
            <p:cNvPr id="97" name="Прямая соединительная линия 96"/>
            <p:cNvCxnSpPr>
              <a:cxnSpLocks/>
            </p:cNvCxnSpPr>
            <p:nvPr/>
          </p:nvCxnSpPr>
          <p:spPr bwMode="auto">
            <a:xfrm>
              <a:off x="559512" y="6391146"/>
              <a:ext cx="9815643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>
              <a:cxnSpLocks/>
            </p:cNvCxnSpPr>
            <p:nvPr/>
          </p:nvCxnSpPr>
          <p:spPr bwMode="auto">
            <a:xfrm>
              <a:off x="559512" y="4352518"/>
              <a:ext cx="9815643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20" name="Скругленный прямоугольник 27819"/>
            <p:cNvSpPr/>
            <p:nvPr/>
          </p:nvSpPr>
          <p:spPr bwMode="auto">
            <a:xfrm rot="10800000" flipV="1">
              <a:off x="7202448" y="6526417"/>
              <a:ext cx="1371394" cy="8098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blurRad="1524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5" tIns="35995" rIns="35995" bIns="35995" rtlCol="0" anchor="ctr"/>
            <a:lstStyle/>
            <a:p>
              <a:pPr algn="ctr" defTabSz="914309">
                <a:defRPr/>
              </a:pPr>
              <a:r>
                <a:rPr lang="ru-RU" sz="600" b="1" spc="-20">
                  <a:solidFill>
                    <a:srgbClr val="1E3A5B"/>
                  </a:solidFill>
                  <a:latin typeface="Arial Black"/>
                  <a:cs typeface="Arial Black"/>
                </a:rPr>
                <a:t>крытый каток</a:t>
              </a:r>
              <a:endParaRPr lang="ru-RU" sz="500" b="1" spc="-20">
                <a:solidFill>
                  <a:srgbClr val="1E3A5B"/>
                </a:solidFill>
                <a:latin typeface="Arial"/>
                <a:cs typeface="Arial"/>
              </a:endParaRPr>
            </a:p>
          </p:txBody>
        </p:sp>
        <p:sp>
          <p:nvSpPr>
            <p:cNvPr id="27823" name="Скругленный прямоугольник 27822"/>
            <p:cNvSpPr/>
            <p:nvPr/>
          </p:nvSpPr>
          <p:spPr bwMode="auto">
            <a:xfrm rot="10800000" flipV="1">
              <a:off x="2499380" y="4477479"/>
              <a:ext cx="1371394" cy="8098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blurRad="1524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5" tIns="35995" rIns="35995" bIns="35995" rtlCol="0" anchor="ctr"/>
            <a:lstStyle/>
            <a:p>
              <a:pPr algn="ctr" defTabSz="914309">
                <a:defRPr/>
              </a:pPr>
              <a:r>
                <a:rPr lang="ru-RU" sz="600" b="1">
                  <a:solidFill>
                    <a:srgbClr val="1E3A5B"/>
                  </a:solidFill>
                  <a:latin typeface="Arial Black"/>
                  <a:cs typeface="Arial Black"/>
                </a:rPr>
                <a:t>транспортно-логистический сектор (подотрасли: склады (в т. ч. специализированные по некоторым направлениям основного контура); дороги (ж/д, авто), спецтранспорт, спецтехника)</a:t>
              </a:r>
              <a:endParaRPr lang="ru-RU" sz="500" b="1">
                <a:solidFill>
                  <a:srgbClr val="1E3A5B"/>
                </a:solidFill>
                <a:latin typeface="Arial"/>
                <a:cs typeface="Arial"/>
              </a:endParaRPr>
            </a:p>
          </p:txBody>
        </p:sp>
        <p:sp>
          <p:nvSpPr>
            <p:cNvPr id="27824" name="Скругленный прямоугольник 27823"/>
            <p:cNvSpPr/>
            <p:nvPr/>
          </p:nvSpPr>
          <p:spPr bwMode="auto">
            <a:xfrm rot="10800000" flipV="1">
              <a:off x="931407" y="4474553"/>
              <a:ext cx="1371394" cy="8098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blurRad="1524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5" tIns="35995" rIns="35995" bIns="35995" rtlCol="0" anchor="ctr"/>
            <a:lstStyle/>
            <a:p>
              <a:pPr algn="ctr" defTabSz="914309">
                <a:defRPr/>
              </a:pPr>
              <a:r>
                <a:rPr lang="ru-RU" sz="600" b="1">
                  <a:solidFill>
                    <a:srgbClr val="1E3A5B"/>
                  </a:solidFill>
                  <a:latin typeface="Arial Black"/>
                  <a:cs typeface="Arial Black"/>
                </a:rPr>
                <a:t>услуги сертификации, аккредитации</a:t>
              </a:r>
              <a:endParaRPr lang="ru-RU" sz="500" b="1">
                <a:solidFill>
                  <a:srgbClr val="1E3A5B"/>
                </a:solidFill>
                <a:latin typeface="Arial"/>
                <a:cs typeface="Arial"/>
              </a:endParaRPr>
            </a:p>
          </p:txBody>
        </p:sp>
        <p:sp>
          <p:nvSpPr>
            <p:cNvPr id="27825" name="Скругленный прямоугольник 27824"/>
            <p:cNvSpPr/>
            <p:nvPr/>
          </p:nvSpPr>
          <p:spPr bwMode="auto">
            <a:xfrm rot="10800000" flipV="1">
              <a:off x="8779357" y="4477479"/>
              <a:ext cx="1371394" cy="8098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blurRad="1524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5" tIns="35995" rIns="35995" bIns="35995" rtlCol="0" anchor="ctr"/>
            <a:lstStyle/>
            <a:p>
              <a:pPr algn="ctr" defTabSz="914309">
                <a:defRPr/>
              </a:pPr>
              <a:r>
                <a:rPr lang="ru-RU" sz="600" b="1">
                  <a:solidFill>
                    <a:srgbClr val="1E3A5B"/>
                  </a:solidFill>
                  <a:latin typeface="Arial Black"/>
                  <a:cs typeface="Arial Black"/>
                </a:rPr>
                <a:t>электроэнергетический сектор</a:t>
              </a:r>
              <a:endParaRPr/>
            </a:p>
          </p:txBody>
        </p:sp>
        <p:sp>
          <p:nvSpPr>
            <p:cNvPr id="11" name="Скругленный прямоугольник 10"/>
            <p:cNvSpPr/>
            <p:nvPr/>
          </p:nvSpPr>
          <p:spPr bwMode="auto">
            <a:xfrm rot="10800000" flipV="1">
              <a:off x="4090674" y="3378583"/>
              <a:ext cx="1371394" cy="8098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blurRad="1524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5" tIns="35995" rIns="35995" bIns="35995" rtlCol="0" anchor="ctr"/>
            <a:lstStyle/>
            <a:p>
              <a:pPr algn="ctr" defTabSz="914309">
                <a:defRPr/>
              </a:pPr>
              <a:r>
                <a:rPr lang="ru-RU" sz="600" b="1">
                  <a:solidFill>
                    <a:srgbClr val="1E3A5B"/>
                  </a:solidFill>
                  <a:latin typeface="Arial Black"/>
                  <a:cs typeface="Arial Black"/>
                </a:rPr>
                <a:t>оператор производства метанола сетью малотоннажных заводов, транспортировки                         и укрупнения объемов           для переработки                         и распределения</a:t>
              </a:r>
              <a:endParaRPr lang="ru-RU" sz="500" b="1">
                <a:solidFill>
                  <a:srgbClr val="1E3A5B"/>
                </a:solidFill>
                <a:latin typeface="Arial"/>
                <a:cs typeface="Arial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 bwMode="auto">
            <a:xfrm rot="10800000" flipV="1">
              <a:off x="2499380" y="3375657"/>
              <a:ext cx="1371394" cy="8098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blurRad="1524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5" tIns="35995" rIns="35995" bIns="35995" rtlCol="0" anchor="ctr"/>
            <a:lstStyle/>
            <a:p>
              <a:pPr algn="ctr" defTabSz="914309">
                <a:defRPr/>
              </a:pPr>
              <a:r>
                <a:rPr lang="ru-RU" sz="600" b="1">
                  <a:solidFill>
                    <a:srgbClr val="1E3A5B"/>
                  </a:solidFill>
                  <a:latin typeface="Arial Black"/>
                  <a:cs typeface="Arial Black"/>
                </a:rPr>
                <a:t>производство                горючего топлива                     на основе метанола</a:t>
              </a:r>
              <a:endParaRPr lang="ru-RU" sz="500" b="1">
                <a:solidFill>
                  <a:srgbClr val="1E3A5B"/>
                </a:solidFill>
                <a:latin typeface="Arial"/>
                <a:cs typeface="Arial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 bwMode="auto">
            <a:xfrm rot="10800000" flipV="1">
              <a:off x="5658033" y="3378583"/>
              <a:ext cx="1371394" cy="8098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blurRad="1524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5" tIns="35995" rIns="35995" bIns="35995" rtlCol="0" anchor="ctr"/>
            <a:lstStyle/>
            <a:p>
              <a:pPr algn="ctr" defTabSz="914309">
                <a:defRPr/>
              </a:pPr>
              <a:r>
                <a:rPr lang="ru-RU" sz="600" b="1">
                  <a:solidFill>
                    <a:srgbClr val="1E3A5B"/>
                  </a:solidFill>
                  <a:latin typeface="Arial Black"/>
                  <a:cs typeface="Arial Black"/>
                </a:rPr>
                <a:t>производство легких олефинов</a:t>
              </a:r>
              <a:endParaRPr lang="ru-RU" sz="500" b="1">
                <a:solidFill>
                  <a:srgbClr val="1E3A5B"/>
                </a:solidFill>
                <a:latin typeface="Arial"/>
                <a:cs typeface="Arial"/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 bwMode="auto">
            <a:xfrm rot="10800000" flipV="1">
              <a:off x="4084237" y="2400369"/>
              <a:ext cx="1371394" cy="8098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blurRad="1524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5" tIns="35995" rIns="35995" bIns="35995" rtlCol="0" anchor="ctr"/>
            <a:lstStyle/>
            <a:p>
              <a:pPr algn="ctr" defTabSz="914309">
                <a:defRPr/>
              </a:pPr>
              <a:r>
                <a:rPr lang="ru-RU" sz="600" b="1">
                  <a:solidFill>
                    <a:srgbClr val="1E3A5B"/>
                  </a:solidFill>
                  <a:latin typeface="Arial Black"/>
                  <a:cs typeface="Arial Black"/>
                </a:rPr>
                <a:t>строительство сети метанольных          заправочных станций специализированной аккредитованной компанией</a:t>
              </a:r>
              <a:endParaRPr lang="ru-RU" sz="500" b="1">
                <a:solidFill>
                  <a:srgbClr val="1E3A5B"/>
                </a:solidFill>
                <a:latin typeface="Arial"/>
                <a:cs typeface="Arial"/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 bwMode="auto">
            <a:xfrm rot="10800000" flipV="1">
              <a:off x="7225392" y="3375656"/>
              <a:ext cx="1371394" cy="8098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blurRad="1524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5" tIns="35995" rIns="35995" bIns="35995" rtlCol="0" anchor="ctr"/>
            <a:lstStyle/>
            <a:p>
              <a:pPr algn="ctr" defTabSz="914309">
                <a:defRPr/>
              </a:pPr>
              <a:r>
                <a:rPr lang="ru-RU" sz="550" b="1">
                  <a:solidFill>
                    <a:srgbClr val="1E3A5B"/>
                  </a:solidFill>
                  <a:latin typeface="Arial Black"/>
                  <a:cs typeface="Arial Black"/>
                </a:rPr>
                <a:t>производство                  базового формалина                                  и формальдегидных смол (фенолформальдегидных, карбамидоформальдегидных и меламиноформальдегидных)</a:t>
              </a:r>
              <a:endParaRPr lang="ru-RU" sz="550" b="1" spc="-30">
                <a:solidFill>
                  <a:srgbClr val="1E3A5B"/>
                </a:solidFill>
                <a:latin typeface="Arial Black"/>
                <a:cs typeface="Arial Black"/>
              </a:endParaRPr>
            </a:p>
          </p:txBody>
        </p:sp>
        <p:cxnSp>
          <p:nvCxnSpPr>
            <p:cNvPr id="27838" name="Соединительная линия уступом 27837"/>
            <p:cNvCxnSpPr>
              <a:cxnSpLocks/>
              <a:stCxn id="11" idx="0"/>
              <a:endCxn id="15" idx="0"/>
            </p:cNvCxnSpPr>
            <p:nvPr/>
          </p:nvCxnSpPr>
          <p:spPr bwMode="auto">
            <a:xfrm rot="16199998" flipV="1">
              <a:off x="3979261" y="2581473"/>
              <a:ext cx="2926" cy="1591294"/>
            </a:xfrm>
            <a:prstGeom prst="bentConnector3">
              <a:avLst>
                <a:gd name="adj1" fmla="val 3150684"/>
              </a:avLst>
            </a:prstGeom>
            <a:ln w="12700">
              <a:solidFill>
                <a:srgbClr val="0092E1"/>
              </a:solidFill>
              <a:headEnd w="lg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49" name="Соединительная линия уступом 27848"/>
            <p:cNvCxnSpPr>
              <a:cxnSpLocks/>
              <a:stCxn id="17" idx="1"/>
              <a:endCxn id="10" idx="3"/>
            </p:cNvCxnSpPr>
            <p:nvPr/>
          </p:nvCxnSpPr>
          <p:spPr bwMode="auto">
            <a:xfrm flipV="1">
              <a:off x="2299705" y="2804697"/>
              <a:ext cx="199675" cy="9288"/>
            </a:xfrm>
            <a:prstGeom prst="bentConnector3">
              <a:avLst>
                <a:gd name="adj1" fmla="val -93925"/>
              </a:avLst>
            </a:prstGeom>
            <a:ln w="12700">
              <a:solidFill>
                <a:srgbClr val="0092E1"/>
              </a:solidFill>
              <a:headEnd w="lg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55" name="TextBox 27854"/>
            <p:cNvSpPr txBox="1"/>
            <p:nvPr/>
          </p:nvSpPr>
          <p:spPr bwMode="auto">
            <a:xfrm>
              <a:off x="5449194" y="3129993"/>
              <a:ext cx="888099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09">
                <a:defRPr/>
              </a:pPr>
              <a:r>
                <a:rPr lang="ru-RU" sz="600" i="1">
                  <a:solidFill>
                    <a:prstClr val="black"/>
                  </a:solidFill>
                  <a:latin typeface="Arial"/>
                  <a:cs typeface="Arial"/>
                </a:rPr>
                <a:t>материалы</a:t>
              </a:r>
              <a:endParaRPr lang="ru-RU" sz="900" i="1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98" name="TextBox 97"/>
            <p:cNvSpPr txBox="1"/>
            <p:nvPr/>
          </p:nvSpPr>
          <p:spPr bwMode="auto">
            <a:xfrm>
              <a:off x="6351490" y="5280879"/>
              <a:ext cx="1079228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309">
                <a:defRPr/>
              </a:pPr>
              <a:r>
                <a:rPr lang="ru-RU" sz="600" i="1">
                  <a:solidFill>
                    <a:prstClr val="black"/>
                  </a:solidFill>
                  <a:latin typeface="Arial"/>
                  <a:cs typeface="Arial"/>
                </a:rPr>
                <a:t>кадровое обеспечение</a:t>
              </a:r>
              <a:endParaRPr lang="ru-RU" sz="900" i="1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104" name="Соединительная линия уступом 103"/>
            <p:cNvCxnSpPr>
              <a:cxnSpLocks/>
              <a:stCxn id="27784" idx="2"/>
            </p:cNvCxnSpPr>
            <p:nvPr/>
          </p:nvCxnSpPr>
          <p:spPr bwMode="auto">
            <a:xfrm rot="5400000" flipH="1" flipV="1">
              <a:off x="4998587" y="993257"/>
              <a:ext cx="1894692" cy="8645309"/>
            </a:xfrm>
            <a:prstGeom prst="bentConnector4">
              <a:avLst>
                <a:gd name="adj1" fmla="val -3548"/>
                <a:gd name="adj2" fmla="val 100110"/>
              </a:avLst>
            </a:prstGeom>
            <a:ln w="12700">
              <a:solidFill>
                <a:srgbClr val="21B63A"/>
              </a:solidFill>
              <a:headEnd w="lg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Скругленный прямоугольник 6"/>
            <p:cNvSpPr/>
            <p:nvPr/>
          </p:nvSpPr>
          <p:spPr bwMode="auto">
            <a:xfrm rot="10800000" flipV="1">
              <a:off x="5639133" y="4465853"/>
              <a:ext cx="1371394" cy="8098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blurRad="1524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5" tIns="35995" rIns="35995" bIns="35995" rtlCol="0" anchor="ctr"/>
            <a:lstStyle/>
            <a:p>
              <a:pPr algn="ctr" defTabSz="914309">
                <a:defRPr/>
              </a:pPr>
              <a:r>
                <a:rPr lang="ru-RU" sz="600" b="1">
                  <a:solidFill>
                    <a:srgbClr val="1E3A5B"/>
                  </a:solidFill>
                  <a:latin typeface="Arial Black"/>
                  <a:cs typeface="Arial Black"/>
                </a:rPr>
                <a:t>научно-образовательный комплекс; институты обеспечения кадрами</a:t>
              </a:r>
              <a:endParaRPr/>
            </a:p>
          </p:txBody>
        </p:sp>
        <p:sp>
          <p:nvSpPr>
            <p:cNvPr id="8" name="Скругленный прямоугольник 7"/>
            <p:cNvSpPr/>
            <p:nvPr/>
          </p:nvSpPr>
          <p:spPr bwMode="auto">
            <a:xfrm rot="10800000" flipV="1">
              <a:off x="7202391" y="4474553"/>
              <a:ext cx="1371394" cy="8098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blurRad="1524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5" tIns="35995" rIns="35995" bIns="35995" rtlCol="0" anchor="ctr"/>
            <a:lstStyle/>
            <a:p>
              <a:pPr algn="ctr" defTabSz="914309">
                <a:defRPr/>
              </a:pPr>
              <a:r>
                <a:rPr lang="ru-RU" sz="600" b="1">
                  <a:solidFill>
                    <a:srgbClr val="1E3A5B"/>
                  </a:solidFill>
                  <a:latin typeface="Arial Black"/>
                  <a:cs typeface="Arial Black"/>
                </a:rPr>
                <a:t>институты поддержки                и софинансирования проектов, поддержки экспорта</a:t>
              </a:r>
              <a:endParaRPr/>
            </a:p>
          </p:txBody>
        </p:sp>
        <p:sp>
          <p:nvSpPr>
            <p:cNvPr id="10" name="Скругленный прямоугольник 9"/>
            <p:cNvSpPr/>
            <p:nvPr/>
          </p:nvSpPr>
          <p:spPr bwMode="auto">
            <a:xfrm rot="10800000" flipV="1">
              <a:off x="2499380" y="2399757"/>
              <a:ext cx="1371394" cy="8098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blurRad="1524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5" tIns="35995" rIns="35995" bIns="35995" rtlCol="0" anchor="ctr"/>
            <a:lstStyle/>
            <a:p>
              <a:pPr algn="ctr" defTabSz="914309">
                <a:defRPr/>
              </a:pPr>
              <a:r>
                <a:rPr lang="ru-RU" sz="600" b="1">
                  <a:solidFill>
                    <a:srgbClr val="1E3A5B"/>
                  </a:solidFill>
                  <a:latin typeface="Arial Black"/>
                  <a:cs typeface="Arial Black"/>
                </a:rPr>
                <a:t>строительство сети малотоннажных установок производства метанола           из попутного газа специализированной аккредитованной компанией</a:t>
              </a:r>
              <a:endParaRPr lang="ru-RU" sz="500" b="1">
                <a:solidFill>
                  <a:srgbClr val="1E3A5B"/>
                </a:solidFill>
                <a:latin typeface="Arial"/>
                <a:cs typeface="Arial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 bwMode="auto">
            <a:xfrm rot="10800000" flipV="1">
              <a:off x="928311" y="2409045"/>
              <a:ext cx="1371394" cy="8098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blurRad="1524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5" tIns="35995" rIns="35995" bIns="35995" rtlCol="0" anchor="ctr"/>
            <a:lstStyle/>
            <a:p>
              <a:pPr algn="ctr" defTabSz="914309">
                <a:defRPr/>
              </a:pPr>
              <a:r>
                <a:rPr lang="ru-RU" sz="600" b="1">
                  <a:solidFill>
                    <a:srgbClr val="1E3A5B"/>
                  </a:solidFill>
                  <a:latin typeface="Arial Black"/>
                  <a:cs typeface="Arial Black"/>
                </a:rPr>
                <a:t>инжиниринг                трансфера технологий малотоннажных заводов         по производству метанола         и его производных</a:t>
              </a:r>
              <a:endParaRPr/>
            </a:p>
          </p:txBody>
        </p:sp>
        <p:sp>
          <p:nvSpPr>
            <p:cNvPr id="23" name="Скругленный прямоугольник 22"/>
            <p:cNvSpPr/>
            <p:nvPr/>
          </p:nvSpPr>
          <p:spPr bwMode="auto">
            <a:xfrm rot="10800000" flipV="1">
              <a:off x="925852" y="3375656"/>
              <a:ext cx="1371394" cy="8098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blurRad="1524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5" tIns="35995" rIns="35995" bIns="35995" rtlCol="0" anchor="ctr"/>
            <a:lstStyle/>
            <a:p>
              <a:pPr algn="ctr" defTabSz="914309">
                <a:defRPr/>
              </a:pPr>
              <a:r>
                <a:rPr lang="ru-RU" sz="600" b="1">
                  <a:solidFill>
                    <a:srgbClr val="1E3A5B"/>
                  </a:solidFill>
                  <a:latin typeface="Arial Black"/>
                  <a:cs typeface="Arial Black"/>
                </a:rPr>
                <a:t>оператор                эксплуатации сети заправочных станций</a:t>
              </a:r>
              <a:endParaRPr/>
            </a:p>
          </p:txBody>
        </p:sp>
        <p:sp>
          <p:nvSpPr>
            <p:cNvPr id="24" name="Скругленный прямоугольник 23"/>
            <p:cNvSpPr/>
            <p:nvPr/>
          </p:nvSpPr>
          <p:spPr bwMode="auto">
            <a:xfrm rot="10800000" flipV="1">
              <a:off x="7240163" y="2402202"/>
              <a:ext cx="1371394" cy="8098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blurRad="1524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5" tIns="35995" rIns="35995" bIns="35995" rtlCol="0" anchor="ctr"/>
            <a:lstStyle/>
            <a:p>
              <a:pPr algn="ctr" defTabSz="914309">
                <a:defRPr/>
              </a:pPr>
              <a:r>
                <a:rPr lang="ru-RU" sz="600" b="1" spc="-20">
                  <a:solidFill>
                    <a:srgbClr val="1E3A5B"/>
                  </a:solidFill>
                  <a:latin typeface="Arial Black"/>
                  <a:cs typeface="Arial Black"/>
                </a:rPr>
                <a:t>производство карбамидоформальдегидного концентрата для нужд деревообрабатывающей промышленности</a:t>
              </a:r>
              <a:endParaRPr/>
            </a:p>
          </p:txBody>
        </p:sp>
        <p:sp>
          <p:nvSpPr>
            <p:cNvPr id="25" name="Скругленный прямоугольник 24"/>
            <p:cNvSpPr/>
            <p:nvPr/>
          </p:nvSpPr>
          <p:spPr bwMode="auto">
            <a:xfrm rot="10800000" flipV="1">
              <a:off x="5655306" y="2401589"/>
              <a:ext cx="1371394" cy="8098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blurRad="1524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5" tIns="35995" rIns="35995" bIns="35995" rtlCol="0" anchor="ctr"/>
            <a:lstStyle/>
            <a:p>
              <a:pPr algn="ctr" defTabSz="914309">
                <a:defRPr/>
              </a:pPr>
              <a:r>
                <a:rPr lang="ru-RU" sz="600" b="1">
                  <a:solidFill>
                    <a:srgbClr val="1E3A5B"/>
                  </a:solidFill>
                  <a:latin typeface="Arial Black"/>
                  <a:cs typeface="Arial Black"/>
                </a:rPr>
                <a:t>производство ингибиторов гидратообразования              для нужд газовой отрасли</a:t>
              </a:r>
              <a:endParaRPr lang="ru-RU" sz="500" b="1">
                <a:solidFill>
                  <a:srgbClr val="1E3A5B"/>
                </a:solidFill>
                <a:latin typeface="Arial"/>
                <a:cs typeface="Arial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 bwMode="auto">
            <a:xfrm rot="10800000" flipV="1">
              <a:off x="8792751" y="3378115"/>
              <a:ext cx="1371394" cy="80988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blurRad="1524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5" tIns="35995" rIns="35995" bIns="35995" rtlCol="0" anchor="ctr"/>
            <a:lstStyle/>
            <a:p>
              <a:pPr algn="ctr" defTabSz="914309">
                <a:defRPr/>
              </a:pPr>
              <a:r>
                <a:rPr lang="ru-RU" sz="600" b="1">
                  <a:solidFill>
                    <a:srgbClr val="1E3A5B"/>
                  </a:solidFill>
                  <a:latin typeface="Arial Black"/>
                  <a:cs typeface="Arial Black"/>
                </a:rPr>
                <a:t>производство </a:t>
              </a:r>
              <a:endParaRPr/>
            </a:p>
            <a:p>
              <a:pPr algn="ctr" defTabSz="914309">
                <a:defRPr/>
              </a:pPr>
              <a:r>
                <a:rPr lang="ru-RU" sz="600" b="1">
                  <a:solidFill>
                    <a:srgbClr val="1E3A5B"/>
                  </a:solidFill>
                  <a:latin typeface="Arial Black"/>
                  <a:cs typeface="Arial Black"/>
                </a:rPr>
                <a:t>пентаэритрита</a:t>
              </a:r>
              <a:endParaRPr lang="ru-RU" sz="500" b="1">
                <a:solidFill>
                  <a:srgbClr val="1E3A5B"/>
                </a:solidFill>
                <a:latin typeface="Arial"/>
                <a:cs typeface="Arial"/>
              </a:endParaRPr>
            </a:p>
          </p:txBody>
        </p:sp>
        <p:cxnSp>
          <p:nvCxnSpPr>
            <p:cNvPr id="27" name="Соединительная линия уступом 26"/>
            <p:cNvCxnSpPr>
              <a:cxnSpLocks/>
              <a:stCxn id="27799" idx="2"/>
            </p:cNvCxnSpPr>
            <p:nvPr/>
          </p:nvCxnSpPr>
          <p:spPr bwMode="auto">
            <a:xfrm rot="5400000" flipH="1" flipV="1">
              <a:off x="5482078" y="2549785"/>
              <a:ext cx="945152" cy="8627871"/>
            </a:xfrm>
            <a:prstGeom prst="bentConnector4">
              <a:avLst>
                <a:gd name="adj1" fmla="val -11857"/>
                <a:gd name="adj2" fmla="val 100107"/>
              </a:avLst>
            </a:prstGeom>
            <a:ln w="12700">
              <a:solidFill>
                <a:srgbClr val="21B63A"/>
              </a:solidFill>
              <a:headEnd w="lg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Соединительная линия уступом 39"/>
            <p:cNvCxnSpPr>
              <a:cxnSpLocks/>
              <a:stCxn id="27802" idx="2"/>
            </p:cNvCxnSpPr>
            <p:nvPr/>
          </p:nvCxnSpPr>
          <p:spPr bwMode="auto">
            <a:xfrm rot="5400000" flipH="1" flipV="1">
              <a:off x="6263007" y="3330716"/>
              <a:ext cx="945151" cy="7066014"/>
            </a:xfrm>
            <a:prstGeom prst="bentConnector4">
              <a:avLst>
                <a:gd name="adj1" fmla="val -11857"/>
                <a:gd name="adj2" fmla="val 100145"/>
              </a:avLst>
            </a:prstGeom>
            <a:ln w="12700">
              <a:solidFill>
                <a:srgbClr val="21B63A"/>
              </a:solidFill>
              <a:headEnd w="lg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Соединительная линия уступом 44"/>
            <p:cNvCxnSpPr>
              <a:cxnSpLocks/>
              <a:stCxn id="27804" idx="2"/>
            </p:cNvCxnSpPr>
            <p:nvPr/>
          </p:nvCxnSpPr>
          <p:spPr bwMode="auto">
            <a:xfrm rot="5400000" flipH="1" flipV="1">
              <a:off x="7043936" y="4111643"/>
              <a:ext cx="945150" cy="5504157"/>
            </a:xfrm>
            <a:prstGeom prst="bentConnector4">
              <a:avLst>
                <a:gd name="adj1" fmla="val -11857"/>
                <a:gd name="adj2" fmla="val 100204"/>
              </a:avLst>
            </a:prstGeom>
            <a:ln w="12700">
              <a:solidFill>
                <a:srgbClr val="21B63A"/>
              </a:solidFill>
              <a:headEnd w="lg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Соединительная линия уступом 52"/>
            <p:cNvCxnSpPr>
              <a:cxnSpLocks/>
              <a:stCxn id="27806" idx="2"/>
            </p:cNvCxnSpPr>
            <p:nvPr/>
          </p:nvCxnSpPr>
          <p:spPr bwMode="auto">
            <a:xfrm rot="5400000" flipH="1" flipV="1">
              <a:off x="7824863" y="4892573"/>
              <a:ext cx="945152" cy="3942297"/>
            </a:xfrm>
            <a:prstGeom prst="bentConnector4">
              <a:avLst>
                <a:gd name="adj1" fmla="val -11857"/>
                <a:gd name="adj2" fmla="val 100083"/>
              </a:avLst>
            </a:prstGeom>
            <a:ln w="12700">
              <a:solidFill>
                <a:srgbClr val="21B63A"/>
              </a:solidFill>
              <a:headEnd w="lg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Соединительная линия уступом 58"/>
            <p:cNvCxnSpPr>
              <a:cxnSpLocks/>
              <a:stCxn id="27820" idx="2"/>
            </p:cNvCxnSpPr>
            <p:nvPr/>
          </p:nvCxnSpPr>
          <p:spPr bwMode="auto">
            <a:xfrm rot="5400000" flipH="1" flipV="1">
              <a:off x="8605791" y="5673499"/>
              <a:ext cx="945151" cy="2380445"/>
            </a:xfrm>
            <a:prstGeom prst="bentConnector4">
              <a:avLst>
                <a:gd name="adj1" fmla="val -12805"/>
                <a:gd name="adj2" fmla="val 100180"/>
              </a:avLst>
            </a:prstGeom>
            <a:ln w="12700">
              <a:solidFill>
                <a:srgbClr val="21B63A"/>
              </a:solidFill>
              <a:headEnd w="lg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86" name="Соединительная линия уступом 27785"/>
            <p:cNvCxnSpPr>
              <a:cxnSpLocks/>
              <a:stCxn id="27792" idx="2"/>
            </p:cNvCxnSpPr>
            <p:nvPr/>
          </p:nvCxnSpPr>
          <p:spPr bwMode="auto">
            <a:xfrm rot="5400000" flipH="1" flipV="1">
              <a:off x="5779515" y="1774186"/>
              <a:ext cx="1894693" cy="7083453"/>
            </a:xfrm>
            <a:prstGeom prst="bentConnector4">
              <a:avLst>
                <a:gd name="adj1" fmla="val -3548"/>
                <a:gd name="adj2" fmla="val 100021"/>
              </a:avLst>
            </a:prstGeom>
            <a:ln w="12700">
              <a:solidFill>
                <a:srgbClr val="21B63A"/>
              </a:solidFill>
              <a:headEnd w="lg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98" name="Соединительная линия уступом 27797"/>
            <p:cNvCxnSpPr>
              <a:cxnSpLocks/>
              <a:stCxn id="27788" idx="2"/>
            </p:cNvCxnSpPr>
            <p:nvPr/>
          </p:nvCxnSpPr>
          <p:spPr bwMode="auto">
            <a:xfrm rot="5400000" flipH="1" flipV="1">
              <a:off x="6565521" y="2563117"/>
              <a:ext cx="1897618" cy="5508517"/>
            </a:xfrm>
            <a:prstGeom prst="bentConnector4">
              <a:avLst>
                <a:gd name="adj1" fmla="val -3543"/>
                <a:gd name="adj2" fmla="val 100165"/>
              </a:avLst>
            </a:prstGeom>
            <a:ln w="12700">
              <a:solidFill>
                <a:srgbClr val="21B63A"/>
              </a:solidFill>
              <a:headEnd w="lg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10" name="Соединительная линия уступом 27809"/>
            <p:cNvCxnSpPr>
              <a:cxnSpLocks/>
              <a:stCxn id="27795" idx="2"/>
            </p:cNvCxnSpPr>
            <p:nvPr/>
          </p:nvCxnSpPr>
          <p:spPr bwMode="auto">
            <a:xfrm rot="5400000" flipH="1" flipV="1">
              <a:off x="7348631" y="3346227"/>
              <a:ext cx="1897618" cy="3942298"/>
            </a:xfrm>
            <a:prstGeom prst="bentConnector4">
              <a:avLst>
                <a:gd name="adj1" fmla="val -3543"/>
                <a:gd name="adj2" fmla="val 100311"/>
              </a:avLst>
            </a:prstGeom>
            <a:ln w="12700">
              <a:solidFill>
                <a:srgbClr val="21B63A"/>
              </a:solidFill>
              <a:headEnd w="lg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15" name="Соединительная линия уступом 27814"/>
            <p:cNvCxnSpPr>
              <a:cxnSpLocks/>
              <a:stCxn id="7" idx="2"/>
              <a:endCxn id="27825" idx="2"/>
            </p:cNvCxnSpPr>
            <p:nvPr/>
          </p:nvCxnSpPr>
          <p:spPr bwMode="auto">
            <a:xfrm rot="16199998" flipH="1">
              <a:off x="7889129" y="3711434"/>
              <a:ext cx="11626" cy="3140224"/>
            </a:xfrm>
            <a:prstGeom prst="bentConnector3">
              <a:avLst>
                <a:gd name="adj1" fmla="val 1017598"/>
              </a:avLst>
            </a:prstGeom>
            <a:ln w="12700">
              <a:solidFill>
                <a:srgbClr val="21B63A"/>
              </a:solidFill>
              <a:headEnd w="lg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 bwMode="auto">
            <a:xfrm>
              <a:off x="7916246" y="5283212"/>
              <a:ext cx="1507407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309">
                <a:defRPr/>
              </a:pPr>
              <a:r>
                <a:rPr lang="ru-RU" sz="600" i="1">
                  <a:solidFill>
                    <a:prstClr val="black"/>
                  </a:solidFill>
                  <a:latin typeface="Arial"/>
                  <a:cs typeface="Arial"/>
                </a:rPr>
                <a:t>финансовая поддержка проекта</a:t>
              </a:r>
              <a:endParaRPr lang="ru-RU" sz="900" i="1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115" name="Соединительная линия уступом 114"/>
            <p:cNvCxnSpPr>
              <a:cxnSpLocks/>
              <a:stCxn id="27823" idx="1"/>
              <a:endCxn id="11" idx="2"/>
            </p:cNvCxnSpPr>
            <p:nvPr/>
          </p:nvCxnSpPr>
          <p:spPr bwMode="auto">
            <a:xfrm flipV="1">
              <a:off x="3870774" y="4188463"/>
              <a:ext cx="905597" cy="693956"/>
            </a:xfrm>
            <a:prstGeom prst="bentConnector2">
              <a:avLst/>
            </a:prstGeom>
            <a:ln w="12700">
              <a:solidFill>
                <a:srgbClr val="21B63A"/>
              </a:solidFill>
              <a:headEnd w="lg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51" name="Соединительная линия уступом 27850"/>
            <p:cNvCxnSpPr>
              <a:cxnSpLocks/>
              <a:stCxn id="23" idx="3"/>
              <a:endCxn id="21" idx="0"/>
            </p:cNvCxnSpPr>
            <p:nvPr/>
          </p:nvCxnSpPr>
          <p:spPr bwMode="auto">
            <a:xfrm rot="10800000" flipH="1">
              <a:off x="925852" y="2400370"/>
              <a:ext cx="3844081" cy="1380227"/>
            </a:xfrm>
            <a:prstGeom prst="bentConnector4">
              <a:avLst>
                <a:gd name="adj1" fmla="val -3455"/>
                <a:gd name="adj2" fmla="val 110252"/>
              </a:avLst>
            </a:prstGeom>
            <a:ln w="12700">
              <a:solidFill>
                <a:srgbClr val="0092E1"/>
              </a:solidFill>
              <a:headEnd w="lg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61" name="Соединительная линия уступом 27860"/>
            <p:cNvCxnSpPr>
              <a:cxnSpLocks/>
              <a:stCxn id="11" idx="0"/>
              <a:endCxn id="16" idx="0"/>
            </p:cNvCxnSpPr>
            <p:nvPr/>
          </p:nvCxnSpPr>
          <p:spPr bwMode="auto">
            <a:xfrm rot="5400000" flipH="1" flipV="1">
              <a:off x="5560050" y="2594904"/>
              <a:ext cx="12700" cy="1567359"/>
            </a:xfrm>
            <a:prstGeom prst="bentConnector3">
              <a:avLst>
                <a:gd name="adj1" fmla="val 771409"/>
              </a:avLst>
            </a:prstGeom>
            <a:ln w="12700">
              <a:solidFill>
                <a:srgbClr val="0092E1"/>
              </a:solidFill>
              <a:headEnd w="lg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65" name="Соединительная линия уступом 27864"/>
            <p:cNvCxnSpPr>
              <a:cxnSpLocks/>
              <a:stCxn id="11" idx="0"/>
              <a:endCxn id="22" idx="0"/>
            </p:cNvCxnSpPr>
            <p:nvPr/>
          </p:nvCxnSpPr>
          <p:spPr bwMode="auto">
            <a:xfrm rot="5400000" flipH="1" flipV="1">
              <a:off x="6342267" y="1809761"/>
              <a:ext cx="2927" cy="3134718"/>
            </a:xfrm>
            <a:prstGeom prst="bentConnector3">
              <a:avLst>
                <a:gd name="adj1" fmla="val 3149573"/>
              </a:avLst>
            </a:prstGeom>
            <a:ln w="12700">
              <a:solidFill>
                <a:srgbClr val="0092E1"/>
              </a:solidFill>
              <a:headEnd w="lg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70" name="Соединительная линия уступом 27869"/>
            <p:cNvCxnSpPr>
              <a:cxnSpLocks/>
              <a:endCxn id="25" idx="3"/>
            </p:cNvCxnSpPr>
            <p:nvPr/>
          </p:nvCxnSpPr>
          <p:spPr bwMode="auto">
            <a:xfrm rot="5400000" flipH="1" flipV="1">
              <a:off x="5373596" y="2995659"/>
              <a:ext cx="470839" cy="92582"/>
            </a:xfrm>
            <a:prstGeom prst="bentConnector2">
              <a:avLst/>
            </a:prstGeom>
            <a:ln w="12700">
              <a:solidFill>
                <a:srgbClr val="0092E1"/>
              </a:solidFill>
              <a:headEnd w="lg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77" name="Соединительная линия уступом 27876"/>
            <p:cNvCxnSpPr>
              <a:cxnSpLocks/>
            </p:cNvCxnSpPr>
            <p:nvPr/>
          </p:nvCxnSpPr>
          <p:spPr bwMode="auto">
            <a:xfrm rot="5400000" flipH="1" flipV="1">
              <a:off x="6945864" y="3017249"/>
              <a:ext cx="470839" cy="92582"/>
            </a:xfrm>
            <a:prstGeom prst="bentConnector2">
              <a:avLst/>
            </a:prstGeom>
            <a:ln w="12700">
              <a:solidFill>
                <a:srgbClr val="0092E1"/>
              </a:solidFill>
              <a:headEnd w="lg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78" name="Соединительная линия уступом 27877"/>
            <p:cNvCxnSpPr>
              <a:cxnSpLocks/>
              <a:stCxn id="22" idx="2"/>
              <a:endCxn id="26" idx="2"/>
            </p:cNvCxnSpPr>
            <p:nvPr/>
          </p:nvCxnSpPr>
          <p:spPr bwMode="auto">
            <a:xfrm rot="16199998" flipH="1">
              <a:off x="8693538" y="3403086"/>
              <a:ext cx="2460" cy="1567359"/>
            </a:xfrm>
            <a:prstGeom prst="bentConnector3">
              <a:avLst>
                <a:gd name="adj1" fmla="val 3699797"/>
              </a:avLst>
            </a:prstGeom>
            <a:ln w="12700">
              <a:solidFill>
                <a:srgbClr val="0092E1"/>
              </a:solidFill>
              <a:headEnd w="lg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0693400" cy="75628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 bwMode="auto">
          <a:xfrm>
            <a:off x="45244" y="3002037"/>
            <a:ext cx="5809413" cy="2378369"/>
            <a:chOff x="0" y="2988863"/>
            <a:chExt cx="5809413" cy="2378369"/>
          </a:xfrm>
        </p:grpSpPr>
        <p:sp>
          <p:nvSpPr>
            <p:cNvPr id="4" name="object 4"/>
            <p:cNvSpPr/>
            <p:nvPr/>
          </p:nvSpPr>
          <p:spPr bwMode="auto">
            <a:xfrm>
              <a:off x="3433879" y="2988863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 fill="norm" stroke="1" extrusionOk="0">
                  <a:moveTo>
                    <a:pt x="1187462" y="0"/>
                  </a:move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3433879" y="2988863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 fill="norm" stroke="1" extrusionOk="0">
                  <a:moveTo>
                    <a:pt x="0" y="1187462"/>
                  </a:move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close/>
                </a:path>
              </a:pathLst>
            </a:custGeom>
            <a:grpFill/>
            <a:ln w="25400">
              <a:gradFill>
                <a:gsLst>
                  <a:gs pos="0">
                    <a:srgbClr val="0092E1"/>
                  </a:gs>
                  <a:gs pos="100000">
                    <a:srgbClr val="21B63A"/>
                  </a:gs>
                </a:gsLst>
                <a:lin ang="5400000" scaled="1"/>
              </a:gra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0" y="2991697"/>
              <a:ext cx="1207770" cy="2375535"/>
            </a:xfrm>
            <a:custGeom>
              <a:avLst/>
              <a:gdLst/>
              <a:ahLst/>
              <a:cxnLst/>
              <a:rect l="l" t="t" r="r" b="b"/>
              <a:pathLst>
                <a:path w="1207770" h="2375535" fill="norm" stroke="1" extrusionOk="0">
                  <a:moveTo>
                    <a:pt x="0" y="2374525"/>
                  </a:moveTo>
                  <a:lnTo>
                    <a:pt x="68004" y="2373982"/>
                  </a:lnTo>
                  <a:lnTo>
                    <a:pt x="115284" y="2371177"/>
                  </a:lnTo>
                  <a:lnTo>
                    <a:pt x="162050" y="2366545"/>
                  </a:lnTo>
                  <a:lnTo>
                    <a:pt x="208267" y="2360122"/>
                  </a:lnTo>
                  <a:lnTo>
                    <a:pt x="253898" y="2351944"/>
                  </a:lnTo>
                  <a:lnTo>
                    <a:pt x="298909" y="2342045"/>
                  </a:lnTo>
                  <a:lnTo>
                    <a:pt x="343264" y="2330461"/>
                  </a:lnTo>
                  <a:lnTo>
                    <a:pt x="386927" y="2317228"/>
                  </a:lnTo>
                  <a:lnTo>
                    <a:pt x="429864" y="2302382"/>
                  </a:lnTo>
                  <a:lnTo>
                    <a:pt x="472038" y="2285957"/>
                  </a:lnTo>
                  <a:lnTo>
                    <a:pt x="513414" y="2267989"/>
                  </a:lnTo>
                  <a:lnTo>
                    <a:pt x="553956" y="2248513"/>
                  </a:lnTo>
                  <a:lnTo>
                    <a:pt x="593630" y="2227566"/>
                  </a:lnTo>
                  <a:lnTo>
                    <a:pt x="632399" y="2205182"/>
                  </a:lnTo>
                  <a:lnTo>
                    <a:pt x="670229" y="2181398"/>
                  </a:lnTo>
                  <a:lnTo>
                    <a:pt x="707083" y="2156247"/>
                  </a:lnTo>
                  <a:lnTo>
                    <a:pt x="742926" y="2129767"/>
                  </a:lnTo>
                  <a:lnTo>
                    <a:pt x="777724" y="2101992"/>
                  </a:lnTo>
                  <a:lnTo>
                    <a:pt x="811439" y="2072958"/>
                  </a:lnTo>
                  <a:lnTo>
                    <a:pt x="844038" y="2042701"/>
                  </a:lnTo>
                  <a:lnTo>
                    <a:pt x="875483" y="2011255"/>
                  </a:lnTo>
                  <a:lnTo>
                    <a:pt x="905741" y="1978657"/>
                  </a:lnTo>
                  <a:lnTo>
                    <a:pt x="934775" y="1944941"/>
                  </a:lnTo>
                  <a:lnTo>
                    <a:pt x="962549" y="1910144"/>
                  </a:lnTo>
                  <a:lnTo>
                    <a:pt x="989030" y="1874301"/>
                  </a:lnTo>
                  <a:lnTo>
                    <a:pt x="1014180" y="1837446"/>
                  </a:lnTo>
                  <a:lnTo>
                    <a:pt x="1037965" y="1799617"/>
                  </a:lnTo>
                  <a:lnTo>
                    <a:pt x="1060348" y="1760847"/>
                  </a:lnTo>
                  <a:lnTo>
                    <a:pt x="1081296" y="1721174"/>
                  </a:lnTo>
                  <a:lnTo>
                    <a:pt x="1100771" y="1680631"/>
                  </a:lnTo>
                  <a:lnTo>
                    <a:pt x="1118739" y="1639255"/>
                  </a:lnTo>
                  <a:lnTo>
                    <a:pt x="1135164" y="1597081"/>
                  </a:lnTo>
                  <a:lnTo>
                    <a:pt x="1150011" y="1554145"/>
                  </a:lnTo>
                  <a:lnTo>
                    <a:pt x="1163244" y="1510481"/>
                  </a:lnTo>
                  <a:lnTo>
                    <a:pt x="1174827" y="1466127"/>
                  </a:lnTo>
                  <a:lnTo>
                    <a:pt x="1184726" y="1421116"/>
                  </a:lnTo>
                  <a:lnTo>
                    <a:pt x="1192905" y="1375484"/>
                  </a:lnTo>
                  <a:lnTo>
                    <a:pt x="1199328" y="1329268"/>
                  </a:lnTo>
                  <a:lnTo>
                    <a:pt x="1203959" y="1282501"/>
                  </a:lnTo>
                  <a:lnTo>
                    <a:pt x="1206764" y="1235221"/>
                  </a:lnTo>
                  <a:lnTo>
                    <a:pt x="1207707" y="1187462"/>
                  </a:lnTo>
                  <a:lnTo>
                    <a:pt x="1206764" y="1139702"/>
                  </a:lnTo>
                  <a:lnTo>
                    <a:pt x="1203959" y="1092421"/>
                  </a:lnTo>
                  <a:lnTo>
                    <a:pt x="1199328" y="1045654"/>
                  </a:lnTo>
                  <a:lnTo>
                    <a:pt x="1192905" y="999437"/>
                  </a:lnTo>
                  <a:lnTo>
                    <a:pt x="1184726" y="953805"/>
                  </a:lnTo>
                  <a:lnTo>
                    <a:pt x="1174827" y="908794"/>
                  </a:lnTo>
                  <a:lnTo>
                    <a:pt x="1163244" y="864438"/>
                  </a:lnTo>
                  <a:lnTo>
                    <a:pt x="1150011" y="820775"/>
                  </a:lnTo>
                  <a:lnTo>
                    <a:pt x="1135164" y="777838"/>
                  </a:lnTo>
                  <a:lnTo>
                    <a:pt x="1118739" y="735664"/>
                  </a:lnTo>
                  <a:lnTo>
                    <a:pt x="1100771" y="694288"/>
                  </a:lnTo>
                  <a:lnTo>
                    <a:pt x="1081296" y="653745"/>
                  </a:lnTo>
                  <a:lnTo>
                    <a:pt x="1060348" y="614071"/>
                  </a:lnTo>
                  <a:lnTo>
                    <a:pt x="1037965" y="575302"/>
                  </a:lnTo>
                  <a:lnTo>
                    <a:pt x="1014180" y="537472"/>
                  </a:lnTo>
                  <a:lnTo>
                    <a:pt x="989030" y="500618"/>
                  </a:lnTo>
                  <a:lnTo>
                    <a:pt x="962549" y="464775"/>
                  </a:lnTo>
                  <a:lnTo>
                    <a:pt x="934775" y="429978"/>
                  </a:lnTo>
                  <a:lnTo>
                    <a:pt x="905741" y="396262"/>
                  </a:lnTo>
                  <a:lnTo>
                    <a:pt x="875483" y="363664"/>
                  </a:lnTo>
                  <a:lnTo>
                    <a:pt x="844038" y="332219"/>
                  </a:lnTo>
                  <a:lnTo>
                    <a:pt x="811439" y="301962"/>
                  </a:lnTo>
                  <a:lnTo>
                    <a:pt x="777724" y="272928"/>
                  </a:lnTo>
                  <a:lnTo>
                    <a:pt x="742926" y="245154"/>
                  </a:lnTo>
                  <a:lnTo>
                    <a:pt x="707083" y="218674"/>
                  </a:lnTo>
                  <a:lnTo>
                    <a:pt x="670229" y="193524"/>
                  </a:lnTo>
                  <a:lnTo>
                    <a:pt x="632399" y="169739"/>
                  </a:lnTo>
                  <a:lnTo>
                    <a:pt x="593630" y="147356"/>
                  </a:lnTo>
                  <a:lnTo>
                    <a:pt x="553956" y="126409"/>
                  </a:lnTo>
                  <a:lnTo>
                    <a:pt x="513414" y="106934"/>
                  </a:lnTo>
                  <a:lnTo>
                    <a:pt x="472038" y="88966"/>
                  </a:lnTo>
                  <a:lnTo>
                    <a:pt x="429864" y="72541"/>
                  </a:lnTo>
                  <a:lnTo>
                    <a:pt x="386927" y="57695"/>
                  </a:lnTo>
                  <a:lnTo>
                    <a:pt x="343264" y="44462"/>
                  </a:lnTo>
                  <a:lnTo>
                    <a:pt x="298909" y="32879"/>
                  </a:lnTo>
                  <a:lnTo>
                    <a:pt x="253898" y="22980"/>
                  </a:lnTo>
                  <a:lnTo>
                    <a:pt x="208267" y="14802"/>
                  </a:lnTo>
                  <a:lnTo>
                    <a:pt x="162050" y="8379"/>
                  </a:lnTo>
                  <a:lnTo>
                    <a:pt x="115284" y="3747"/>
                  </a:lnTo>
                  <a:lnTo>
                    <a:pt x="68004" y="942"/>
                  </a:lnTo>
                  <a:lnTo>
                    <a:pt x="20245" y="0"/>
                  </a:lnTo>
                  <a:lnTo>
                    <a:pt x="0" y="399"/>
                  </a:lnTo>
                </a:path>
              </a:pathLst>
            </a:custGeom>
            <a:grpFill/>
            <a:ln w="25400">
              <a:gradFill>
                <a:gsLst>
                  <a:gs pos="0">
                    <a:srgbClr val="0092E1"/>
                  </a:gs>
                  <a:gs pos="100000">
                    <a:srgbClr val="21B63A"/>
                  </a:gs>
                </a:gsLst>
                <a:lin ang="5400000" scaled="1"/>
              </a:gra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 bwMode="auto">
            <a:xfrm>
              <a:off x="1206776" y="4179159"/>
              <a:ext cx="2228850" cy="0"/>
            </a:xfrm>
            <a:custGeom>
              <a:avLst/>
              <a:gdLst/>
              <a:ahLst/>
              <a:cxnLst/>
              <a:rect l="l" t="t" r="r" b="b"/>
              <a:pathLst>
                <a:path w="2228850" fill="norm" stroke="1" extrusionOk="0">
                  <a:moveTo>
                    <a:pt x="0" y="0"/>
                  </a:moveTo>
                  <a:lnTo>
                    <a:pt x="2228354" y="0"/>
                  </a:lnTo>
                </a:path>
              </a:pathLst>
            </a:custGeom>
            <a:grpFill/>
            <a:ln w="25400">
              <a:gradFill>
                <a:gsLst>
                  <a:gs pos="0">
                    <a:srgbClr val="0092E1"/>
                  </a:gs>
                  <a:gs pos="100000">
                    <a:srgbClr val="21B63A"/>
                  </a:gs>
                </a:gsLst>
                <a:lin ang="5400000" scaled="1"/>
              </a:gra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object 20"/>
          <p:cNvSpPr txBox="1"/>
          <p:nvPr/>
        </p:nvSpPr>
        <p:spPr bwMode="auto">
          <a:xfrm>
            <a:off x="6420841" y="3508009"/>
            <a:ext cx="3514725" cy="16312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 i="0" u="none" strike="noStrike" cap="none" spc="0">
                <a:ln>
                  <a:noFill/>
                </a:ln>
                <a:solidFill>
                  <a:srgbClr val="0092E1"/>
                </a:solidFill>
                <a:latin typeface="Arial Black"/>
                <a:cs typeface="Montserrat"/>
              </a:rPr>
              <a:t>2 часть</a:t>
            </a:r>
            <a:endParaRPr sz="3200" b="0" i="0" u="none" strike="noStrike" cap="none" spc="0">
              <a:ln>
                <a:noFill/>
              </a:ln>
              <a:solidFill>
                <a:srgbClr val="0092E1"/>
              </a:solidFill>
              <a:latin typeface="Arial Black"/>
              <a:cs typeface="Montserrat"/>
            </a:endParaRPr>
          </a:p>
          <a:p>
            <a:pPr marL="12700" marR="5080" lvl="0" indent="0" algn="l" defTabSz="914400">
              <a:lnSpc>
                <a:spcPct val="100000"/>
              </a:lnSpc>
              <a:spcBef>
                <a:spcPts val="1144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chemeClr val="bg1"/>
                </a:solidFill>
                <a:latin typeface="Arial Black"/>
                <a:cs typeface="Montserrat"/>
              </a:rPr>
              <a:t>Обоснование Инвестиционного профиля муниципального образования (канва профиля)</a:t>
            </a:r>
            <a:endParaRPr/>
          </a:p>
        </p:txBody>
      </p:sp>
      <p:sp>
        <p:nvSpPr>
          <p:cNvPr id="28" name="object 5"/>
          <p:cNvSpPr txBox="1"/>
          <p:nvPr/>
        </p:nvSpPr>
        <p:spPr bwMode="auto">
          <a:xfrm>
            <a:off x="282756" y="221573"/>
            <a:ext cx="8984980" cy="1687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600" b="1" i="0" u="none" strike="noStrike" cap="none" spc="0">
                <a:ln>
                  <a:noFill/>
                </a:ln>
                <a:latin typeface="Arial Black"/>
              </a:rPr>
              <a:t>ИСХОДНЫЕ ДАННЫЕ</a:t>
            </a:r>
            <a:endParaRPr/>
          </a:p>
          <a:p>
            <a:pPr marL="12700" marR="0" lvl="0" indent="0" algn="l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600" b="1" i="0" u="none" strike="noStrike" cap="none" spc="0">
                <a:ln>
                  <a:noFill/>
                </a:ln>
                <a:latin typeface="Arial Black"/>
              </a:rPr>
              <a:t>ДЛЯ ИНВЕСТИЦИОННОГО ПРОФИЛЯ</a:t>
            </a:r>
            <a:endParaRPr/>
          </a:p>
        </p:txBody>
      </p:sp>
      <p:grpSp>
        <p:nvGrpSpPr>
          <p:cNvPr id="46" name="Рисунок 19"/>
          <p:cNvGrpSpPr/>
          <p:nvPr/>
        </p:nvGrpSpPr>
        <p:grpSpPr bwMode="auto">
          <a:xfrm flipH="1">
            <a:off x="3690516" y="3367513"/>
            <a:ext cx="1798676" cy="1644582"/>
            <a:chOff x="6727447" y="2184688"/>
            <a:chExt cx="1694781" cy="1549588"/>
          </a:xfrm>
        </p:grpSpPr>
        <p:sp>
          <p:nvSpPr>
            <p:cNvPr id="47" name="Полилиния: фигура 22"/>
            <p:cNvSpPr/>
            <p:nvPr/>
          </p:nvSpPr>
          <p:spPr bwMode="auto">
            <a:xfrm>
              <a:off x="7877294" y="2727750"/>
              <a:ext cx="544934" cy="461771"/>
            </a:xfrm>
            <a:custGeom>
              <a:avLst/>
              <a:gdLst>
                <a:gd name="connsiteX0" fmla="*/ 541476 w 544934"/>
                <a:gd name="connsiteY0" fmla="*/ 280329 h 461771"/>
                <a:gd name="connsiteX1" fmla="*/ 284504 w 544934"/>
                <a:gd name="connsiteY1" fmla="*/ 459947 h 461771"/>
                <a:gd name="connsiteX2" fmla="*/ 90464 w 544934"/>
                <a:gd name="connsiteY2" fmla="*/ 275084 h 461771"/>
                <a:gd name="connsiteX3" fmla="*/ 49821 w 544934"/>
                <a:gd name="connsiteY3" fmla="*/ 243618 h 461771"/>
                <a:gd name="connsiteX4" fmla="*/ 13111 w 544934"/>
                <a:gd name="connsiteY4" fmla="*/ 243618 h 461771"/>
                <a:gd name="connsiteX5" fmla="*/ 0 w 544934"/>
                <a:gd name="connsiteY5" fmla="*/ 231819 h 461771"/>
                <a:gd name="connsiteX6" fmla="*/ 13111 w 544934"/>
                <a:gd name="connsiteY6" fmla="*/ 220019 h 461771"/>
                <a:gd name="connsiteX7" fmla="*/ 57688 w 544934"/>
                <a:gd name="connsiteY7" fmla="*/ 220019 h 461771"/>
                <a:gd name="connsiteX8" fmla="*/ 87842 w 544934"/>
                <a:gd name="connsiteY8" fmla="*/ 191175 h 461771"/>
                <a:gd name="connsiteX9" fmla="*/ 237305 w 544934"/>
                <a:gd name="connsiteY9" fmla="*/ 14179 h 461771"/>
                <a:gd name="connsiteX10" fmla="*/ 536231 w 544934"/>
                <a:gd name="connsiteY10" fmla="*/ 164954 h 461771"/>
                <a:gd name="connsiteX11" fmla="*/ 541476 w 544934"/>
                <a:gd name="connsiteY11" fmla="*/ 181998 h 461771"/>
                <a:gd name="connsiteX12" fmla="*/ 541476 w 544934"/>
                <a:gd name="connsiteY12" fmla="*/ 280329 h 4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4934" h="461771" fill="norm" stroke="1" extrusionOk="0">
                  <a:moveTo>
                    <a:pt x="541476" y="280329"/>
                  </a:moveTo>
                  <a:cubicBezTo>
                    <a:pt x="512632" y="402259"/>
                    <a:pt x="401190" y="474369"/>
                    <a:pt x="284504" y="459947"/>
                  </a:cubicBezTo>
                  <a:cubicBezTo>
                    <a:pt x="191418" y="448147"/>
                    <a:pt x="106197" y="370793"/>
                    <a:pt x="90464" y="275084"/>
                  </a:cubicBezTo>
                  <a:cubicBezTo>
                    <a:pt x="86531" y="247552"/>
                    <a:pt x="74731" y="240996"/>
                    <a:pt x="49821" y="243618"/>
                  </a:cubicBezTo>
                  <a:cubicBezTo>
                    <a:pt x="38021" y="244930"/>
                    <a:pt x="26222" y="243618"/>
                    <a:pt x="13111" y="243618"/>
                  </a:cubicBezTo>
                  <a:cubicBezTo>
                    <a:pt x="5244" y="243618"/>
                    <a:pt x="0" y="240996"/>
                    <a:pt x="0" y="231819"/>
                  </a:cubicBezTo>
                  <a:cubicBezTo>
                    <a:pt x="0" y="222641"/>
                    <a:pt x="5244" y="220019"/>
                    <a:pt x="13111" y="220019"/>
                  </a:cubicBezTo>
                  <a:cubicBezTo>
                    <a:pt x="27533" y="220019"/>
                    <a:pt x="43266" y="217397"/>
                    <a:pt x="57688" y="220019"/>
                  </a:cubicBezTo>
                  <a:cubicBezTo>
                    <a:pt x="82598" y="223952"/>
                    <a:pt x="85220" y="209530"/>
                    <a:pt x="87842" y="191175"/>
                  </a:cubicBezTo>
                  <a:cubicBezTo>
                    <a:pt x="104886" y="104644"/>
                    <a:pt x="154707" y="44334"/>
                    <a:pt x="237305" y="14179"/>
                  </a:cubicBezTo>
                  <a:cubicBezTo>
                    <a:pt x="361858" y="-31708"/>
                    <a:pt x="498210" y="37779"/>
                    <a:pt x="536231" y="164954"/>
                  </a:cubicBezTo>
                  <a:cubicBezTo>
                    <a:pt x="537542" y="170198"/>
                    <a:pt x="540165" y="176753"/>
                    <a:pt x="541476" y="181998"/>
                  </a:cubicBezTo>
                  <a:cubicBezTo>
                    <a:pt x="546720" y="201664"/>
                    <a:pt x="545409" y="264596"/>
                    <a:pt x="541476" y="280329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48" name="Полилиния: фигура 23"/>
            <p:cNvSpPr/>
            <p:nvPr/>
          </p:nvSpPr>
          <p:spPr bwMode="auto">
            <a:xfrm>
              <a:off x="6980515" y="2374066"/>
              <a:ext cx="1109270" cy="1172024"/>
            </a:xfrm>
            <a:custGeom>
              <a:avLst/>
              <a:gdLst>
                <a:gd name="connsiteX0" fmla="*/ 506077 w 1109270"/>
                <a:gd name="connsiteY0" fmla="*/ 165957 h 1172024"/>
                <a:gd name="connsiteX1" fmla="*/ 506077 w 1109270"/>
                <a:gd name="connsiteY1" fmla="*/ 84670 h 1172024"/>
                <a:gd name="connsiteX2" fmla="*/ 517876 w 1109270"/>
                <a:gd name="connsiteY2" fmla="*/ 65004 h 1172024"/>
                <a:gd name="connsiteX3" fmla="*/ 530987 w 1109270"/>
                <a:gd name="connsiteY3" fmla="*/ 83359 h 1172024"/>
                <a:gd name="connsiteX4" fmla="*/ 530987 w 1109270"/>
                <a:gd name="connsiteY4" fmla="*/ 243311 h 1172024"/>
                <a:gd name="connsiteX5" fmla="*/ 555898 w 1109270"/>
                <a:gd name="connsiteY5" fmla="*/ 270843 h 1172024"/>
                <a:gd name="connsiteX6" fmla="*/ 711916 w 1109270"/>
                <a:gd name="connsiteY6" fmla="*/ 333775 h 1172024"/>
                <a:gd name="connsiteX7" fmla="*/ 751248 w 1109270"/>
                <a:gd name="connsiteY7" fmla="*/ 332464 h 1172024"/>
                <a:gd name="connsiteX8" fmla="*/ 911200 w 1109270"/>
                <a:gd name="connsiteY8" fmla="*/ 172512 h 1172024"/>
                <a:gd name="connsiteX9" fmla="*/ 917755 w 1109270"/>
                <a:gd name="connsiteY9" fmla="*/ 139735 h 1172024"/>
                <a:gd name="connsiteX10" fmla="*/ 964954 w 1109270"/>
                <a:gd name="connsiteY10" fmla="*/ 9938 h 1172024"/>
                <a:gd name="connsiteX11" fmla="*/ 1098684 w 1109270"/>
                <a:gd name="connsiteY11" fmla="*/ 55826 h 1172024"/>
                <a:gd name="connsiteX12" fmla="*/ 1059352 w 1109270"/>
                <a:gd name="connsiteY12" fmla="*/ 185623 h 1172024"/>
                <a:gd name="connsiteX13" fmla="*/ 957088 w 1109270"/>
                <a:gd name="connsiteY13" fmla="*/ 184312 h 1172024"/>
                <a:gd name="connsiteX14" fmla="*/ 929555 w 1109270"/>
                <a:gd name="connsiteY14" fmla="*/ 186934 h 1172024"/>
                <a:gd name="connsiteX15" fmla="*/ 763048 w 1109270"/>
                <a:gd name="connsiteY15" fmla="*/ 353441 h 1172024"/>
                <a:gd name="connsiteX16" fmla="*/ 761737 w 1109270"/>
                <a:gd name="connsiteY16" fmla="*/ 379663 h 1172024"/>
                <a:gd name="connsiteX17" fmla="*/ 772226 w 1109270"/>
                <a:gd name="connsiteY17" fmla="*/ 788720 h 1172024"/>
                <a:gd name="connsiteX18" fmla="*/ 774848 w 1109270"/>
                <a:gd name="connsiteY18" fmla="*/ 818875 h 1172024"/>
                <a:gd name="connsiteX19" fmla="*/ 934800 w 1109270"/>
                <a:gd name="connsiteY19" fmla="*/ 978826 h 1172024"/>
                <a:gd name="connsiteX20" fmla="*/ 964954 w 1109270"/>
                <a:gd name="connsiteY20" fmla="*/ 982760 h 1172024"/>
                <a:gd name="connsiteX21" fmla="*/ 1098684 w 1109270"/>
                <a:gd name="connsiteY21" fmla="*/ 1029959 h 1172024"/>
                <a:gd name="connsiteX22" fmla="*/ 1055419 w 1109270"/>
                <a:gd name="connsiteY22" fmla="*/ 1159755 h 1172024"/>
                <a:gd name="connsiteX23" fmla="*/ 920378 w 1109270"/>
                <a:gd name="connsiteY23" fmla="*/ 1120423 h 1172024"/>
                <a:gd name="connsiteX24" fmla="*/ 920378 w 1109270"/>
                <a:gd name="connsiteY24" fmla="*/ 1023403 h 1172024"/>
                <a:gd name="connsiteX25" fmla="*/ 916444 w 1109270"/>
                <a:gd name="connsiteY25" fmla="*/ 995870 h 1172024"/>
                <a:gd name="connsiteX26" fmla="*/ 756493 w 1109270"/>
                <a:gd name="connsiteY26" fmla="*/ 835919 h 1172024"/>
                <a:gd name="connsiteX27" fmla="*/ 727649 w 1109270"/>
                <a:gd name="connsiteY27" fmla="*/ 835919 h 1172024"/>
                <a:gd name="connsiteX28" fmla="*/ 545409 w 1109270"/>
                <a:gd name="connsiteY28" fmla="*/ 911961 h 1172024"/>
                <a:gd name="connsiteX29" fmla="*/ 529676 w 1109270"/>
                <a:gd name="connsiteY29" fmla="*/ 934250 h 1172024"/>
                <a:gd name="connsiteX30" fmla="*/ 529676 w 1109270"/>
                <a:gd name="connsiteY30" fmla="*/ 1082402 h 1172024"/>
                <a:gd name="connsiteX31" fmla="*/ 519187 w 1109270"/>
                <a:gd name="connsiteY31" fmla="*/ 1104690 h 1172024"/>
                <a:gd name="connsiteX32" fmla="*/ 506077 w 1109270"/>
                <a:gd name="connsiteY32" fmla="*/ 1081091 h 1172024"/>
                <a:gd name="connsiteX33" fmla="*/ 506077 w 1109270"/>
                <a:gd name="connsiteY33" fmla="*/ 936872 h 1172024"/>
                <a:gd name="connsiteX34" fmla="*/ 483788 w 1109270"/>
                <a:gd name="connsiteY34" fmla="*/ 910650 h 1172024"/>
                <a:gd name="connsiteX35" fmla="*/ 200595 w 1109270"/>
                <a:gd name="connsiteY35" fmla="*/ 635323 h 1172024"/>
                <a:gd name="connsiteX36" fmla="*/ 158641 w 1109270"/>
                <a:gd name="connsiteY36" fmla="*/ 595991 h 1172024"/>
                <a:gd name="connsiteX37" fmla="*/ 19666 w 1109270"/>
                <a:gd name="connsiteY37" fmla="*/ 597302 h 1172024"/>
                <a:gd name="connsiteX38" fmla="*/ 0 w 1109270"/>
                <a:gd name="connsiteY38" fmla="*/ 585502 h 1172024"/>
                <a:gd name="connsiteX39" fmla="*/ 18355 w 1109270"/>
                <a:gd name="connsiteY39" fmla="*/ 573703 h 1172024"/>
                <a:gd name="connsiteX40" fmla="*/ 171751 w 1109270"/>
                <a:gd name="connsiteY40" fmla="*/ 573703 h 1172024"/>
                <a:gd name="connsiteX41" fmla="*/ 199284 w 1109270"/>
                <a:gd name="connsiteY41" fmla="*/ 548792 h 1172024"/>
                <a:gd name="connsiteX42" fmla="*/ 479855 w 1109270"/>
                <a:gd name="connsiteY42" fmla="*/ 272154 h 1172024"/>
                <a:gd name="connsiteX43" fmla="*/ 504766 w 1109270"/>
                <a:gd name="connsiteY43" fmla="*/ 244622 h 1172024"/>
                <a:gd name="connsiteX44" fmla="*/ 506077 w 1109270"/>
                <a:gd name="connsiteY44" fmla="*/ 165957 h 117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09270" h="1172024" fill="norm" stroke="1" extrusionOk="0">
                  <a:moveTo>
                    <a:pt x="506077" y="165957"/>
                  </a:moveTo>
                  <a:cubicBezTo>
                    <a:pt x="506077" y="138424"/>
                    <a:pt x="506077" y="112203"/>
                    <a:pt x="506077" y="84670"/>
                  </a:cubicBezTo>
                  <a:cubicBezTo>
                    <a:pt x="506077" y="75492"/>
                    <a:pt x="504766" y="66315"/>
                    <a:pt x="517876" y="65004"/>
                  </a:cubicBezTo>
                  <a:cubicBezTo>
                    <a:pt x="532298" y="65004"/>
                    <a:pt x="530987" y="74181"/>
                    <a:pt x="530987" y="83359"/>
                  </a:cubicBezTo>
                  <a:cubicBezTo>
                    <a:pt x="530987" y="137113"/>
                    <a:pt x="532298" y="189556"/>
                    <a:pt x="530987" y="243311"/>
                  </a:cubicBezTo>
                  <a:cubicBezTo>
                    <a:pt x="530987" y="261666"/>
                    <a:pt x="534920" y="269532"/>
                    <a:pt x="555898" y="270843"/>
                  </a:cubicBezTo>
                  <a:cubicBezTo>
                    <a:pt x="613585" y="276088"/>
                    <a:pt x="666028" y="297065"/>
                    <a:pt x="711916" y="333775"/>
                  </a:cubicBezTo>
                  <a:cubicBezTo>
                    <a:pt x="727649" y="345575"/>
                    <a:pt x="736827" y="346886"/>
                    <a:pt x="751248" y="332464"/>
                  </a:cubicBezTo>
                  <a:cubicBezTo>
                    <a:pt x="803692" y="278710"/>
                    <a:pt x="857446" y="224955"/>
                    <a:pt x="911200" y="172512"/>
                  </a:cubicBezTo>
                  <a:cubicBezTo>
                    <a:pt x="921689" y="162024"/>
                    <a:pt x="924311" y="155468"/>
                    <a:pt x="917755" y="139735"/>
                  </a:cubicBezTo>
                  <a:cubicBezTo>
                    <a:pt x="895467" y="89914"/>
                    <a:pt x="917755" y="32227"/>
                    <a:pt x="964954" y="9938"/>
                  </a:cubicBezTo>
                  <a:cubicBezTo>
                    <a:pt x="1013464" y="-13661"/>
                    <a:pt x="1072463" y="6005"/>
                    <a:pt x="1098684" y="55826"/>
                  </a:cubicBezTo>
                  <a:cubicBezTo>
                    <a:pt x="1122284" y="100403"/>
                    <a:pt x="1105240" y="159401"/>
                    <a:pt x="1059352" y="185623"/>
                  </a:cubicBezTo>
                  <a:cubicBezTo>
                    <a:pt x="1025264" y="205289"/>
                    <a:pt x="991176" y="205289"/>
                    <a:pt x="957088" y="184312"/>
                  </a:cubicBezTo>
                  <a:cubicBezTo>
                    <a:pt x="945288" y="176445"/>
                    <a:pt x="938733" y="177757"/>
                    <a:pt x="929555" y="186934"/>
                  </a:cubicBezTo>
                  <a:cubicBezTo>
                    <a:pt x="874490" y="241999"/>
                    <a:pt x="819425" y="298376"/>
                    <a:pt x="763048" y="353441"/>
                  </a:cubicBezTo>
                  <a:cubicBezTo>
                    <a:pt x="753871" y="362619"/>
                    <a:pt x="751248" y="367863"/>
                    <a:pt x="761737" y="379663"/>
                  </a:cubicBezTo>
                  <a:cubicBezTo>
                    <a:pt x="864001" y="496349"/>
                    <a:pt x="866623" y="670723"/>
                    <a:pt x="772226" y="788720"/>
                  </a:cubicBezTo>
                  <a:cubicBezTo>
                    <a:pt x="763048" y="800520"/>
                    <a:pt x="764359" y="808386"/>
                    <a:pt x="774848" y="818875"/>
                  </a:cubicBezTo>
                  <a:cubicBezTo>
                    <a:pt x="828602" y="871318"/>
                    <a:pt x="882356" y="925072"/>
                    <a:pt x="934800" y="978826"/>
                  </a:cubicBezTo>
                  <a:cubicBezTo>
                    <a:pt x="945288" y="989315"/>
                    <a:pt x="951844" y="989315"/>
                    <a:pt x="964954" y="982760"/>
                  </a:cubicBezTo>
                  <a:cubicBezTo>
                    <a:pt x="1017397" y="959160"/>
                    <a:pt x="1075085" y="980138"/>
                    <a:pt x="1098684" y="1029959"/>
                  </a:cubicBezTo>
                  <a:cubicBezTo>
                    <a:pt x="1120973" y="1075846"/>
                    <a:pt x="1101307" y="1134845"/>
                    <a:pt x="1055419" y="1159755"/>
                  </a:cubicBezTo>
                  <a:cubicBezTo>
                    <a:pt x="1008220" y="1185977"/>
                    <a:pt x="947910" y="1168933"/>
                    <a:pt x="920378" y="1120423"/>
                  </a:cubicBezTo>
                  <a:cubicBezTo>
                    <a:pt x="902023" y="1088957"/>
                    <a:pt x="902023" y="1054869"/>
                    <a:pt x="920378" y="1023403"/>
                  </a:cubicBezTo>
                  <a:cubicBezTo>
                    <a:pt x="928244" y="1010292"/>
                    <a:pt x="925622" y="1005048"/>
                    <a:pt x="916444" y="995870"/>
                  </a:cubicBezTo>
                  <a:cubicBezTo>
                    <a:pt x="862690" y="943427"/>
                    <a:pt x="810247" y="889673"/>
                    <a:pt x="756493" y="835919"/>
                  </a:cubicBezTo>
                  <a:cubicBezTo>
                    <a:pt x="746004" y="824119"/>
                    <a:pt x="738138" y="825430"/>
                    <a:pt x="727649" y="835919"/>
                  </a:cubicBezTo>
                  <a:cubicBezTo>
                    <a:pt x="675206" y="880495"/>
                    <a:pt x="614896" y="908028"/>
                    <a:pt x="545409" y="911961"/>
                  </a:cubicBezTo>
                  <a:cubicBezTo>
                    <a:pt x="528365" y="913272"/>
                    <a:pt x="529676" y="923761"/>
                    <a:pt x="529676" y="934250"/>
                  </a:cubicBezTo>
                  <a:cubicBezTo>
                    <a:pt x="529676" y="984071"/>
                    <a:pt x="529676" y="1032581"/>
                    <a:pt x="529676" y="1082402"/>
                  </a:cubicBezTo>
                  <a:cubicBezTo>
                    <a:pt x="529676" y="1090268"/>
                    <a:pt x="536231" y="1103379"/>
                    <a:pt x="519187" y="1104690"/>
                  </a:cubicBezTo>
                  <a:cubicBezTo>
                    <a:pt x="499521" y="1106001"/>
                    <a:pt x="506077" y="1091579"/>
                    <a:pt x="506077" y="1081091"/>
                  </a:cubicBezTo>
                  <a:cubicBezTo>
                    <a:pt x="506077" y="1032581"/>
                    <a:pt x="504766" y="984071"/>
                    <a:pt x="506077" y="936872"/>
                  </a:cubicBezTo>
                  <a:cubicBezTo>
                    <a:pt x="506077" y="919828"/>
                    <a:pt x="504766" y="913272"/>
                    <a:pt x="483788" y="910650"/>
                  </a:cubicBezTo>
                  <a:cubicBezTo>
                    <a:pt x="340881" y="900162"/>
                    <a:pt x="216328" y="778231"/>
                    <a:pt x="200595" y="635323"/>
                  </a:cubicBezTo>
                  <a:cubicBezTo>
                    <a:pt x="197973" y="605169"/>
                    <a:pt x="190106" y="594680"/>
                    <a:pt x="158641" y="595991"/>
                  </a:cubicBezTo>
                  <a:cubicBezTo>
                    <a:pt x="112753" y="598613"/>
                    <a:pt x="66865" y="597302"/>
                    <a:pt x="19666" y="597302"/>
                  </a:cubicBezTo>
                  <a:cubicBezTo>
                    <a:pt x="10489" y="597302"/>
                    <a:pt x="0" y="599924"/>
                    <a:pt x="0" y="585502"/>
                  </a:cubicBezTo>
                  <a:cubicBezTo>
                    <a:pt x="0" y="571081"/>
                    <a:pt x="10489" y="573703"/>
                    <a:pt x="18355" y="573703"/>
                  </a:cubicBezTo>
                  <a:cubicBezTo>
                    <a:pt x="69487" y="573703"/>
                    <a:pt x="120619" y="572392"/>
                    <a:pt x="171751" y="573703"/>
                  </a:cubicBezTo>
                  <a:cubicBezTo>
                    <a:pt x="191418" y="573703"/>
                    <a:pt x="197973" y="567147"/>
                    <a:pt x="199284" y="548792"/>
                  </a:cubicBezTo>
                  <a:cubicBezTo>
                    <a:pt x="212395" y="408507"/>
                    <a:pt x="334325" y="286576"/>
                    <a:pt x="479855" y="272154"/>
                  </a:cubicBezTo>
                  <a:cubicBezTo>
                    <a:pt x="499521" y="270843"/>
                    <a:pt x="506077" y="264288"/>
                    <a:pt x="504766" y="244622"/>
                  </a:cubicBezTo>
                  <a:cubicBezTo>
                    <a:pt x="504766" y="218400"/>
                    <a:pt x="506077" y="192178"/>
                    <a:pt x="506077" y="165957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49" name="Полилиния: фигура 24"/>
            <p:cNvSpPr/>
            <p:nvPr/>
          </p:nvSpPr>
          <p:spPr bwMode="auto">
            <a:xfrm>
              <a:off x="6791100" y="3217420"/>
              <a:ext cx="461688" cy="470242"/>
            </a:xfrm>
            <a:custGeom>
              <a:avLst/>
              <a:gdLst>
                <a:gd name="connsiteX0" fmla="*/ 228748 w 461688"/>
                <a:gd name="connsiteY0" fmla="*/ 8298 h 470242"/>
                <a:gd name="connsiteX1" fmla="*/ 358545 w 461688"/>
                <a:gd name="connsiteY1" fmla="*/ 48941 h 470242"/>
                <a:gd name="connsiteX2" fmla="*/ 393944 w 461688"/>
                <a:gd name="connsiteY2" fmla="*/ 45008 h 470242"/>
                <a:gd name="connsiteX3" fmla="*/ 431965 w 461688"/>
                <a:gd name="connsiteY3" fmla="*/ 6986 h 470242"/>
                <a:gd name="connsiteX4" fmla="*/ 451631 w 461688"/>
                <a:gd name="connsiteY4" fmla="*/ 4364 h 470242"/>
                <a:gd name="connsiteX5" fmla="*/ 449009 w 461688"/>
                <a:gd name="connsiteY5" fmla="*/ 24031 h 470242"/>
                <a:gd name="connsiteX6" fmla="*/ 403121 w 461688"/>
                <a:gd name="connsiteY6" fmla="*/ 76474 h 470242"/>
                <a:gd name="connsiteX7" fmla="*/ 437209 w 461688"/>
                <a:gd name="connsiteY7" fmla="*/ 136783 h 470242"/>
                <a:gd name="connsiteX8" fmla="*/ 340190 w 461688"/>
                <a:gd name="connsiteY8" fmla="*/ 443576 h 470242"/>
                <a:gd name="connsiteX9" fmla="*/ 28153 w 461688"/>
                <a:gd name="connsiteY9" fmla="*/ 347867 h 470242"/>
                <a:gd name="connsiteX10" fmla="*/ 228748 w 461688"/>
                <a:gd name="connsiteY10" fmla="*/ 8298 h 47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1688" h="470242" fill="norm" stroke="1" extrusionOk="0">
                  <a:moveTo>
                    <a:pt x="228748" y="8298"/>
                  </a:moveTo>
                  <a:cubicBezTo>
                    <a:pt x="275947" y="8298"/>
                    <a:pt x="320523" y="21408"/>
                    <a:pt x="358545" y="48941"/>
                  </a:cubicBezTo>
                  <a:cubicBezTo>
                    <a:pt x="372967" y="59430"/>
                    <a:pt x="382144" y="58119"/>
                    <a:pt x="393944" y="45008"/>
                  </a:cubicBezTo>
                  <a:cubicBezTo>
                    <a:pt x="405744" y="31897"/>
                    <a:pt x="418854" y="20097"/>
                    <a:pt x="431965" y="6986"/>
                  </a:cubicBezTo>
                  <a:cubicBezTo>
                    <a:pt x="438521" y="431"/>
                    <a:pt x="443765" y="-3502"/>
                    <a:pt x="451631" y="4364"/>
                  </a:cubicBezTo>
                  <a:cubicBezTo>
                    <a:pt x="460809" y="13542"/>
                    <a:pt x="454254" y="17475"/>
                    <a:pt x="449009" y="24031"/>
                  </a:cubicBezTo>
                  <a:cubicBezTo>
                    <a:pt x="431965" y="41075"/>
                    <a:pt x="404433" y="56808"/>
                    <a:pt x="403121" y="76474"/>
                  </a:cubicBezTo>
                  <a:cubicBezTo>
                    <a:pt x="400499" y="94829"/>
                    <a:pt x="426721" y="115806"/>
                    <a:pt x="437209" y="136783"/>
                  </a:cubicBezTo>
                  <a:cubicBezTo>
                    <a:pt x="493586" y="245603"/>
                    <a:pt x="449009" y="387200"/>
                    <a:pt x="340190" y="443576"/>
                  </a:cubicBezTo>
                  <a:cubicBezTo>
                    <a:pt x="224815" y="502575"/>
                    <a:pt x="87151" y="460620"/>
                    <a:pt x="28153" y="347867"/>
                  </a:cubicBezTo>
                  <a:cubicBezTo>
                    <a:pt x="-54445" y="193160"/>
                    <a:pt x="54374" y="9609"/>
                    <a:pt x="228748" y="8298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50" name="Полилиния: фигура 25"/>
            <p:cNvSpPr/>
            <p:nvPr/>
          </p:nvSpPr>
          <p:spPr bwMode="auto">
            <a:xfrm>
              <a:off x="6789866" y="2242408"/>
              <a:ext cx="463309" cy="464534"/>
            </a:xfrm>
            <a:custGeom>
              <a:avLst/>
              <a:gdLst>
                <a:gd name="connsiteX0" fmla="*/ 231293 w 463309"/>
                <a:gd name="connsiteY0" fmla="*/ 0 h 464534"/>
                <a:gd name="connsiteX1" fmla="*/ 435821 w 463309"/>
                <a:gd name="connsiteY1" fmla="*/ 127175 h 464534"/>
                <a:gd name="connsiteX2" fmla="*/ 420088 w 463309"/>
                <a:gd name="connsiteY2" fmla="*/ 363169 h 464534"/>
                <a:gd name="connsiteX3" fmla="*/ 425333 w 463309"/>
                <a:gd name="connsiteY3" fmla="*/ 403813 h 464534"/>
                <a:gd name="connsiteX4" fmla="*/ 458110 w 463309"/>
                <a:gd name="connsiteY4" fmla="*/ 435279 h 464534"/>
                <a:gd name="connsiteX5" fmla="*/ 459421 w 463309"/>
                <a:gd name="connsiteY5" fmla="*/ 452323 h 464534"/>
                <a:gd name="connsiteX6" fmla="*/ 439754 w 463309"/>
                <a:gd name="connsiteY6" fmla="*/ 451012 h 464534"/>
                <a:gd name="connsiteX7" fmla="*/ 333557 w 463309"/>
                <a:gd name="connsiteY7" fmla="*/ 436590 h 464534"/>
                <a:gd name="connsiteX8" fmla="*/ 35942 w 463309"/>
                <a:gd name="connsiteY8" fmla="*/ 356614 h 464534"/>
                <a:gd name="connsiteX9" fmla="*/ 79208 w 463309"/>
                <a:gd name="connsiteY9" fmla="*/ 56376 h 464534"/>
                <a:gd name="connsiteX10" fmla="*/ 231293 w 463309"/>
                <a:gd name="connsiteY10" fmla="*/ 0 h 46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309" h="464534" fill="norm" stroke="1" extrusionOk="0">
                  <a:moveTo>
                    <a:pt x="231293" y="0"/>
                  </a:moveTo>
                  <a:cubicBezTo>
                    <a:pt x="323068" y="5244"/>
                    <a:pt x="393867" y="44577"/>
                    <a:pt x="435821" y="127175"/>
                  </a:cubicBezTo>
                  <a:cubicBezTo>
                    <a:pt x="476465" y="208462"/>
                    <a:pt x="471220" y="288438"/>
                    <a:pt x="420088" y="363169"/>
                  </a:cubicBezTo>
                  <a:cubicBezTo>
                    <a:pt x="406977" y="382835"/>
                    <a:pt x="412222" y="392013"/>
                    <a:pt x="425333" y="403813"/>
                  </a:cubicBezTo>
                  <a:cubicBezTo>
                    <a:pt x="437132" y="414301"/>
                    <a:pt x="446310" y="424790"/>
                    <a:pt x="458110" y="435279"/>
                  </a:cubicBezTo>
                  <a:cubicBezTo>
                    <a:pt x="463354" y="440523"/>
                    <a:pt x="465976" y="445767"/>
                    <a:pt x="459421" y="452323"/>
                  </a:cubicBezTo>
                  <a:cubicBezTo>
                    <a:pt x="451554" y="460189"/>
                    <a:pt x="444999" y="458878"/>
                    <a:pt x="439754" y="451012"/>
                  </a:cubicBezTo>
                  <a:cubicBezTo>
                    <a:pt x="409600" y="406435"/>
                    <a:pt x="383378" y="410368"/>
                    <a:pt x="333557" y="436590"/>
                  </a:cubicBezTo>
                  <a:cubicBezTo>
                    <a:pt x="233915" y="490344"/>
                    <a:pt x="110674" y="468056"/>
                    <a:pt x="35942" y="356614"/>
                  </a:cubicBezTo>
                  <a:cubicBezTo>
                    <a:pt x="-25679" y="262216"/>
                    <a:pt x="-6013" y="128486"/>
                    <a:pt x="79208" y="56376"/>
                  </a:cubicBezTo>
                  <a:cubicBezTo>
                    <a:pt x="123784" y="19666"/>
                    <a:pt x="174916" y="2622"/>
                    <a:pt x="231293" y="0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51" name="Полилиния: фигура 26"/>
            <p:cNvSpPr/>
            <p:nvPr/>
          </p:nvSpPr>
          <p:spPr bwMode="auto">
            <a:xfrm>
              <a:off x="6727447" y="2859900"/>
              <a:ext cx="200721" cy="199310"/>
            </a:xfrm>
            <a:custGeom>
              <a:avLst/>
              <a:gdLst>
                <a:gd name="connsiteX0" fmla="*/ 99672 w 200721"/>
                <a:gd name="connsiteY0" fmla="*/ 199311 h 199310"/>
                <a:gd name="connsiteX1" fmla="*/ 30 w 200721"/>
                <a:gd name="connsiteY1" fmla="*/ 98358 h 199310"/>
                <a:gd name="connsiteX2" fmla="*/ 99672 w 200721"/>
                <a:gd name="connsiteY2" fmla="*/ 27 h 199310"/>
                <a:gd name="connsiteX3" fmla="*/ 200625 w 200721"/>
                <a:gd name="connsiteY3" fmla="*/ 98358 h 199310"/>
                <a:gd name="connsiteX4" fmla="*/ 99672 w 200721"/>
                <a:gd name="connsiteY4" fmla="*/ 199311 h 19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721" h="199310" fill="norm" stroke="1" extrusionOk="0">
                  <a:moveTo>
                    <a:pt x="99672" y="199311"/>
                  </a:moveTo>
                  <a:cubicBezTo>
                    <a:pt x="40673" y="198000"/>
                    <a:pt x="-1281" y="156045"/>
                    <a:pt x="30" y="98358"/>
                  </a:cubicBezTo>
                  <a:cubicBezTo>
                    <a:pt x="1341" y="39359"/>
                    <a:pt x="43296" y="27"/>
                    <a:pt x="99672" y="27"/>
                  </a:cubicBezTo>
                  <a:cubicBezTo>
                    <a:pt x="152115" y="-1284"/>
                    <a:pt x="203247" y="45914"/>
                    <a:pt x="200625" y="98358"/>
                  </a:cubicBezTo>
                  <a:cubicBezTo>
                    <a:pt x="198003" y="153423"/>
                    <a:pt x="161293" y="196689"/>
                    <a:pt x="99672" y="199311"/>
                  </a:cubicBezTo>
                  <a:close/>
                </a:path>
              </a:pathLst>
            </a:custGeom>
            <a:solidFill>
              <a:srgbClr val="3033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52" name="Полилиния: фигура 27"/>
            <p:cNvSpPr/>
            <p:nvPr/>
          </p:nvSpPr>
          <p:spPr bwMode="auto">
            <a:xfrm>
              <a:off x="7401346" y="2184688"/>
              <a:ext cx="200620" cy="200723"/>
            </a:xfrm>
            <a:custGeom>
              <a:avLst/>
              <a:gdLst>
                <a:gd name="connsiteX0" fmla="*/ 200620 w 200620"/>
                <a:gd name="connsiteY0" fmla="*/ 98363 h 200723"/>
                <a:gd name="connsiteX1" fmla="*/ 99667 w 200620"/>
                <a:gd name="connsiteY1" fmla="*/ 200627 h 200723"/>
                <a:gd name="connsiteX2" fmla="*/ 25 w 200620"/>
                <a:gd name="connsiteY2" fmla="*/ 100985 h 200723"/>
                <a:gd name="connsiteX3" fmla="*/ 100978 w 200620"/>
                <a:gd name="connsiteY3" fmla="*/ 32 h 200723"/>
                <a:gd name="connsiteX4" fmla="*/ 200620 w 200620"/>
                <a:gd name="connsiteY4" fmla="*/ 98363 h 2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620" h="200723" fill="norm" stroke="1" extrusionOk="0">
                  <a:moveTo>
                    <a:pt x="200620" y="98363"/>
                  </a:moveTo>
                  <a:cubicBezTo>
                    <a:pt x="197998" y="161295"/>
                    <a:pt x="157355" y="196694"/>
                    <a:pt x="99667" y="200627"/>
                  </a:cubicBezTo>
                  <a:cubicBezTo>
                    <a:pt x="48535" y="203249"/>
                    <a:pt x="-1286" y="152117"/>
                    <a:pt x="25" y="100985"/>
                  </a:cubicBezTo>
                  <a:cubicBezTo>
                    <a:pt x="1336" y="43297"/>
                    <a:pt x="39358" y="32"/>
                    <a:pt x="100978" y="32"/>
                  </a:cubicBezTo>
                  <a:cubicBezTo>
                    <a:pt x="158666" y="-1279"/>
                    <a:pt x="196687" y="38053"/>
                    <a:pt x="200620" y="98363"/>
                  </a:cubicBezTo>
                  <a:close/>
                </a:path>
              </a:pathLst>
            </a:custGeom>
            <a:solidFill>
              <a:srgbClr val="3033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53" name="Полилиния: фигура 28"/>
            <p:cNvSpPr/>
            <p:nvPr/>
          </p:nvSpPr>
          <p:spPr bwMode="auto">
            <a:xfrm>
              <a:off x="7400803" y="3533662"/>
              <a:ext cx="200271" cy="200614"/>
            </a:xfrm>
            <a:custGeom>
              <a:avLst/>
              <a:gdLst>
                <a:gd name="connsiteX0" fmla="*/ 76611 w 200271"/>
                <a:gd name="connsiteY0" fmla="*/ 198132 h 200614"/>
                <a:gd name="connsiteX1" fmla="*/ 569 w 200271"/>
                <a:gd name="connsiteY1" fmla="*/ 93246 h 200614"/>
                <a:gd name="connsiteX2" fmla="*/ 97589 w 200271"/>
                <a:gd name="connsiteY2" fmla="*/ 159 h 200614"/>
                <a:gd name="connsiteX3" fmla="*/ 193297 w 200271"/>
                <a:gd name="connsiteY3" fmla="*/ 61780 h 200614"/>
                <a:gd name="connsiteX4" fmla="*/ 167076 w 200271"/>
                <a:gd name="connsiteY4" fmla="*/ 177155 h 200614"/>
                <a:gd name="connsiteX5" fmla="*/ 131677 w 200271"/>
                <a:gd name="connsiteY5" fmla="*/ 198132 h 200614"/>
                <a:gd name="connsiteX6" fmla="*/ 76611 w 200271"/>
                <a:gd name="connsiteY6" fmla="*/ 198132 h 20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71" h="200614" fill="norm" stroke="1" extrusionOk="0">
                  <a:moveTo>
                    <a:pt x="76611" y="198132"/>
                  </a:moveTo>
                  <a:cubicBezTo>
                    <a:pt x="26790" y="182399"/>
                    <a:pt x="-4676" y="139134"/>
                    <a:pt x="569" y="93246"/>
                  </a:cubicBezTo>
                  <a:cubicBezTo>
                    <a:pt x="7124" y="43425"/>
                    <a:pt x="47768" y="2781"/>
                    <a:pt x="97589" y="159"/>
                  </a:cubicBezTo>
                  <a:cubicBezTo>
                    <a:pt x="131677" y="-2463"/>
                    <a:pt x="177564" y="27692"/>
                    <a:pt x="193297" y="61780"/>
                  </a:cubicBezTo>
                  <a:cubicBezTo>
                    <a:pt x="209030" y="98490"/>
                    <a:pt x="197231" y="152244"/>
                    <a:pt x="167076" y="177155"/>
                  </a:cubicBezTo>
                  <a:cubicBezTo>
                    <a:pt x="156587" y="186333"/>
                    <a:pt x="144787" y="194199"/>
                    <a:pt x="131677" y="198132"/>
                  </a:cubicBezTo>
                  <a:cubicBezTo>
                    <a:pt x="121188" y="202066"/>
                    <a:pt x="83167" y="200755"/>
                    <a:pt x="76611" y="198132"/>
                  </a:cubicBezTo>
                  <a:close/>
                </a:path>
              </a:pathLst>
            </a:custGeom>
            <a:solidFill>
              <a:srgbClr val="3033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54" name="Полилиния: фигура 29"/>
            <p:cNvSpPr/>
            <p:nvPr/>
          </p:nvSpPr>
          <p:spPr bwMode="auto">
            <a:xfrm>
              <a:off x="7985176" y="2753547"/>
              <a:ext cx="410607" cy="367284"/>
            </a:xfrm>
            <a:custGeom>
              <a:avLst/>
              <a:gdLst>
                <a:gd name="connsiteX0" fmla="*/ 86157 w 410607"/>
                <a:gd name="connsiteY0" fmla="*/ 367284 h 367284"/>
                <a:gd name="connsiteX1" fmla="*/ 3559 w 410607"/>
                <a:gd name="connsiteY1" fmla="*/ 164067 h 367284"/>
                <a:gd name="connsiteX2" fmla="*/ 196288 w 410607"/>
                <a:gd name="connsiteY2" fmla="*/ 182 h 367284"/>
                <a:gd name="connsiteX3" fmla="*/ 402127 w 410607"/>
                <a:gd name="connsiteY3" fmla="*/ 143089 h 367284"/>
                <a:gd name="connsiteX4" fmla="*/ 327396 w 410607"/>
                <a:gd name="connsiteY4" fmla="*/ 367284 h 367284"/>
                <a:gd name="connsiteX5" fmla="*/ 324774 w 410607"/>
                <a:gd name="connsiteY5" fmla="*/ 335818 h 367284"/>
                <a:gd name="connsiteX6" fmla="*/ 268397 w 410607"/>
                <a:gd name="connsiteY6" fmla="*/ 242732 h 367284"/>
                <a:gd name="connsiteX7" fmla="*/ 264464 w 410607"/>
                <a:gd name="connsiteY7" fmla="*/ 221754 h 367284"/>
                <a:gd name="connsiteX8" fmla="*/ 269708 w 410607"/>
                <a:gd name="connsiteY8" fmla="*/ 135223 h 367284"/>
                <a:gd name="connsiteX9" fmla="*/ 191043 w 410607"/>
                <a:gd name="connsiteY9" fmla="*/ 103757 h 367284"/>
                <a:gd name="connsiteX10" fmla="*/ 134667 w 410607"/>
                <a:gd name="connsiteY10" fmla="*/ 162756 h 367284"/>
                <a:gd name="connsiteX11" fmla="*/ 149089 w 410607"/>
                <a:gd name="connsiteY11" fmla="*/ 221754 h 367284"/>
                <a:gd name="connsiteX12" fmla="*/ 149089 w 410607"/>
                <a:gd name="connsiteY12" fmla="*/ 240109 h 367284"/>
                <a:gd name="connsiteX13" fmla="*/ 88779 w 410607"/>
                <a:gd name="connsiteY13" fmla="*/ 359418 h 367284"/>
                <a:gd name="connsiteX14" fmla="*/ 86157 w 410607"/>
                <a:gd name="connsiteY14" fmla="*/ 367284 h 36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0607" h="367284" fill="norm" stroke="1" extrusionOk="0">
                  <a:moveTo>
                    <a:pt x="86157" y="367284"/>
                  </a:moveTo>
                  <a:cubicBezTo>
                    <a:pt x="25847" y="338440"/>
                    <a:pt x="-12174" y="242732"/>
                    <a:pt x="3559" y="164067"/>
                  </a:cubicBezTo>
                  <a:cubicBezTo>
                    <a:pt x="21914" y="72291"/>
                    <a:pt x="103201" y="4115"/>
                    <a:pt x="196288" y="182"/>
                  </a:cubicBezTo>
                  <a:cubicBezTo>
                    <a:pt x="290686" y="-3752"/>
                    <a:pt x="377217" y="56558"/>
                    <a:pt x="402127" y="143089"/>
                  </a:cubicBezTo>
                  <a:cubicBezTo>
                    <a:pt x="427038" y="232243"/>
                    <a:pt x="395572" y="327952"/>
                    <a:pt x="327396" y="367284"/>
                  </a:cubicBezTo>
                  <a:cubicBezTo>
                    <a:pt x="320840" y="356796"/>
                    <a:pt x="324774" y="346307"/>
                    <a:pt x="324774" y="335818"/>
                  </a:cubicBezTo>
                  <a:cubicBezTo>
                    <a:pt x="324774" y="292553"/>
                    <a:pt x="306418" y="259776"/>
                    <a:pt x="268397" y="242732"/>
                  </a:cubicBezTo>
                  <a:cubicBezTo>
                    <a:pt x="252664" y="236176"/>
                    <a:pt x="256597" y="230932"/>
                    <a:pt x="264464" y="221754"/>
                  </a:cubicBezTo>
                  <a:cubicBezTo>
                    <a:pt x="286752" y="194222"/>
                    <a:pt x="286752" y="164067"/>
                    <a:pt x="269708" y="135223"/>
                  </a:cubicBezTo>
                  <a:cubicBezTo>
                    <a:pt x="252664" y="105068"/>
                    <a:pt x="223820" y="97202"/>
                    <a:pt x="191043" y="103757"/>
                  </a:cubicBezTo>
                  <a:cubicBezTo>
                    <a:pt x="158266" y="109001"/>
                    <a:pt x="142534" y="132601"/>
                    <a:pt x="134667" y="162756"/>
                  </a:cubicBezTo>
                  <a:cubicBezTo>
                    <a:pt x="128112" y="185044"/>
                    <a:pt x="138600" y="203399"/>
                    <a:pt x="149089" y="221754"/>
                  </a:cubicBezTo>
                  <a:cubicBezTo>
                    <a:pt x="151711" y="226999"/>
                    <a:pt x="163511" y="233554"/>
                    <a:pt x="149089" y="240109"/>
                  </a:cubicBezTo>
                  <a:cubicBezTo>
                    <a:pt x="96646" y="263709"/>
                    <a:pt x="84846" y="306974"/>
                    <a:pt x="88779" y="359418"/>
                  </a:cubicBezTo>
                  <a:cubicBezTo>
                    <a:pt x="88779" y="362040"/>
                    <a:pt x="87468" y="364662"/>
                    <a:pt x="86157" y="367284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55" name="Полилиния: фигура 30"/>
            <p:cNvSpPr/>
            <p:nvPr/>
          </p:nvSpPr>
          <p:spPr bwMode="auto">
            <a:xfrm>
              <a:off x="8093428" y="3009020"/>
              <a:ext cx="197004" cy="150149"/>
            </a:xfrm>
            <a:custGeom>
              <a:avLst/>
              <a:gdLst>
                <a:gd name="connsiteX0" fmla="*/ 101147 w 197004"/>
                <a:gd name="connsiteY0" fmla="*/ 149833 h 150149"/>
                <a:gd name="connsiteX1" fmla="*/ 18549 w 197004"/>
                <a:gd name="connsiteY1" fmla="*/ 138033 h 150149"/>
                <a:gd name="connsiteX2" fmla="*/ 194 w 197004"/>
                <a:gd name="connsiteY2" fmla="*/ 113122 h 150149"/>
                <a:gd name="connsiteX3" fmla="*/ 4127 w 197004"/>
                <a:gd name="connsiteY3" fmla="*/ 56746 h 150149"/>
                <a:gd name="connsiteX4" fmla="*/ 67059 w 197004"/>
                <a:gd name="connsiteY4" fmla="*/ 1680 h 150149"/>
                <a:gd name="connsiteX5" fmla="*/ 90659 w 197004"/>
                <a:gd name="connsiteY5" fmla="*/ 369 h 150149"/>
                <a:gd name="connsiteX6" fmla="*/ 196856 w 197004"/>
                <a:gd name="connsiteY6" fmla="*/ 119678 h 150149"/>
                <a:gd name="connsiteX7" fmla="*/ 178501 w 197004"/>
                <a:gd name="connsiteY7" fmla="*/ 139344 h 150149"/>
                <a:gd name="connsiteX8" fmla="*/ 101147 w 197004"/>
                <a:gd name="connsiteY8" fmla="*/ 149833 h 15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004" h="150149" fill="norm" stroke="1" extrusionOk="0">
                  <a:moveTo>
                    <a:pt x="101147" y="149833"/>
                  </a:moveTo>
                  <a:cubicBezTo>
                    <a:pt x="72303" y="151144"/>
                    <a:pt x="46082" y="144588"/>
                    <a:pt x="18549" y="138033"/>
                  </a:cubicBezTo>
                  <a:cubicBezTo>
                    <a:pt x="4127" y="134100"/>
                    <a:pt x="-1117" y="127544"/>
                    <a:pt x="194" y="113122"/>
                  </a:cubicBezTo>
                  <a:cubicBezTo>
                    <a:pt x="1505" y="94767"/>
                    <a:pt x="-1117" y="75101"/>
                    <a:pt x="4127" y="56746"/>
                  </a:cubicBezTo>
                  <a:cubicBezTo>
                    <a:pt x="11994" y="25280"/>
                    <a:pt x="35593" y="5614"/>
                    <a:pt x="67059" y="1680"/>
                  </a:cubicBezTo>
                  <a:cubicBezTo>
                    <a:pt x="74926" y="369"/>
                    <a:pt x="82792" y="369"/>
                    <a:pt x="90659" y="369"/>
                  </a:cubicBezTo>
                  <a:cubicBezTo>
                    <a:pt x="192923" y="-4875"/>
                    <a:pt x="198167" y="46257"/>
                    <a:pt x="196856" y="119678"/>
                  </a:cubicBezTo>
                  <a:cubicBezTo>
                    <a:pt x="196856" y="132788"/>
                    <a:pt x="188990" y="136722"/>
                    <a:pt x="178501" y="139344"/>
                  </a:cubicBezTo>
                  <a:cubicBezTo>
                    <a:pt x="153590" y="148521"/>
                    <a:pt x="127369" y="151144"/>
                    <a:pt x="101147" y="149833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56" name="Полилиния: фигура 31"/>
            <p:cNvSpPr/>
            <p:nvPr/>
          </p:nvSpPr>
          <p:spPr bwMode="auto">
            <a:xfrm>
              <a:off x="8139509" y="2874348"/>
              <a:ext cx="103575" cy="108819"/>
            </a:xfrm>
            <a:custGeom>
              <a:avLst/>
              <a:gdLst>
                <a:gd name="connsiteX0" fmla="*/ 51132 w 103575"/>
                <a:gd name="connsiteY0" fmla="*/ 108820 h 108819"/>
                <a:gd name="connsiteX1" fmla="*/ 0 w 103575"/>
                <a:gd name="connsiteY1" fmla="*/ 52443 h 108819"/>
                <a:gd name="connsiteX2" fmla="*/ 51132 w 103575"/>
                <a:gd name="connsiteY2" fmla="*/ 0 h 108819"/>
                <a:gd name="connsiteX3" fmla="*/ 103575 w 103575"/>
                <a:gd name="connsiteY3" fmla="*/ 53754 h 108819"/>
                <a:gd name="connsiteX4" fmla="*/ 51132 w 103575"/>
                <a:gd name="connsiteY4" fmla="*/ 108820 h 10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75" h="108819" fill="norm" stroke="1" extrusionOk="0">
                  <a:moveTo>
                    <a:pt x="51132" y="108820"/>
                  </a:moveTo>
                  <a:cubicBezTo>
                    <a:pt x="23599" y="108820"/>
                    <a:pt x="0" y="82598"/>
                    <a:pt x="0" y="52443"/>
                  </a:cubicBezTo>
                  <a:cubicBezTo>
                    <a:pt x="1311" y="24911"/>
                    <a:pt x="24911" y="1311"/>
                    <a:pt x="51132" y="0"/>
                  </a:cubicBezTo>
                  <a:cubicBezTo>
                    <a:pt x="79976" y="0"/>
                    <a:pt x="103575" y="24911"/>
                    <a:pt x="103575" y="53754"/>
                  </a:cubicBezTo>
                  <a:cubicBezTo>
                    <a:pt x="103575" y="86531"/>
                    <a:pt x="79976" y="108820"/>
                    <a:pt x="51132" y="108820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57" name="Полилиния: фигура 32"/>
            <p:cNvSpPr/>
            <p:nvPr/>
          </p:nvSpPr>
          <p:spPr bwMode="auto">
            <a:xfrm>
              <a:off x="7202078" y="2668351"/>
              <a:ext cx="595248" cy="595397"/>
            </a:xfrm>
            <a:custGeom>
              <a:avLst/>
              <a:gdLst>
                <a:gd name="connsiteX0" fmla="*/ 297624 w 595248"/>
                <a:gd name="connsiteY0" fmla="*/ 158 h 595397"/>
                <a:gd name="connsiteX1" fmla="*/ 595239 w 595248"/>
                <a:gd name="connsiteY1" fmla="*/ 295151 h 595397"/>
                <a:gd name="connsiteX2" fmla="*/ 298935 w 595248"/>
                <a:gd name="connsiteY2" fmla="*/ 595388 h 595397"/>
                <a:gd name="connsiteX3" fmla="*/ 9 w 595248"/>
                <a:gd name="connsiteY3" fmla="*/ 297773 h 595397"/>
                <a:gd name="connsiteX4" fmla="*/ 297624 w 595248"/>
                <a:gd name="connsiteY4" fmla="*/ 158 h 59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248" h="595397" fill="norm" stroke="1" extrusionOk="0">
                  <a:moveTo>
                    <a:pt x="297624" y="158"/>
                  </a:moveTo>
                  <a:cubicBezTo>
                    <a:pt x="448398" y="-5086"/>
                    <a:pt x="593928" y="122088"/>
                    <a:pt x="595239" y="295151"/>
                  </a:cubicBezTo>
                  <a:cubicBezTo>
                    <a:pt x="596550" y="459036"/>
                    <a:pt x="462820" y="594077"/>
                    <a:pt x="298935" y="595388"/>
                  </a:cubicBezTo>
                  <a:cubicBezTo>
                    <a:pt x="136362" y="596699"/>
                    <a:pt x="-1302" y="460347"/>
                    <a:pt x="9" y="297773"/>
                  </a:cubicBezTo>
                  <a:cubicBezTo>
                    <a:pt x="9" y="120777"/>
                    <a:pt x="146850" y="-5086"/>
                    <a:pt x="297624" y="158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58" name="Полилиния: фигура 33"/>
            <p:cNvSpPr/>
            <p:nvPr/>
          </p:nvSpPr>
          <p:spPr bwMode="auto">
            <a:xfrm>
              <a:off x="7912659" y="2398426"/>
              <a:ext cx="150808" cy="150774"/>
            </a:xfrm>
            <a:custGeom>
              <a:avLst/>
              <a:gdLst>
                <a:gd name="connsiteX0" fmla="*/ 150808 w 150808"/>
                <a:gd name="connsiteY0" fmla="*/ 76043 h 150774"/>
                <a:gd name="connsiteX1" fmla="*/ 76077 w 150808"/>
                <a:gd name="connsiteY1" fmla="*/ 150774 h 150774"/>
                <a:gd name="connsiteX2" fmla="*/ 34 w 150808"/>
                <a:gd name="connsiteY2" fmla="*/ 73420 h 150774"/>
                <a:gd name="connsiteX3" fmla="*/ 76077 w 150808"/>
                <a:gd name="connsiteY3" fmla="*/ 0 h 150774"/>
                <a:gd name="connsiteX4" fmla="*/ 150808 w 150808"/>
                <a:gd name="connsiteY4" fmla="*/ 76043 h 15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08" h="150774" fill="norm" stroke="1" extrusionOk="0">
                  <a:moveTo>
                    <a:pt x="150808" y="76043"/>
                  </a:moveTo>
                  <a:cubicBezTo>
                    <a:pt x="150808" y="115375"/>
                    <a:pt x="115409" y="150774"/>
                    <a:pt x="76077" y="150774"/>
                  </a:cubicBezTo>
                  <a:cubicBezTo>
                    <a:pt x="35433" y="150774"/>
                    <a:pt x="-1277" y="114064"/>
                    <a:pt x="34" y="73420"/>
                  </a:cubicBezTo>
                  <a:cubicBezTo>
                    <a:pt x="1345" y="32777"/>
                    <a:pt x="35433" y="0"/>
                    <a:pt x="76077" y="0"/>
                  </a:cubicBezTo>
                  <a:cubicBezTo>
                    <a:pt x="116720" y="1311"/>
                    <a:pt x="150808" y="35399"/>
                    <a:pt x="150808" y="76043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59" name="Полилиния: фигура 34"/>
            <p:cNvSpPr/>
            <p:nvPr/>
          </p:nvSpPr>
          <p:spPr bwMode="auto">
            <a:xfrm>
              <a:off x="7913968" y="3368625"/>
              <a:ext cx="149498" cy="150809"/>
            </a:xfrm>
            <a:custGeom>
              <a:avLst/>
              <a:gdLst>
                <a:gd name="connsiteX0" fmla="*/ 149498 w 149498"/>
                <a:gd name="connsiteY0" fmla="*/ 76043 h 150809"/>
                <a:gd name="connsiteX1" fmla="*/ 76078 w 149498"/>
                <a:gd name="connsiteY1" fmla="*/ 150774 h 150809"/>
                <a:gd name="connsiteX2" fmla="*/ 35 w 149498"/>
                <a:gd name="connsiteY2" fmla="*/ 74732 h 150809"/>
                <a:gd name="connsiteX3" fmla="*/ 76078 w 149498"/>
                <a:gd name="connsiteY3" fmla="*/ 0 h 150809"/>
                <a:gd name="connsiteX4" fmla="*/ 149498 w 149498"/>
                <a:gd name="connsiteY4" fmla="*/ 76043 h 15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98" h="150809" fill="norm" stroke="1" extrusionOk="0">
                  <a:moveTo>
                    <a:pt x="149498" y="76043"/>
                  </a:moveTo>
                  <a:cubicBezTo>
                    <a:pt x="149498" y="116686"/>
                    <a:pt x="116721" y="150774"/>
                    <a:pt x="76078" y="150774"/>
                  </a:cubicBezTo>
                  <a:cubicBezTo>
                    <a:pt x="34123" y="152085"/>
                    <a:pt x="-1276" y="116686"/>
                    <a:pt x="35" y="74732"/>
                  </a:cubicBezTo>
                  <a:cubicBezTo>
                    <a:pt x="1346" y="35399"/>
                    <a:pt x="35434" y="0"/>
                    <a:pt x="76078" y="0"/>
                  </a:cubicBezTo>
                  <a:cubicBezTo>
                    <a:pt x="114099" y="1311"/>
                    <a:pt x="149498" y="36710"/>
                    <a:pt x="149498" y="76043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60" name="Полилиния: фигура 35"/>
            <p:cNvSpPr/>
            <p:nvPr/>
          </p:nvSpPr>
          <p:spPr bwMode="auto">
            <a:xfrm>
              <a:off x="6814977" y="3250932"/>
              <a:ext cx="412634" cy="369420"/>
            </a:xfrm>
            <a:custGeom>
              <a:avLst/>
              <a:gdLst>
                <a:gd name="connsiteX0" fmla="*/ 325489 w 412634"/>
                <a:gd name="connsiteY0" fmla="*/ 369420 h 369420"/>
                <a:gd name="connsiteX1" fmla="*/ 253380 w 412634"/>
                <a:gd name="connsiteY1" fmla="*/ 237001 h 369420"/>
                <a:gd name="connsiteX2" fmla="*/ 254691 w 412634"/>
                <a:gd name="connsiteY2" fmla="*/ 120315 h 369420"/>
                <a:gd name="connsiteX3" fmla="*/ 158982 w 412634"/>
                <a:gd name="connsiteY3" fmla="*/ 116382 h 369420"/>
                <a:gd name="connsiteX4" fmla="*/ 156360 w 412634"/>
                <a:gd name="connsiteY4" fmla="*/ 235690 h 369420"/>
                <a:gd name="connsiteX5" fmla="*/ 89495 w 412634"/>
                <a:gd name="connsiteY5" fmla="*/ 368109 h 369420"/>
                <a:gd name="connsiteX6" fmla="*/ 1652 w 412634"/>
                <a:gd name="connsiteY6" fmla="*/ 175381 h 369420"/>
                <a:gd name="connsiteX7" fmla="*/ 178648 w 412634"/>
                <a:gd name="connsiteY7" fmla="*/ 1007 h 369420"/>
                <a:gd name="connsiteX8" fmla="*/ 405465 w 412634"/>
                <a:gd name="connsiteY8" fmla="*/ 154403 h 369420"/>
                <a:gd name="connsiteX9" fmla="*/ 325489 w 412634"/>
                <a:gd name="connsiteY9" fmla="*/ 369420 h 36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634" h="369420" fill="norm" stroke="1" extrusionOk="0">
                  <a:moveTo>
                    <a:pt x="325489" y="369420"/>
                  </a:moveTo>
                  <a:cubicBezTo>
                    <a:pt x="328111" y="307800"/>
                    <a:pt x="316311" y="257979"/>
                    <a:pt x="253380" y="237001"/>
                  </a:cubicBezTo>
                  <a:cubicBezTo>
                    <a:pt x="286157" y="188491"/>
                    <a:pt x="286157" y="150470"/>
                    <a:pt x="254691" y="120315"/>
                  </a:cubicBezTo>
                  <a:cubicBezTo>
                    <a:pt x="228469" y="95405"/>
                    <a:pt x="186515" y="94094"/>
                    <a:pt x="158982" y="116382"/>
                  </a:cubicBezTo>
                  <a:cubicBezTo>
                    <a:pt x="124894" y="145226"/>
                    <a:pt x="123583" y="181936"/>
                    <a:pt x="156360" y="235690"/>
                  </a:cubicBezTo>
                  <a:cubicBezTo>
                    <a:pt x="94739" y="259290"/>
                    <a:pt x="81628" y="309111"/>
                    <a:pt x="89495" y="368109"/>
                  </a:cubicBezTo>
                  <a:cubicBezTo>
                    <a:pt x="31807" y="344510"/>
                    <a:pt x="-8836" y="256667"/>
                    <a:pt x="1652" y="175381"/>
                  </a:cubicBezTo>
                  <a:cubicBezTo>
                    <a:pt x="13452" y="84916"/>
                    <a:pt x="93428" y="7562"/>
                    <a:pt x="178648" y="1007"/>
                  </a:cubicBezTo>
                  <a:cubicBezTo>
                    <a:pt x="291401" y="-8171"/>
                    <a:pt x="372688" y="45584"/>
                    <a:pt x="405465" y="154403"/>
                  </a:cubicBezTo>
                  <a:cubicBezTo>
                    <a:pt x="429064" y="231757"/>
                    <a:pt x="392354" y="331399"/>
                    <a:pt x="325489" y="369420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61" name="Полилиния: фигура 36"/>
            <p:cNvSpPr/>
            <p:nvPr/>
          </p:nvSpPr>
          <p:spPr bwMode="auto">
            <a:xfrm>
              <a:off x="6919294" y="3507600"/>
              <a:ext cx="201689" cy="150614"/>
            </a:xfrm>
            <a:custGeom>
              <a:avLst/>
              <a:gdLst>
                <a:gd name="connsiteX0" fmla="*/ 99242 w 201689"/>
                <a:gd name="connsiteY0" fmla="*/ 0 h 150614"/>
                <a:gd name="connsiteX1" fmla="*/ 198884 w 201689"/>
                <a:gd name="connsiteY1" fmla="*/ 121930 h 150614"/>
                <a:gd name="connsiteX2" fmla="*/ 181840 w 201689"/>
                <a:gd name="connsiteY2" fmla="*/ 138974 h 150614"/>
                <a:gd name="connsiteX3" fmla="*/ 16644 w 201689"/>
                <a:gd name="connsiteY3" fmla="*/ 136352 h 150614"/>
                <a:gd name="connsiteX4" fmla="*/ 4844 w 201689"/>
                <a:gd name="connsiteY4" fmla="*/ 128486 h 150614"/>
                <a:gd name="connsiteX5" fmla="*/ 38933 w 201689"/>
                <a:gd name="connsiteY5" fmla="*/ 11800 h 150614"/>
                <a:gd name="connsiteX6" fmla="*/ 99242 w 201689"/>
                <a:gd name="connsiteY6" fmla="*/ 0 h 15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89" h="150614" fill="norm" stroke="1" extrusionOk="0">
                  <a:moveTo>
                    <a:pt x="99242" y="0"/>
                  </a:moveTo>
                  <a:cubicBezTo>
                    <a:pt x="179218" y="0"/>
                    <a:pt x="211995" y="41955"/>
                    <a:pt x="198884" y="121930"/>
                  </a:cubicBezTo>
                  <a:cubicBezTo>
                    <a:pt x="196262" y="133730"/>
                    <a:pt x="189707" y="136352"/>
                    <a:pt x="181840" y="138974"/>
                  </a:cubicBezTo>
                  <a:cubicBezTo>
                    <a:pt x="126775" y="157330"/>
                    <a:pt x="71710" y="152085"/>
                    <a:pt x="16644" y="136352"/>
                  </a:cubicBezTo>
                  <a:cubicBezTo>
                    <a:pt x="12711" y="135041"/>
                    <a:pt x="7467" y="133730"/>
                    <a:pt x="4844" y="128486"/>
                  </a:cubicBezTo>
                  <a:cubicBezTo>
                    <a:pt x="-9577" y="97020"/>
                    <a:pt x="10089" y="30155"/>
                    <a:pt x="38933" y="11800"/>
                  </a:cubicBezTo>
                  <a:cubicBezTo>
                    <a:pt x="57288" y="-2622"/>
                    <a:pt x="78265" y="1311"/>
                    <a:pt x="99242" y="0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62" name="Полилиния: фигура 37"/>
            <p:cNvSpPr/>
            <p:nvPr/>
          </p:nvSpPr>
          <p:spPr bwMode="auto">
            <a:xfrm>
              <a:off x="6968661" y="3373870"/>
              <a:ext cx="104990" cy="106249"/>
            </a:xfrm>
            <a:custGeom>
              <a:avLst/>
              <a:gdLst>
                <a:gd name="connsiteX0" fmla="*/ 104941 w 104990"/>
                <a:gd name="connsiteY0" fmla="*/ 49821 h 106249"/>
                <a:gd name="connsiteX1" fmla="*/ 52498 w 104990"/>
                <a:gd name="connsiteY1" fmla="*/ 106197 h 106249"/>
                <a:gd name="connsiteX2" fmla="*/ 55 w 104990"/>
                <a:gd name="connsiteY2" fmla="*/ 55065 h 106249"/>
                <a:gd name="connsiteX3" fmla="*/ 51187 w 104990"/>
                <a:gd name="connsiteY3" fmla="*/ 0 h 106249"/>
                <a:gd name="connsiteX4" fmla="*/ 104941 w 104990"/>
                <a:gd name="connsiteY4" fmla="*/ 49821 h 10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990" h="106249" fill="norm" stroke="1" extrusionOk="0">
                  <a:moveTo>
                    <a:pt x="104941" y="49821"/>
                  </a:moveTo>
                  <a:cubicBezTo>
                    <a:pt x="106252" y="78665"/>
                    <a:pt x="81342" y="104886"/>
                    <a:pt x="52498" y="106197"/>
                  </a:cubicBezTo>
                  <a:cubicBezTo>
                    <a:pt x="24965" y="107509"/>
                    <a:pt x="1366" y="83909"/>
                    <a:pt x="55" y="55065"/>
                  </a:cubicBezTo>
                  <a:cubicBezTo>
                    <a:pt x="-1256" y="23599"/>
                    <a:pt x="21032" y="0"/>
                    <a:pt x="51187" y="0"/>
                  </a:cubicBezTo>
                  <a:cubicBezTo>
                    <a:pt x="78720" y="0"/>
                    <a:pt x="103630" y="23599"/>
                    <a:pt x="104941" y="49821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63" name="Полилиния: фигура 38"/>
            <p:cNvSpPr/>
            <p:nvPr/>
          </p:nvSpPr>
          <p:spPr bwMode="auto">
            <a:xfrm>
              <a:off x="6813116" y="2265818"/>
              <a:ext cx="413455" cy="372536"/>
            </a:xfrm>
            <a:custGeom>
              <a:avLst/>
              <a:gdLst>
                <a:gd name="connsiteX0" fmla="*/ 327351 w 413455"/>
                <a:gd name="connsiteY0" fmla="*/ 372536 h 372536"/>
                <a:gd name="connsiteX1" fmla="*/ 255241 w 413455"/>
                <a:gd name="connsiteY1" fmla="*/ 244050 h 372536"/>
                <a:gd name="connsiteX2" fmla="*/ 253930 w 413455"/>
                <a:gd name="connsiteY2" fmla="*/ 123431 h 372536"/>
                <a:gd name="connsiteX3" fmla="*/ 156911 w 413455"/>
                <a:gd name="connsiteY3" fmla="*/ 126053 h 372536"/>
                <a:gd name="connsiteX4" fmla="*/ 158222 w 413455"/>
                <a:gd name="connsiteY4" fmla="*/ 241428 h 372536"/>
                <a:gd name="connsiteX5" fmla="*/ 97912 w 413455"/>
                <a:gd name="connsiteY5" fmla="*/ 291249 h 372536"/>
                <a:gd name="connsiteX6" fmla="*/ 87423 w 413455"/>
                <a:gd name="connsiteY6" fmla="*/ 371225 h 372536"/>
                <a:gd name="connsiteX7" fmla="*/ 4825 w 413455"/>
                <a:gd name="connsiteY7" fmla="*/ 162763 h 372536"/>
                <a:gd name="connsiteX8" fmla="*/ 196243 w 413455"/>
                <a:gd name="connsiteY8" fmla="*/ 190 h 372536"/>
                <a:gd name="connsiteX9" fmla="*/ 400771 w 413455"/>
                <a:gd name="connsiteY9" fmla="*/ 136542 h 372536"/>
                <a:gd name="connsiteX10" fmla="*/ 327351 w 413455"/>
                <a:gd name="connsiteY10" fmla="*/ 372536 h 37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3455" h="372536" fill="norm" stroke="1" extrusionOk="0">
                  <a:moveTo>
                    <a:pt x="327351" y="372536"/>
                  </a:moveTo>
                  <a:cubicBezTo>
                    <a:pt x="329973" y="312227"/>
                    <a:pt x="318173" y="263717"/>
                    <a:pt x="255241" y="244050"/>
                  </a:cubicBezTo>
                  <a:cubicBezTo>
                    <a:pt x="288018" y="191607"/>
                    <a:pt x="288018" y="150964"/>
                    <a:pt x="253930" y="123431"/>
                  </a:cubicBezTo>
                  <a:cubicBezTo>
                    <a:pt x="226398" y="101143"/>
                    <a:pt x="183132" y="102454"/>
                    <a:pt x="156911" y="126053"/>
                  </a:cubicBezTo>
                  <a:cubicBezTo>
                    <a:pt x="125445" y="156208"/>
                    <a:pt x="125445" y="196852"/>
                    <a:pt x="158222" y="241428"/>
                  </a:cubicBezTo>
                  <a:cubicBezTo>
                    <a:pt x="133311" y="251917"/>
                    <a:pt x="111023" y="266339"/>
                    <a:pt x="97912" y="291249"/>
                  </a:cubicBezTo>
                  <a:cubicBezTo>
                    <a:pt x="84801" y="316160"/>
                    <a:pt x="90045" y="343692"/>
                    <a:pt x="87423" y="371225"/>
                  </a:cubicBezTo>
                  <a:cubicBezTo>
                    <a:pt x="21869" y="334515"/>
                    <a:pt x="-13530" y="244050"/>
                    <a:pt x="4825" y="162763"/>
                  </a:cubicBezTo>
                  <a:cubicBezTo>
                    <a:pt x="25803" y="69677"/>
                    <a:pt x="103156" y="5434"/>
                    <a:pt x="196243" y="190"/>
                  </a:cubicBezTo>
                  <a:cubicBezTo>
                    <a:pt x="285396" y="-3744"/>
                    <a:pt x="369305" y="53944"/>
                    <a:pt x="400771" y="136542"/>
                  </a:cubicBezTo>
                  <a:cubicBezTo>
                    <a:pt x="434859" y="223073"/>
                    <a:pt x="396838" y="329271"/>
                    <a:pt x="327351" y="372536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64" name="Полилиния: фигура 39"/>
            <p:cNvSpPr/>
            <p:nvPr/>
          </p:nvSpPr>
          <p:spPr bwMode="auto">
            <a:xfrm>
              <a:off x="6923925" y="2529534"/>
              <a:ext cx="197549" cy="148152"/>
            </a:xfrm>
            <a:custGeom>
              <a:avLst/>
              <a:gdLst>
                <a:gd name="connsiteX0" fmla="*/ 97234 w 197549"/>
                <a:gd name="connsiteY0" fmla="*/ 148152 h 148152"/>
                <a:gd name="connsiteX1" fmla="*/ 69702 w 197549"/>
                <a:gd name="connsiteY1" fmla="*/ 146841 h 148152"/>
                <a:gd name="connsiteX2" fmla="*/ 214 w 197549"/>
                <a:gd name="connsiteY2" fmla="*/ 78665 h 148152"/>
                <a:gd name="connsiteX3" fmla="*/ 81501 w 197549"/>
                <a:gd name="connsiteY3" fmla="*/ 0 h 148152"/>
                <a:gd name="connsiteX4" fmla="*/ 93301 w 197549"/>
                <a:gd name="connsiteY4" fmla="*/ 0 h 148152"/>
                <a:gd name="connsiteX5" fmla="*/ 194254 w 197549"/>
                <a:gd name="connsiteY5" fmla="*/ 121930 h 148152"/>
                <a:gd name="connsiteX6" fmla="*/ 175899 w 197549"/>
                <a:gd name="connsiteY6" fmla="*/ 138974 h 148152"/>
                <a:gd name="connsiteX7" fmla="*/ 97234 w 197549"/>
                <a:gd name="connsiteY7" fmla="*/ 148152 h 14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549" h="148152" fill="norm" stroke="1" extrusionOk="0">
                  <a:moveTo>
                    <a:pt x="97234" y="148152"/>
                  </a:moveTo>
                  <a:cubicBezTo>
                    <a:pt x="89368" y="148152"/>
                    <a:pt x="80190" y="146841"/>
                    <a:pt x="69702" y="146841"/>
                  </a:cubicBezTo>
                  <a:cubicBezTo>
                    <a:pt x="1525" y="141597"/>
                    <a:pt x="-1097" y="138974"/>
                    <a:pt x="214" y="78665"/>
                  </a:cubicBezTo>
                  <a:cubicBezTo>
                    <a:pt x="1525" y="26222"/>
                    <a:pt x="26436" y="1311"/>
                    <a:pt x="81501" y="0"/>
                  </a:cubicBezTo>
                  <a:cubicBezTo>
                    <a:pt x="85435" y="0"/>
                    <a:pt x="89368" y="0"/>
                    <a:pt x="93301" y="0"/>
                  </a:cubicBezTo>
                  <a:cubicBezTo>
                    <a:pt x="175899" y="0"/>
                    <a:pt x="208676" y="40643"/>
                    <a:pt x="194254" y="121930"/>
                  </a:cubicBezTo>
                  <a:cubicBezTo>
                    <a:pt x="191632" y="133730"/>
                    <a:pt x="185077" y="136352"/>
                    <a:pt x="175899" y="138974"/>
                  </a:cubicBezTo>
                  <a:cubicBezTo>
                    <a:pt x="150988" y="145530"/>
                    <a:pt x="124767" y="148152"/>
                    <a:pt x="97234" y="148152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65" name="Полилиния: фигура 40"/>
            <p:cNvSpPr/>
            <p:nvPr/>
          </p:nvSpPr>
          <p:spPr bwMode="auto">
            <a:xfrm>
              <a:off x="6967405" y="2393182"/>
              <a:ext cx="106244" cy="108819"/>
            </a:xfrm>
            <a:custGeom>
              <a:avLst/>
              <a:gdLst>
                <a:gd name="connsiteX0" fmla="*/ 52443 w 106244"/>
                <a:gd name="connsiteY0" fmla="*/ 0 h 108819"/>
                <a:gd name="connsiteX1" fmla="*/ 106197 w 106244"/>
                <a:gd name="connsiteY1" fmla="*/ 52443 h 108819"/>
                <a:gd name="connsiteX2" fmla="*/ 51132 w 106244"/>
                <a:gd name="connsiteY2" fmla="*/ 108820 h 108819"/>
                <a:gd name="connsiteX3" fmla="*/ 0 w 106244"/>
                <a:gd name="connsiteY3" fmla="*/ 56376 h 108819"/>
                <a:gd name="connsiteX4" fmla="*/ 52443 w 106244"/>
                <a:gd name="connsiteY4" fmla="*/ 0 h 10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44" h="108819" fill="norm" stroke="1" extrusionOk="0">
                  <a:moveTo>
                    <a:pt x="52443" y="0"/>
                  </a:moveTo>
                  <a:cubicBezTo>
                    <a:pt x="77354" y="0"/>
                    <a:pt x="104886" y="26222"/>
                    <a:pt x="106197" y="52443"/>
                  </a:cubicBezTo>
                  <a:cubicBezTo>
                    <a:pt x="107509" y="82598"/>
                    <a:pt x="81287" y="108820"/>
                    <a:pt x="51132" y="108820"/>
                  </a:cubicBezTo>
                  <a:cubicBezTo>
                    <a:pt x="23599" y="108820"/>
                    <a:pt x="1311" y="85220"/>
                    <a:pt x="0" y="56376"/>
                  </a:cubicBezTo>
                  <a:cubicBezTo>
                    <a:pt x="0" y="26222"/>
                    <a:pt x="24911" y="0"/>
                    <a:pt x="52443" y="0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66" name="Полилиния: фигура 41"/>
            <p:cNvSpPr/>
            <p:nvPr/>
          </p:nvSpPr>
          <p:spPr bwMode="auto">
            <a:xfrm>
              <a:off x="6751076" y="2884800"/>
              <a:ext cx="149501" cy="149499"/>
            </a:xfrm>
            <a:custGeom>
              <a:avLst/>
              <a:gdLst>
                <a:gd name="connsiteX0" fmla="*/ 149463 w 149501"/>
                <a:gd name="connsiteY0" fmla="*/ 76079 h 149499"/>
                <a:gd name="connsiteX1" fmla="*/ 74732 w 149501"/>
                <a:gd name="connsiteY1" fmla="*/ 149500 h 149499"/>
                <a:gd name="connsiteX2" fmla="*/ 0 w 149501"/>
                <a:gd name="connsiteY2" fmla="*/ 74768 h 149499"/>
                <a:gd name="connsiteX3" fmla="*/ 77354 w 149501"/>
                <a:gd name="connsiteY3" fmla="*/ 37 h 149499"/>
                <a:gd name="connsiteX4" fmla="*/ 149463 w 149501"/>
                <a:gd name="connsiteY4" fmla="*/ 76079 h 14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01" h="149499" fill="norm" stroke="1" extrusionOk="0">
                  <a:moveTo>
                    <a:pt x="149463" y="76079"/>
                  </a:moveTo>
                  <a:cubicBezTo>
                    <a:pt x="149463" y="116723"/>
                    <a:pt x="114064" y="149500"/>
                    <a:pt x="74732" y="149500"/>
                  </a:cubicBezTo>
                  <a:cubicBezTo>
                    <a:pt x="34088" y="149500"/>
                    <a:pt x="0" y="115412"/>
                    <a:pt x="0" y="74768"/>
                  </a:cubicBezTo>
                  <a:cubicBezTo>
                    <a:pt x="0" y="32814"/>
                    <a:pt x="35399" y="-1274"/>
                    <a:pt x="77354" y="37"/>
                  </a:cubicBezTo>
                  <a:cubicBezTo>
                    <a:pt x="117997" y="1348"/>
                    <a:pt x="150774" y="35436"/>
                    <a:pt x="149463" y="76079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67" name="Полилиния: фигура 42"/>
            <p:cNvSpPr/>
            <p:nvPr/>
          </p:nvSpPr>
          <p:spPr bwMode="auto">
            <a:xfrm>
              <a:off x="7426282" y="2208320"/>
              <a:ext cx="150774" cy="149498"/>
            </a:xfrm>
            <a:custGeom>
              <a:avLst/>
              <a:gdLst>
                <a:gd name="connsiteX0" fmla="*/ 150774 w 150774"/>
                <a:gd name="connsiteY0" fmla="*/ 73420 h 149498"/>
                <a:gd name="connsiteX1" fmla="*/ 78665 w 150774"/>
                <a:gd name="connsiteY1" fmla="*/ 149463 h 149498"/>
                <a:gd name="connsiteX2" fmla="*/ 0 w 150774"/>
                <a:gd name="connsiteY2" fmla="*/ 74732 h 149498"/>
                <a:gd name="connsiteX3" fmla="*/ 74732 w 150774"/>
                <a:gd name="connsiteY3" fmla="*/ 0 h 149498"/>
                <a:gd name="connsiteX4" fmla="*/ 150774 w 150774"/>
                <a:gd name="connsiteY4" fmla="*/ 73420 h 14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74" h="149498" fill="norm" stroke="1" extrusionOk="0">
                  <a:moveTo>
                    <a:pt x="150774" y="73420"/>
                  </a:moveTo>
                  <a:cubicBezTo>
                    <a:pt x="150774" y="114064"/>
                    <a:pt x="119308" y="148152"/>
                    <a:pt x="78665" y="149463"/>
                  </a:cubicBezTo>
                  <a:cubicBezTo>
                    <a:pt x="36710" y="150774"/>
                    <a:pt x="0" y="115375"/>
                    <a:pt x="0" y="74732"/>
                  </a:cubicBezTo>
                  <a:cubicBezTo>
                    <a:pt x="0" y="35399"/>
                    <a:pt x="34088" y="0"/>
                    <a:pt x="74732" y="0"/>
                  </a:cubicBezTo>
                  <a:cubicBezTo>
                    <a:pt x="115375" y="0"/>
                    <a:pt x="149463" y="32777"/>
                    <a:pt x="150774" y="73420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68" name="Полилиния: фигура 43"/>
            <p:cNvSpPr/>
            <p:nvPr/>
          </p:nvSpPr>
          <p:spPr bwMode="auto">
            <a:xfrm>
              <a:off x="7426246" y="3560043"/>
              <a:ext cx="149537" cy="149499"/>
            </a:xfrm>
            <a:custGeom>
              <a:avLst/>
              <a:gdLst>
                <a:gd name="connsiteX0" fmla="*/ 149500 w 149537"/>
                <a:gd name="connsiteY0" fmla="*/ 73420 h 149499"/>
                <a:gd name="connsiteX1" fmla="*/ 77390 w 149537"/>
                <a:gd name="connsiteY1" fmla="*/ 149463 h 149499"/>
                <a:gd name="connsiteX2" fmla="*/ 37 w 149537"/>
                <a:gd name="connsiteY2" fmla="*/ 77354 h 149499"/>
                <a:gd name="connsiteX3" fmla="*/ 74768 w 149537"/>
                <a:gd name="connsiteY3" fmla="*/ 0 h 149499"/>
                <a:gd name="connsiteX4" fmla="*/ 149500 w 149537"/>
                <a:gd name="connsiteY4" fmla="*/ 73420 h 14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37" h="149499" fill="norm" stroke="1" extrusionOk="0">
                  <a:moveTo>
                    <a:pt x="149500" y="73420"/>
                  </a:moveTo>
                  <a:cubicBezTo>
                    <a:pt x="150811" y="115375"/>
                    <a:pt x="118034" y="148152"/>
                    <a:pt x="77390" y="149463"/>
                  </a:cubicBezTo>
                  <a:cubicBezTo>
                    <a:pt x="38058" y="150774"/>
                    <a:pt x="1348" y="116686"/>
                    <a:pt x="37" y="77354"/>
                  </a:cubicBezTo>
                  <a:cubicBezTo>
                    <a:pt x="-1274" y="36710"/>
                    <a:pt x="32814" y="0"/>
                    <a:pt x="74768" y="0"/>
                  </a:cubicBezTo>
                  <a:cubicBezTo>
                    <a:pt x="116723" y="0"/>
                    <a:pt x="149500" y="32777"/>
                    <a:pt x="149500" y="73420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69" name="Полилиния: фигура 44"/>
            <p:cNvSpPr/>
            <p:nvPr/>
          </p:nvSpPr>
          <p:spPr bwMode="auto">
            <a:xfrm>
              <a:off x="7310907" y="2774706"/>
              <a:ext cx="378901" cy="378902"/>
            </a:xfrm>
            <a:custGeom>
              <a:avLst/>
              <a:gdLst>
                <a:gd name="connsiteX0" fmla="*/ 188795 w 378901"/>
                <a:gd name="connsiteY0" fmla="*/ 378902 h 378902"/>
                <a:gd name="connsiteX1" fmla="*/ 0 w 378901"/>
                <a:gd name="connsiteY1" fmla="*/ 190107 h 378902"/>
                <a:gd name="connsiteX2" fmla="*/ 188795 w 378901"/>
                <a:gd name="connsiteY2" fmla="*/ 0 h 378902"/>
                <a:gd name="connsiteX3" fmla="*/ 378902 w 378901"/>
                <a:gd name="connsiteY3" fmla="*/ 190107 h 378902"/>
                <a:gd name="connsiteX4" fmla="*/ 188795 w 378901"/>
                <a:gd name="connsiteY4" fmla="*/ 378902 h 37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01" h="378902" fill="norm" stroke="1" extrusionOk="0">
                  <a:moveTo>
                    <a:pt x="188795" y="378902"/>
                  </a:moveTo>
                  <a:cubicBezTo>
                    <a:pt x="83909" y="378902"/>
                    <a:pt x="0" y="294993"/>
                    <a:pt x="0" y="190107"/>
                  </a:cubicBezTo>
                  <a:cubicBezTo>
                    <a:pt x="0" y="87842"/>
                    <a:pt x="86531" y="0"/>
                    <a:pt x="188795" y="0"/>
                  </a:cubicBezTo>
                  <a:cubicBezTo>
                    <a:pt x="291060" y="0"/>
                    <a:pt x="377591" y="86531"/>
                    <a:pt x="378902" y="190107"/>
                  </a:cubicBezTo>
                  <a:cubicBezTo>
                    <a:pt x="378902" y="293682"/>
                    <a:pt x="293682" y="378902"/>
                    <a:pt x="188795" y="378902"/>
                  </a:cubicBezTo>
                  <a:close/>
                </a:path>
              </a:pathLst>
            </a:custGeom>
            <a:solidFill>
              <a:srgbClr val="2E32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70" name="Полилиния: фигура 45"/>
            <p:cNvSpPr/>
            <p:nvPr/>
          </p:nvSpPr>
          <p:spPr bwMode="auto">
            <a:xfrm>
              <a:off x="7334490" y="2799600"/>
              <a:ext cx="329162" cy="329097"/>
            </a:xfrm>
            <a:custGeom>
              <a:avLst/>
              <a:gdLst>
                <a:gd name="connsiteX0" fmla="*/ 163901 w 329162"/>
                <a:gd name="connsiteY0" fmla="*/ 329098 h 329097"/>
                <a:gd name="connsiteX1" fmla="*/ 16 w 329162"/>
                <a:gd name="connsiteY1" fmla="*/ 163902 h 329097"/>
                <a:gd name="connsiteX2" fmla="*/ 165212 w 329162"/>
                <a:gd name="connsiteY2" fmla="*/ 17 h 329097"/>
                <a:gd name="connsiteX3" fmla="*/ 329097 w 329162"/>
                <a:gd name="connsiteY3" fmla="*/ 165213 h 329097"/>
                <a:gd name="connsiteX4" fmla="*/ 163901 w 329162"/>
                <a:gd name="connsiteY4" fmla="*/ 329098 h 32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62" h="329097" fill="norm" stroke="1" extrusionOk="0">
                  <a:moveTo>
                    <a:pt x="163901" y="329098"/>
                  </a:moveTo>
                  <a:cubicBezTo>
                    <a:pt x="76059" y="329098"/>
                    <a:pt x="1327" y="262233"/>
                    <a:pt x="16" y="163902"/>
                  </a:cubicBezTo>
                  <a:cubicBezTo>
                    <a:pt x="-1295" y="74748"/>
                    <a:pt x="76059" y="-1294"/>
                    <a:pt x="165212" y="17"/>
                  </a:cubicBezTo>
                  <a:cubicBezTo>
                    <a:pt x="254366" y="17"/>
                    <a:pt x="331720" y="76059"/>
                    <a:pt x="329097" y="165213"/>
                  </a:cubicBezTo>
                  <a:cubicBezTo>
                    <a:pt x="326475" y="263544"/>
                    <a:pt x="253055" y="329098"/>
                    <a:pt x="163901" y="329098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71" name="Полилиния: фигура 46"/>
            <p:cNvSpPr/>
            <p:nvPr/>
          </p:nvSpPr>
          <p:spPr bwMode="auto">
            <a:xfrm>
              <a:off x="7460370" y="2926541"/>
              <a:ext cx="77419" cy="78914"/>
            </a:xfrm>
            <a:custGeom>
              <a:avLst/>
              <a:gdLst>
                <a:gd name="connsiteX0" fmla="*/ 39332 w 77419"/>
                <a:gd name="connsiteY0" fmla="*/ 78915 h 78914"/>
                <a:gd name="connsiteX1" fmla="*/ 0 w 77419"/>
                <a:gd name="connsiteY1" fmla="*/ 38271 h 78914"/>
                <a:gd name="connsiteX2" fmla="*/ 40643 w 77419"/>
                <a:gd name="connsiteY2" fmla="*/ 250 h 78914"/>
                <a:gd name="connsiteX3" fmla="*/ 77354 w 77419"/>
                <a:gd name="connsiteY3" fmla="*/ 39583 h 78914"/>
                <a:gd name="connsiteX4" fmla="*/ 39332 w 77419"/>
                <a:gd name="connsiteY4" fmla="*/ 78915 h 7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19" h="78914" fill="norm" stroke="1" extrusionOk="0">
                  <a:moveTo>
                    <a:pt x="39332" y="78915"/>
                  </a:moveTo>
                  <a:cubicBezTo>
                    <a:pt x="18355" y="78915"/>
                    <a:pt x="0" y="59249"/>
                    <a:pt x="0" y="38271"/>
                  </a:cubicBezTo>
                  <a:cubicBezTo>
                    <a:pt x="0" y="15983"/>
                    <a:pt x="19666" y="-2372"/>
                    <a:pt x="40643" y="250"/>
                  </a:cubicBezTo>
                  <a:cubicBezTo>
                    <a:pt x="64243" y="1561"/>
                    <a:pt x="77354" y="15983"/>
                    <a:pt x="77354" y="39583"/>
                  </a:cubicBezTo>
                  <a:cubicBezTo>
                    <a:pt x="78665" y="60560"/>
                    <a:pt x="60310" y="78915"/>
                    <a:pt x="39332" y="78915"/>
                  </a:cubicBezTo>
                  <a:close/>
                </a:path>
              </a:pathLst>
            </a:custGeom>
            <a:solidFill>
              <a:srgbClr val="313437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70114" y="4040318"/>
            <a:ext cx="4819668" cy="2872536"/>
          </a:xfrm>
          <a:prstGeom prst="rect">
            <a:avLst/>
          </a:prstGeom>
        </p:spPr>
      </p:pic>
      <p:pic>
        <p:nvPicPr>
          <p:cNvPr id="27" name="Рисунок 26" descr="Сельское хозяйство контур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34900" y="3415305"/>
            <a:ext cx="423894" cy="4238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298000" y="325041"/>
            <a:ext cx="7064923" cy="5975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 marR="0" lvl="0" indent="0" algn="l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15">
                <a:ln>
                  <a:noFill/>
                </a:ln>
                <a:solidFill>
                  <a:srgbClr val="C0C1C2"/>
                </a:solidFill>
                <a:latin typeface="Arial Black"/>
              </a:rPr>
              <a:t>БАЗА КЛЮЧЕВЫХ РЕСУРСОВ, СОСТОЯНИЕ ЛОГИСТИКИ</a:t>
            </a:r>
            <a:endParaRPr/>
          </a:p>
          <a:p>
            <a:pPr marL="12700" marR="0" lvl="0" indent="0" algn="l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15">
                <a:ln>
                  <a:noFill/>
                </a:ln>
                <a:solidFill>
                  <a:srgbClr val="C0C1C2"/>
                </a:solidFill>
                <a:latin typeface="Arial Black"/>
              </a:rPr>
              <a:t>данные открытых источников</a:t>
            </a:r>
            <a:endParaRPr/>
          </a:p>
        </p:txBody>
      </p:sp>
      <p:sp>
        <p:nvSpPr>
          <p:cNvPr id="3" name="Номер слайда 2"/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0" algn="l" defTabSz="914400">
              <a:lnSpc>
                <a:spcPct val="90000"/>
              </a:lnSpc>
              <a:spcBef>
                <a:spcPts val="877"/>
              </a:spcBef>
              <a:buFont typeface="Arial"/>
              <a:buChar char="•"/>
              <a:defRPr sz="24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651641" indent="-250631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00252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7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40353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04546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0555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60656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00757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40858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l" defTabSz="8019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fld id="{3D928D49-9667-6644-8876-990F029E125B}" type="slidenum">
              <a:rPr lang="ru-RU" sz="900" b="0" i="0" u="none" strike="noStrike" cap="none" spc="0">
                <a:ln>
                  <a:noFill/>
                </a:ln>
                <a:solidFill>
                  <a:srgbClr val="BFBFBF"/>
                </a:solidFill>
                <a:latin typeface="Arial"/>
                <a:ea typeface="+mn-ea"/>
                <a:cs typeface="Arial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rgbClr val="BFBFB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86178" y="1473435"/>
            <a:ext cx="4904685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6755" marR="2702" lvl="0" indent="0" algn="ctr" defTabSz="486369">
              <a:spcBef>
                <a:spcPts val="51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-5">
                <a:ln>
                  <a:noFill/>
                </a:ln>
                <a:solidFill>
                  <a:srgbClr val="0092E1"/>
                </a:solidFill>
                <a:latin typeface="Arial Black"/>
                <a:ea typeface="+mn-ea"/>
                <a:cs typeface="Arial Black"/>
              </a:rPr>
              <a:t>трудовые ресурсы</a:t>
            </a:r>
            <a:endParaRPr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 flipV="1">
            <a:off x="298000" y="1447195"/>
            <a:ext cx="4904685" cy="338554"/>
          </a:xfrm>
          <a:prstGeom prst="roundRect">
            <a:avLst>
              <a:gd name="adj" fmla="val 50000"/>
            </a:avLst>
          </a:prstGeom>
          <a:noFill/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5490715" y="1473435"/>
            <a:ext cx="4904685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6755" marR="2702" lvl="0" indent="0" algn="ctr" defTabSz="486369">
              <a:spcBef>
                <a:spcPts val="51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-5">
                <a:ln>
                  <a:noFill/>
                </a:ln>
                <a:solidFill>
                  <a:srgbClr val="0092E1"/>
                </a:solidFill>
                <a:latin typeface="Arial Black"/>
                <a:ea typeface="+mn-ea"/>
                <a:cs typeface="Arial Black"/>
              </a:rPr>
              <a:t>инфраструктура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 flipV="1">
            <a:off x="5502537" y="1447195"/>
            <a:ext cx="4904685" cy="338554"/>
          </a:xfrm>
          <a:prstGeom prst="roundRect">
            <a:avLst>
              <a:gd name="adj" fmla="val 50000"/>
            </a:avLst>
          </a:prstGeom>
          <a:noFill/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364288" y="233889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21B6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19708" y="233889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21B6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675130" y="233889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21B6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830550" y="233889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21B6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985970" y="233889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21B6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1141391" y="233889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21B6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296811" y="233889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452231" y="233889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1607651" y="233889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1763073" y="233889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9" name="object 74"/>
          <p:cNvSpPr txBox="1"/>
          <p:nvPr/>
        </p:nvSpPr>
        <p:spPr bwMode="auto">
          <a:xfrm>
            <a:off x="1946226" y="2401322"/>
            <a:ext cx="458194" cy="135937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62</a:t>
            </a:r>
            <a:r>
              <a:rPr lang="en-US"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 </a:t>
            </a:r>
            <a:r>
              <a:rPr lang="ru-RU"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%</a:t>
            </a:r>
            <a:endParaRPr sz="800" b="0" i="0" u="none" strike="noStrike" cap="none" spc="0">
              <a:ln>
                <a:noFill/>
              </a:ln>
              <a:solidFill>
                <a:srgbClr val="1E3A5B"/>
              </a:solidFill>
              <a:latin typeface="Arial"/>
              <a:cs typeface="Arial"/>
            </a:endParaRPr>
          </a:p>
        </p:txBody>
      </p:sp>
      <p:sp>
        <p:nvSpPr>
          <p:cNvPr id="21" name="object 75"/>
          <p:cNvSpPr txBox="1"/>
          <p:nvPr/>
        </p:nvSpPr>
        <p:spPr bwMode="auto">
          <a:xfrm>
            <a:off x="339517" y="2002897"/>
            <a:ext cx="3054340" cy="228270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7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НАСЕЛЕНИЕ ГОРОДСКОГО ОКРУГА — 287,1 ТЫС. ЧЕЛОВЕК, ДОЛЯ</a:t>
            </a:r>
            <a:r>
              <a:rPr lang="en-US" sz="7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 </a:t>
            </a:r>
            <a:r>
              <a:rPr lang="ru-RU" sz="7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В ТРУДОСПОСОБНОМ ВОЗРАСТЕ:</a:t>
            </a:r>
            <a:endParaRPr/>
          </a:p>
        </p:txBody>
      </p:sp>
      <p:pic>
        <p:nvPicPr>
          <p:cNvPr id="22" name="Рисунок 21" descr="Пользователи контур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515347" y="940298"/>
            <a:ext cx="463000" cy="463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 bwMode="auto">
          <a:xfrm>
            <a:off x="286178" y="3993713"/>
            <a:ext cx="4904685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6755" marR="2702" lvl="0" indent="0" algn="ctr" defTabSz="486369">
              <a:spcBef>
                <a:spcPts val="51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-5">
                <a:ln>
                  <a:noFill/>
                </a:ln>
                <a:solidFill>
                  <a:srgbClr val="0092E1"/>
                </a:solidFill>
                <a:latin typeface="Arial Black"/>
                <a:ea typeface="+mn-ea"/>
                <a:cs typeface="Arial Black"/>
              </a:rPr>
              <a:t>природные ресурсы*</a:t>
            </a:r>
            <a:endParaRPr/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 flipV="1">
            <a:off x="298000" y="3967473"/>
            <a:ext cx="4904685" cy="338554"/>
          </a:xfrm>
          <a:prstGeom prst="roundRect">
            <a:avLst>
              <a:gd name="adj" fmla="val 50000"/>
            </a:avLst>
          </a:prstGeom>
          <a:noFill/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368280" y="552568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523700" y="552568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679122" y="552568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834542" y="552568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989962" y="552568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1145383" y="552568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1300803" y="552568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1456223" y="552568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1611644" y="552568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1767065" y="552568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8" name="object 74"/>
          <p:cNvSpPr txBox="1"/>
          <p:nvPr/>
        </p:nvSpPr>
        <p:spPr bwMode="auto">
          <a:xfrm>
            <a:off x="1950218" y="5588109"/>
            <a:ext cx="458194" cy="135937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0</a:t>
            </a:r>
            <a:r>
              <a:rPr lang="en-US"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 </a:t>
            </a:r>
            <a:r>
              <a:rPr lang="ru-RU"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%</a:t>
            </a:r>
            <a:endParaRPr lang="ru-RU" sz="800" b="0" i="0" u="none" strike="noStrike" cap="none" spc="0">
              <a:ln>
                <a:noFill/>
              </a:ln>
              <a:solidFill>
                <a:srgbClr val="1E3A5B"/>
              </a:solidFill>
              <a:latin typeface="Arial"/>
              <a:cs typeface="Arial"/>
            </a:endParaRPr>
          </a:p>
        </p:txBody>
      </p:sp>
      <p:sp>
        <p:nvSpPr>
          <p:cNvPr id="39" name="object 75"/>
          <p:cNvSpPr txBox="1"/>
          <p:nvPr/>
        </p:nvSpPr>
        <p:spPr bwMode="auto">
          <a:xfrm>
            <a:off x="337795" y="5294809"/>
            <a:ext cx="2454697" cy="120548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7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Пески, супеси — 21 810 тыс. </a:t>
            </a:r>
            <a:r>
              <a:rPr lang="ru-RU" sz="700" i="0">
                <a:solidFill>
                  <a:srgbClr val="1E3A5B"/>
                </a:solidFill>
                <a:latin typeface="Arial Black"/>
              </a:rPr>
              <a:t>м</a:t>
            </a:r>
            <a:r>
              <a:rPr lang="ru-RU" sz="700" i="0" baseline="30000">
                <a:solidFill>
                  <a:srgbClr val="1E3A5B"/>
                </a:solidFill>
                <a:latin typeface="Arial Black"/>
              </a:rPr>
              <a:t>3</a:t>
            </a:r>
            <a:endParaRPr lang="ru-RU" sz="700" b="1" u="none" strike="noStrike" cap="none" spc="0">
              <a:ln>
                <a:noFill/>
              </a:ln>
              <a:solidFill>
                <a:srgbClr val="1E3A5B"/>
              </a:solidFill>
              <a:latin typeface="Arial Black"/>
              <a:cs typeface="Arial Black"/>
            </a:endParaRPr>
          </a:p>
        </p:txBody>
      </p:sp>
      <p:sp>
        <p:nvSpPr>
          <p:cNvPr id="165" name="Скругленный прямоугольник 164"/>
          <p:cNvSpPr/>
          <p:nvPr/>
        </p:nvSpPr>
        <p:spPr bwMode="auto">
          <a:xfrm>
            <a:off x="3206596" y="553414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66" name="Скругленный прямоугольник 165"/>
          <p:cNvSpPr/>
          <p:nvPr/>
        </p:nvSpPr>
        <p:spPr bwMode="auto">
          <a:xfrm>
            <a:off x="3362017" y="553414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67" name="Скругленный прямоугольник 166"/>
          <p:cNvSpPr/>
          <p:nvPr/>
        </p:nvSpPr>
        <p:spPr bwMode="auto">
          <a:xfrm>
            <a:off x="3517438" y="553414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68" name="Скругленный прямоугольник 167"/>
          <p:cNvSpPr/>
          <p:nvPr/>
        </p:nvSpPr>
        <p:spPr bwMode="auto">
          <a:xfrm>
            <a:off x="3672859" y="553414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69" name="Скругленный прямоугольник 168"/>
          <p:cNvSpPr/>
          <p:nvPr/>
        </p:nvSpPr>
        <p:spPr bwMode="auto">
          <a:xfrm>
            <a:off x="3828279" y="553414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79" name="Скругленный прямоугольник 178"/>
          <p:cNvSpPr/>
          <p:nvPr/>
        </p:nvSpPr>
        <p:spPr bwMode="auto">
          <a:xfrm>
            <a:off x="3983699" y="553414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80" name="Скругленный прямоугольник 179"/>
          <p:cNvSpPr/>
          <p:nvPr/>
        </p:nvSpPr>
        <p:spPr bwMode="auto">
          <a:xfrm>
            <a:off x="4139120" y="553414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81" name="Скругленный прямоугольник 180"/>
          <p:cNvSpPr/>
          <p:nvPr/>
        </p:nvSpPr>
        <p:spPr bwMode="auto">
          <a:xfrm>
            <a:off x="4294540" y="553414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82" name="Скругленный прямоугольник 181"/>
          <p:cNvSpPr/>
          <p:nvPr/>
        </p:nvSpPr>
        <p:spPr bwMode="auto">
          <a:xfrm>
            <a:off x="4449961" y="553414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93" name="Скругленный прямоугольник 192"/>
          <p:cNvSpPr/>
          <p:nvPr/>
        </p:nvSpPr>
        <p:spPr bwMode="auto">
          <a:xfrm>
            <a:off x="4605382" y="553414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94" name="object 74"/>
          <p:cNvSpPr txBox="1"/>
          <p:nvPr/>
        </p:nvSpPr>
        <p:spPr bwMode="auto">
          <a:xfrm>
            <a:off x="4788535" y="5596569"/>
            <a:ext cx="458194" cy="135937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89</a:t>
            </a:r>
            <a:r>
              <a:rPr lang="en-US"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 </a:t>
            </a:r>
            <a:r>
              <a:rPr lang="ru-RU"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%</a:t>
            </a:r>
            <a:endParaRPr lang="ru-RU" sz="800" b="0" i="0" u="none" strike="noStrike" cap="none" spc="0">
              <a:ln>
                <a:noFill/>
              </a:ln>
              <a:solidFill>
                <a:srgbClr val="1E3A5B"/>
              </a:solidFill>
              <a:latin typeface="Arial"/>
              <a:cs typeface="Arial"/>
            </a:endParaRPr>
          </a:p>
        </p:txBody>
      </p:sp>
      <p:sp>
        <p:nvSpPr>
          <p:cNvPr id="195" name="object 75"/>
          <p:cNvSpPr txBox="1"/>
          <p:nvPr/>
        </p:nvSpPr>
        <p:spPr bwMode="auto">
          <a:xfrm>
            <a:off x="3190453" y="5225789"/>
            <a:ext cx="2288544" cy="241094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7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Протяженность дорог</a:t>
            </a:r>
            <a:r>
              <a:rPr lang="en-US" sz="7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 </a:t>
            </a:r>
            <a:r>
              <a:rPr lang="ru-RU" sz="7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—  219 км,</a:t>
            </a:r>
            <a:endParaRPr lang="en-US" sz="700" b="1" u="none" strike="noStrike" cap="none" spc="0">
              <a:ln>
                <a:noFill/>
              </a:ln>
              <a:solidFill>
                <a:srgbClr val="1E3A5B"/>
              </a:solidFill>
              <a:latin typeface="Arial Black"/>
              <a:cs typeface="Arial Black"/>
            </a:endParaRPr>
          </a:p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7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доля с твердым покрытием</a:t>
            </a:r>
            <a:endParaRPr/>
          </a:p>
        </p:txBody>
      </p:sp>
      <p:sp>
        <p:nvSpPr>
          <p:cNvPr id="197" name="Скругленный прямоугольник 196"/>
          <p:cNvSpPr/>
          <p:nvPr/>
        </p:nvSpPr>
        <p:spPr bwMode="auto">
          <a:xfrm>
            <a:off x="368280" y="4770479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solidFill>
                <a:srgbClr val="C0C1C2"/>
              </a:solidFill>
            </a:endParaRPr>
          </a:p>
        </p:txBody>
      </p:sp>
      <p:sp>
        <p:nvSpPr>
          <p:cNvPr id="198" name="Скругленный прямоугольник 197"/>
          <p:cNvSpPr/>
          <p:nvPr/>
        </p:nvSpPr>
        <p:spPr bwMode="auto">
          <a:xfrm>
            <a:off x="523700" y="4770479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solidFill>
                <a:srgbClr val="C0C1C2"/>
              </a:solidFill>
            </a:endParaRPr>
          </a:p>
        </p:txBody>
      </p:sp>
      <p:sp>
        <p:nvSpPr>
          <p:cNvPr id="201" name="Скругленный прямоугольник 200"/>
          <p:cNvSpPr/>
          <p:nvPr/>
        </p:nvSpPr>
        <p:spPr bwMode="auto">
          <a:xfrm>
            <a:off x="679122" y="4770479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solidFill>
                <a:srgbClr val="C0C1C2"/>
              </a:solidFill>
            </a:endParaRPr>
          </a:p>
        </p:txBody>
      </p:sp>
      <p:sp>
        <p:nvSpPr>
          <p:cNvPr id="202" name="Скругленный прямоугольник 201"/>
          <p:cNvSpPr/>
          <p:nvPr/>
        </p:nvSpPr>
        <p:spPr bwMode="auto">
          <a:xfrm>
            <a:off x="834542" y="4770479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solidFill>
                <a:srgbClr val="C0C1C2"/>
              </a:solidFill>
            </a:endParaRPr>
          </a:p>
        </p:txBody>
      </p:sp>
      <p:sp>
        <p:nvSpPr>
          <p:cNvPr id="203" name="Скругленный прямоугольник 202"/>
          <p:cNvSpPr/>
          <p:nvPr/>
        </p:nvSpPr>
        <p:spPr bwMode="auto">
          <a:xfrm>
            <a:off x="989962" y="4770479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solidFill>
                <a:srgbClr val="C0C1C2"/>
              </a:solidFill>
            </a:endParaRPr>
          </a:p>
        </p:txBody>
      </p:sp>
      <p:sp>
        <p:nvSpPr>
          <p:cNvPr id="204" name="Скругленный прямоугольник 203"/>
          <p:cNvSpPr/>
          <p:nvPr/>
        </p:nvSpPr>
        <p:spPr bwMode="auto">
          <a:xfrm>
            <a:off x="1145383" y="4770479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05" name="Скругленный прямоугольник 204"/>
          <p:cNvSpPr/>
          <p:nvPr/>
        </p:nvSpPr>
        <p:spPr bwMode="auto">
          <a:xfrm>
            <a:off x="1300803" y="4770479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06" name="Скругленный прямоугольник 205"/>
          <p:cNvSpPr/>
          <p:nvPr/>
        </p:nvSpPr>
        <p:spPr bwMode="auto">
          <a:xfrm>
            <a:off x="1456223" y="4770479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07" name="Скругленный прямоугольник 206"/>
          <p:cNvSpPr/>
          <p:nvPr/>
        </p:nvSpPr>
        <p:spPr bwMode="auto">
          <a:xfrm>
            <a:off x="1611644" y="4770479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08" name="Скругленный прямоугольник 207"/>
          <p:cNvSpPr/>
          <p:nvPr/>
        </p:nvSpPr>
        <p:spPr bwMode="auto">
          <a:xfrm>
            <a:off x="1767065" y="4770479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09" name="object 74"/>
          <p:cNvSpPr txBox="1"/>
          <p:nvPr/>
        </p:nvSpPr>
        <p:spPr bwMode="auto">
          <a:xfrm>
            <a:off x="1950218" y="4832903"/>
            <a:ext cx="458194" cy="135937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0</a:t>
            </a:r>
            <a:r>
              <a:rPr lang="en-US"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 </a:t>
            </a:r>
            <a:r>
              <a:rPr lang="ru-RU"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%</a:t>
            </a:r>
            <a:endParaRPr sz="800" b="0" i="0" u="none" strike="noStrike" cap="none" spc="0">
              <a:ln>
                <a:noFill/>
              </a:ln>
              <a:solidFill>
                <a:srgbClr val="1E3A5B"/>
              </a:solidFill>
              <a:latin typeface="Arial"/>
              <a:cs typeface="Arial"/>
            </a:endParaRPr>
          </a:p>
        </p:txBody>
      </p:sp>
      <p:sp>
        <p:nvSpPr>
          <p:cNvPr id="213" name="object 75"/>
          <p:cNvSpPr txBox="1"/>
          <p:nvPr/>
        </p:nvSpPr>
        <p:spPr bwMode="auto">
          <a:xfrm>
            <a:off x="352136" y="4460312"/>
            <a:ext cx="2330267" cy="241094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7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Использование расчетной лесосеки</a:t>
            </a:r>
            <a:r>
              <a:rPr lang="en-US" sz="7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 </a:t>
            </a:r>
            <a:r>
              <a:rPr lang="ru-RU" sz="7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— </a:t>
            </a:r>
            <a:endParaRPr/>
          </a:p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7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0 тыс. </a:t>
            </a:r>
            <a:r>
              <a:rPr lang="ru-RU" sz="700" i="0">
                <a:solidFill>
                  <a:srgbClr val="1E3A5B"/>
                </a:solidFill>
                <a:latin typeface="Arial Black"/>
              </a:rPr>
              <a:t>м</a:t>
            </a:r>
            <a:r>
              <a:rPr lang="ru-RU" sz="700" i="0" baseline="30000">
                <a:solidFill>
                  <a:srgbClr val="1E3A5B"/>
                </a:solidFill>
                <a:latin typeface="Arial Black"/>
              </a:rPr>
              <a:t>3</a:t>
            </a:r>
            <a:endParaRPr lang="ru-RU" sz="700" b="1" u="none" strike="noStrike" cap="none" spc="0">
              <a:ln>
                <a:noFill/>
              </a:ln>
              <a:solidFill>
                <a:srgbClr val="1E3A5B"/>
              </a:solidFill>
              <a:latin typeface="Arial Black"/>
              <a:cs typeface="Arial Black"/>
            </a:endParaRPr>
          </a:p>
        </p:txBody>
      </p:sp>
      <p:sp>
        <p:nvSpPr>
          <p:cNvPr id="223" name="Скругленный прямоугольник 222"/>
          <p:cNvSpPr/>
          <p:nvPr/>
        </p:nvSpPr>
        <p:spPr bwMode="auto">
          <a:xfrm>
            <a:off x="3206596" y="4778940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27" name="Скругленный прямоугольник 226"/>
          <p:cNvSpPr/>
          <p:nvPr/>
        </p:nvSpPr>
        <p:spPr bwMode="auto">
          <a:xfrm>
            <a:off x="3362017" y="4778940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32" name="Скругленный прямоугольник 231"/>
          <p:cNvSpPr/>
          <p:nvPr/>
        </p:nvSpPr>
        <p:spPr bwMode="auto">
          <a:xfrm>
            <a:off x="3517438" y="4778940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36" name="Скругленный прямоугольник 235"/>
          <p:cNvSpPr/>
          <p:nvPr/>
        </p:nvSpPr>
        <p:spPr bwMode="auto">
          <a:xfrm>
            <a:off x="3672859" y="4778940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51" name="Скругленный прямоугольник 250"/>
          <p:cNvSpPr/>
          <p:nvPr/>
        </p:nvSpPr>
        <p:spPr bwMode="auto">
          <a:xfrm>
            <a:off x="3828279" y="4778940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54" name="Скругленный прямоугольник 253"/>
          <p:cNvSpPr/>
          <p:nvPr/>
        </p:nvSpPr>
        <p:spPr bwMode="auto">
          <a:xfrm>
            <a:off x="3983699" y="4778940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57" name="Скругленный прямоугольник 256"/>
          <p:cNvSpPr/>
          <p:nvPr/>
        </p:nvSpPr>
        <p:spPr bwMode="auto">
          <a:xfrm>
            <a:off x="4139120" y="4778940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58" name="Скругленный прямоугольник 257"/>
          <p:cNvSpPr/>
          <p:nvPr/>
        </p:nvSpPr>
        <p:spPr bwMode="auto">
          <a:xfrm>
            <a:off x="4294540" y="4778940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59" name="Скругленный прямоугольник 258"/>
          <p:cNvSpPr/>
          <p:nvPr/>
        </p:nvSpPr>
        <p:spPr bwMode="auto">
          <a:xfrm>
            <a:off x="4449961" y="4778940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60" name="Скругленный прямоугольник 259"/>
          <p:cNvSpPr/>
          <p:nvPr/>
        </p:nvSpPr>
        <p:spPr bwMode="auto">
          <a:xfrm>
            <a:off x="4605382" y="4778940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77" name="object 74"/>
          <p:cNvSpPr txBox="1"/>
          <p:nvPr/>
        </p:nvSpPr>
        <p:spPr bwMode="auto">
          <a:xfrm>
            <a:off x="4788535" y="4841363"/>
            <a:ext cx="458194" cy="135937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0</a:t>
            </a:r>
            <a:r>
              <a:rPr lang="en-US"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 </a:t>
            </a:r>
            <a:r>
              <a:rPr lang="ru-RU"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%</a:t>
            </a:r>
            <a:endParaRPr sz="800" b="0" i="0" u="none" strike="noStrike" cap="none" spc="0">
              <a:ln>
                <a:noFill/>
              </a:ln>
              <a:solidFill>
                <a:srgbClr val="1E3A5B"/>
              </a:solidFill>
              <a:latin typeface="Arial"/>
              <a:cs typeface="Arial"/>
            </a:endParaRPr>
          </a:p>
        </p:txBody>
      </p:sp>
      <p:sp>
        <p:nvSpPr>
          <p:cNvPr id="280" name="object 75"/>
          <p:cNvSpPr txBox="1"/>
          <p:nvPr/>
        </p:nvSpPr>
        <p:spPr bwMode="auto">
          <a:xfrm>
            <a:off x="3190451" y="4468773"/>
            <a:ext cx="2000411" cy="120548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7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Рыбоводные участки — 0 га</a:t>
            </a:r>
            <a:endParaRPr/>
          </a:p>
        </p:txBody>
      </p:sp>
      <p:sp>
        <p:nvSpPr>
          <p:cNvPr id="345" name="Скругленный прямоугольник 344"/>
          <p:cNvSpPr/>
          <p:nvPr/>
        </p:nvSpPr>
        <p:spPr bwMode="auto">
          <a:xfrm>
            <a:off x="364288" y="627653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solidFill>
                <a:srgbClr val="C0C1C2"/>
              </a:solidFill>
            </a:endParaRPr>
          </a:p>
        </p:txBody>
      </p:sp>
      <p:sp>
        <p:nvSpPr>
          <p:cNvPr id="346" name="Скругленный прямоугольник 345"/>
          <p:cNvSpPr/>
          <p:nvPr/>
        </p:nvSpPr>
        <p:spPr bwMode="auto">
          <a:xfrm>
            <a:off x="519708" y="627653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solidFill>
                <a:srgbClr val="C0C1C2"/>
              </a:solidFill>
            </a:endParaRPr>
          </a:p>
        </p:txBody>
      </p:sp>
      <p:sp>
        <p:nvSpPr>
          <p:cNvPr id="347" name="Скругленный прямоугольник 346"/>
          <p:cNvSpPr/>
          <p:nvPr/>
        </p:nvSpPr>
        <p:spPr bwMode="auto">
          <a:xfrm>
            <a:off x="675130" y="627653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solidFill>
                <a:srgbClr val="C0C1C2"/>
              </a:solidFill>
            </a:endParaRPr>
          </a:p>
        </p:txBody>
      </p:sp>
      <p:sp>
        <p:nvSpPr>
          <p:cNvPr id="348" name="Скругленный прямоугольник 347"/>
          <p:cNvSpPr/>
          <p:nvPr/>
        </p:nvSpPr>
        <p:spPr bwMode="auto">
          <a:xfrm>
            <a:off x="830550" y="627653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solidFill>
                <a:srgbClr val="C0C1C2"/>
              </a:solidFill>
            </a:endParaRPr>
          </a:p>
        </p:txBody>
      </p:sp>
      <p:sp>
        <p:nvSpPr>
          <p:cNvPr id="349" name="Скругленный прямоугольник 348"/>
          <p:cNvSpPr/>
          <p:nvPr/>
        </p:nvSpPr>
        <p:spPr bwMode="auto">
          <a:xfrm>
            <a:off x="985970" y="627653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solidFill>
                <a:srgbClr val="C0C1C2"/>
              </a:solidFill>
            </a:endParaRPr>
          </a:p>
        </p:txBody>
      </p:sp>
      <p:sp>
        <p:nvSpPr>
          <p:cNvPr id="350" name="Скругленный прямоугольник 349"/>
          <p:cNvSpPr/>
          <p:nvPr/>
        </p:nvSpPr>
        <p:spPr bwMode="auto">
          <a:xfrm>
            <a:off x="1141391" y="627653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51" name="Скругленный прямоугольник 350"/>
          <p:cNvSpPr/>
          <p:nvPr/>
        </p:nvSpPr>
        <p:spPr bwMode="auto">
          <a:xfrm>
            <a:off x="1296811" y="627653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52" name="Скругленный прямоугольник 351"/>
          <p:cNvSpPr/>
          <p:nvPr/>
        </p:nvSpPr>
        <p:spPr bwMode="auto">
          <a:xfrm>
            <a:off x="1452231" y="627653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53" name="Скругленный прямоугольник 352"/>
          <p:cNvSpPr/>
          <p:nvPr/>
        </p:nvSpPr>
        <p:spPr bwMode="auto">
          <a:xfrm>
            <a:off x="1607651" y="627653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54" name="Скругленный прямоугольник 353"/>
          <p:cNvSpPr/>
          <p:nvPr/>
        </p:nvSpPr>
        <p:spPr bwMode="auto">
          <a:xfrm>
            <a:off x="1763073" y="6276538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55" name="object 74"/>
          <p:cNvSpPr txBox="1"/>
          <p:nvPr/>
        </p:nvSpPr>
        <p:spPr bwMode="auto">
          <a:xfrm>
            <a:off x="1946226" y="6338962"/>
            <a:ext cx="458194" cy="135937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0</a:t>
            </a:r>
            <a:r>
              <a:rPr lang="en-US"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 </a:t>
            </a:r>
            <a:r>
              <a:rPr lang="ru-RU"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%</a:t>
            </a:r>
            <a:endParaRPr sz="800" b="0" i="0" u="none" strike="noStrike" cap="none" spc="0">
              <a:ln>
                <a:noFill/>
              </a:ln>
              <a:solidFill>
                <a:srgbClr val="1E3A5B"/>
              </a:solidFill>
              <a:latin typeface="Arial"/>
              <a:cs typeface="Arial"/>
            </a:endParaRPr>
          </a:p>
        </p:txBody>
      </p:sp>
      <p:sp>
        <p:nvSpPr>
          <p:cNvPr id="356" name="object 75"/>
          <p:cNvSpPr txBox="1"/>
          <p:nvPr/>
        </p:nvSpPr>
        <p:spPr bwMode="auto">
          <a:xfrm>
            <a:off x="343344" y="6055882"/>
            <a:ext cx="2044974" cy="120548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7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Торф — 216 тыс. </a:t>
            </a:r>
            <a:r>
              <a:rPr lang="ru-RU" sz="700" i="0">
                <a:solidFill>
                  <a:srgbClr val="1E3A5B"/>
                </a:solidFill>
                <a:latin typeface="Arial Black"/>
              </a:rPr>
              <a:t>м</a:t>
            </a:r>
            <a:r>
              <a:rPr lang="ru-RU" sz="700" i="0" baseline="30000">
                <a:solidFill>
                  <a:srgbClr val="1E3A5B"/>
                </a:solidFill>
                <a:latin typeface="Arial Black"/>
              </a:rPr>
              <a:t>3</a:t>
            </a:r>
            <a:endParaRPr lang="ru-RU" sz="700" b="1" u="none" strike="noStrike" cap="none" spc="0">
              <a:ln>
                <a:noFill/>
              </a:ln>
              <a:solidFill>
                <a:srgbClr val="1E3A5B"/>
              </a:solidFill>
              <a:latin typeface="Arial Black"/>
              <a:cs typeface="Arial Black"/>
            </a:endParaRPr>
          </a:p>
        </p:txBody>
      </p:sp>
      <p:sp>
        <p:nvSpPr>
          <p:cNvPr id="357" name="Скругленный прямоугольник 356"/>
          <p:cNvSpPr/>
          <p:nvPr/>
        </p:nvSpPr>
        <p:spPr bwMode="auto">
          <a:xfrm>
            <a:off x="3202604" y="6284999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58" name="Скругленный прямоугольник 357"/>
          <p:cNvSpPr/>
          <p:nvPr/>
        </p:nvSpPr>
        <p:spPr bwMode="auto">
          <a:xfrm>
            <a:off x="3358025" y="6284999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59" name="Скругленный прямоугольник 358"/>
          <p:cNvSpPr/>
          <p:nvPr/>
        </p:nvSpPr>
        <p:spPr bwMode="auto">
          <a:xfrm>
            <a:off x="3513446" y="6284999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60" name="Скругленный прямоугольник 359"/>
          <p:cNvSpPr/>
          <p:nvPr/>
        </p:nvSpPr>
        <p:spPr bwMode="auto">
          <a:xfrm>
            <a:off x="3668867" y="6284999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61" name="Скругленный прямоугольник 360"/>
          <p:cNvSpPr/>
          <p:nvPr/>
        </p:nvSpPr>
        <p:spPr bwMode="auto">
          <a:xfrm>
            <a:off x="3824287" y="6284999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62" name="Скругленный прямоугольник 361"/>
          <p:cNvSpPr/>
          <p:nvPr/>
        </p:nvSpPr>
        <p:spPr bwMode="auto">
          <a:xfrm>
            <a:off x="3979707" y="6284999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63" name="Скругленный прямоугольник 362"/>
          <p:cNvSpPr/>
          <p:nvPr/>
        </p:nvSpPr>
        <p:spPr bwMode="auto">
          <a:xfrm>
            <a:off x="4135128" y="6284999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64" name="Скругленный прямоугольник 363"/>
          <p:cNvSpPr/>
          <p:nvPr/>
        </p:nvSpPr>
        <p:spPr bwMode="auto">
          <a:xfrm>
            <a:off x="4290548" y="6284999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65" name="Скругленный прямоугольник 364"/>
          <p:cNvSpPr/>
          <p:nvPr/>
        </p:nvSpPr>
        <p:spPr bwMode="auto">
          <a:xfrm>
            <a:off x="4445969" y="6284999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66" name="Скругленный прямоугольник 365"/>
          <p:cNvSpPr/>
          <p:nvPr/>
        </p:nvSpPr>
        <p:spPr bwMode="auto">
          <a:xfrm>
            <a:off x="4601390" y="6284999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67" name="object 74"/>
          <p:cNvSpPr txBox="1"/>
          <p:nvPr/>
        </p:nvSpPr>
        <p:spPr bwMode="auto">
          <a:xfrm>
            <a:off x="4784543" y="6347422"/>
            <a:ext cx="458194" cy="135937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93</a:t>
            </a:r>
            <a:r>
              <a:rPr lang="en-US"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 </a:t>
            </a:r>
            <a:r>
              <a:rPr lang="ru-RU"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%</a:t>
            </a:r>
            <a:endParaRPr lang="ru-RU" sz="800" b="0" i="0" u="none" strike="noStrike" cap="none" spc="0">
              <a:ln>
                <a:noFill/>
              </a:ln>
              <a:solidFill>
                <a:srgbClr val="1E3A5B"/>
              </a:solidFill>
              <a:latin typeface="Arial"/>
              <a:cs typeface="Arial"/>
            </a:endParaRPr>
          </a:p>
        </p:txBody>
      </p:sp>
      <p:sp>
        <p:nvSpPr>
          <p:cNvPr id="368" name="object 75"/>
          <p:cNvSpPr txBox="1"/>
          <p:nvPr/>
        </p:nvSpPr>
        <p:spPr bwMode="auto">
          <a:xfrm>
            <a:off x="3186459" y="5974832"/>
            <a:ext cx="1872208" cy="241094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7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Электрическая мощность — </a:t>
            </a:r>
            <a:endParaRPr/>
          </a:p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7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1 182 597 тыс. кВт</a:t>
            </a:r>
            <a:endParaRPr/>
          </a:p>
        </p:txBody>
      </p:sp>
      <p:sp>
        <p:nvSpPr>
          <p:cNvPr id="404" name="object 20"/>
          <p:cNvSpPr txBox="1"/>
          <p:nvPr/>
        </p:nvSpPr>
        <p:spPr bwMode="auto">
          <a:xfrm>
            <a:off x="5913656" y="2143406"/>
            <a:ext cx="4916505" cy="114390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 indent="0" algn="l" defTabSz="914400"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1" u="none" strike="noStrike" cap="none" spc="-10">
                <a:ln>
                  <a:noFill/>
                </a:ln>
                <a:solidFill>
                  <a:srgbClr val="1F497D">
                    <a:lumMod val="75000"/>
                  </a:srgbClr>
                </a:solidFill>
                <a:latin typeface="Arial Black"/>
                <a:cs typeface="Arial Black"/>
              </a:rPr>
              <a:t>288 км до дороги федерального значения Р-404 Тюмень </a:t>
            </a:r>
            <a:r>
              <a:rPr lang="ru-RU" sz="8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—</a:t>
            </a:r>
            <a:r>
              <a:rPr lang="ru-RU" sz="1100" b="1" u="none" strike="noStrike" cap="none" spc="-10">
                <a:ln>
                  <a:noFill/>
                </a:ln>
                <a:solidFill>
                  <a:srgbClr val="1F497D">
                    <a:lumMod val="75000"/>
                  </a:srgbClr>
                </a:solidFill>
                <a:latin typeface="Arial Black"/>
                <a:cs typeface="Arial Black"/>
              </a:rPr>
              <a:t> Тобольск </a:t>
            </a:r>
            <a:r>
              <a:rPr lang="ru-RU" sz="8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— </a:t>
            </a:r>
            <a:r>
              <a:rPr lang="en-US" sz="8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 </a:t>
            </a:r>
            <a:r>
              <a:rPr lang="ru-RU" sz="1100" b="1" u="none" strike="noStrike" cap="none" spc="-10">
                <a:ln>
                  <a:noFill/>
                </a:ln>
                <a:solidFill>
                  <a:srgbClr val="1F497D">
                    <a:lumMod val="75000"/>
                  </a:srgbClr>
                </a:solidFill>
                <a:latin typeface="Arial Black"/>
                <a:cs typeface="Arial Black"/>
              </a:rPr>
              <a:t>Ханты-Мансийск</a:t>
            </a:r>
            <a:endParaRPr/>
          </a:p>
          <a:p>
            <a:pPr marL="12700" marR="5080" lvl="0" indent="0" algn="l" defTabSz="914400"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100" b="1" u="none" strike="noStrike" cap="none" spc="-10">
              <a:ln>
                <a:noFill/>
              </a:ln>
              <a:solidFill>
                <a:srgbClr val="1F497D">
                  <a:lumMod val="75000"/>
                </a:srgbClr>
              </a:solidFill>
              <a:latin typeface="Arial Black"/>
              <a:cs typeface="Arial Black"/>
            </a:endParaRPr>
          </a:p>
          <a:p>
            <a:pPr marL="12700" marR="5080" lvl="0" indent="0" algn="l" defTabSz="914400"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1" spc="-10">
                <a:solidFill>
                  <a:srgbClr val="1F497D">
                    <a:lumMod val="75000"/>
                  </a:srgbClr>
                </a:solidFill>
                <a:latin typeface="Arial Black"/>
                <a:cs typeface="Arial Black"/>
              </a:rPr>
              <a:t>Железнодорожный </a:t>
            </a:r>
            <a:r>
              <a:rPr lang="ru-RU" sz="1100" b="1" u="none" strike="noStrike" cap="none" spc="-10">
                <a:ln>
                  <a:noFill/>
                </a:ln>
                <a:solidFill>
                  <a:srgbClr val="1F497D">
                    <a:lumMod val="75000"/>
                  </a:srgbClr>
                </a:solidFill>
                <a:latin typeface="Arial Black"/>
                <a:cs typeface="Arial Black"/>
              </a:rPr>
              <a:t>вокзал Нижневартовск-1</a:t>
            </a:r>
            <a:endParaRPr/>
          </a:p>
          <a:p>
            <a:pPr marL="12700" marR="5080" lvl="0" indent="0" algn="l" defTabSz="914400"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100" b="1" u="none" strike="noStrike" cap="none" spc="-10">
              <a:ln>
                <a:noFill/>
              </a:ln>
              <a:solidFill>
                <a:srgbClr val="1F497D">
                  <a:lumMod val="75000"/>
                </a:srgbClr>
              </a:solidFill>
              <a:latin typeface="Arial Black"/>
              <a:cs typeface="Arial Black"/>
            </a:endParaRPr>
          </a:p>
          <a:p>
            <a:pPr marL="12700" marR="5080" lvl="0" indent="0" algn="l" defTabSz="914400"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1" u="none" strike="noStrike" cap="none" spc="-10">
                <a:ln>
                  <a:noFill/>
                </a:ln>
                <a:solidFill>
                  <a:srgbClr val="1F497D">
                    <a:lumMod val="75000"/>
                  </a:srgbClr>
                </a:solidFill>
                <a:latin typeface="Arial Black"/>
                <a:cs typeface="Arial Black"/>
              </a:rPr>
              <a:t>Аэропорт Нижневартовск</a:t>
            </a:r>
            <a:endParaRPr/>
          </a:p>
        </p:txBody>
      </p:sp>
      <p:cxnSp>
        <p:nvCxnSpPr>
          <p:cNvPr id="405" name="Прямая со стрелкой 404"/>
          <p:cNvCxnSpPr>
            <a:cxnSpLocks/>
          </p:cNvCxnSpPr>
          <p:nvPr/>
        </p:nvCxnSpPr>
        <p:spPr bwMode="auto">
          <a:xfrm>
            <a:off x="6562312" y="3688713"/>
            <a:ext cx="1016636" cy="0"/>
          </a:xfrm>
          <a:prstGeom prst="straightConnector1">
            <a:avLst/>
          </a:prstGeom>
          <a:ln w="9525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" name="object 54"/>
          <p:cNvSpPr txBox="1"/>
          <p:nvPr/>
        </p:nvSpPr>
        <p:spPr bwMode="auto">
          <a:xfrm>
            <a:off x="5496023" y="3608170"/>
            <a:ext cx="990600" cy="120546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tabLst>
                <a:tab pos="1141413" algn="l"/>
              </a:tabLst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tabLst>
                <a:tab pos="1141413" algn="l"/>
              </a:tabLst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tabLst>
                <a:tab pos="1141413" algn="l"/>
              </a:tabLst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tabLst>
                <a:tab pos="1141413" algn="l"/>
              </a:tabLst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tabLst>
                <a:tab pos="1141413" algn="l"/>
              </a:tabLst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tabLst>
                <a:tab pos="1141413" algn="l"/>
              </a:tabLs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tabLst>
                <a:tab pos="1141413" algn="l"/>
              </a:tabLs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tabLst>
                <a:tab pos="1141413" algn="l"/>
              </a:tabLs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tabLst>
                <a:tab pos="1141413" algn="l"/>
              </a:tabLs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12700" marR="0" lvl="0" indent="0" algn="l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1413" algn="l"/>
              </a:tabLst>
              <a:defRPr/>
            </a:pPr>
            <a:r>
              <a:rPr lang="ru-RU" sz="7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ea typeface="Montserrat ExtraBold"/>
                <a:cs typeface="Arial Black"/>
              </a:rPr>
              <a:t>г. Ханты-Мансийск</a:t>
            </a:r>
            <a:endParaRPr/>
          </a:p>
        </p:txBody>
      </p:sp>
      <p:sp>
        <p:nvSpPr>
          <p:cNvPr id="407" name="object 55"/>
          <p:cNvSpPr txBox="1"/>
          <p:nvPr/>
        </p:nvSpPr>
        <p:spPr bwMode="auto">
          <a:xfrm>
            <a:off x="9730425" y="3592192"/>
            <a:ext cx="538163" cy="120546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12700" marR="0" lvl="0" indent="0" algn="r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7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ea typeface="Montserrat ExtraBold"/>
                <a:cs typeface="Arial Black"/>
              </a:rPr>
              <a:t>г. Тюмень</a:t>
            </a:r>
            <a:endParaRPr/>
          </a:p>
        </p:txBody>
      </p:sp>
      <p:sp>
        <p:nvSpPr>
          <p:cNvPr id="408" name="object 55"/>
          <p:cNvSpPr txBox="1"/>
          <p:nvPr/>
        </p:nvSpPr>
        <p:spPr bwMode="auto">
          <a:xfrm>
            <a:off x="7640314" y="3608170"/>
            <a:ext cx="936420" cy="120546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12700" marR="0" lvl="0" indent="0" algn="ctr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7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ea typeface="Montserrat ExtraBold"/>
                <a:cs typeface="Arial Black"/>
              </a:rPr>
              <a:t>г. Нижневартовск</a:t>
            </a:r>
            <a:endParaRPr/>
          </a:p>
        </p:txBody>
      </p:sp>
      <p:sp>
        <p:nvSpPr>
          <p:cNvPr id="411" name="object 72"/>
          <p:cNvSpPr txBox="1"/>
          <p:nvPr/>
        </p:nvSpPr>
        <p:spPr bwMode="auto">
          <a:xfrm>
            <a:off x="6824761" y="3512467"/>
            <a:ext cx="538162" cy="136525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 b="1" u="none" strike="noStrike" cap="none" spc="0">
                <a:ln>
                  <a:noFill/>
                </a:ln>
                <a:solidFill>
                  <a:srgbClr val="0092E1"/>
                </a:solidFill>
                <a:latin typeface="Arial Black"/>
                <a:ea typeface="Montserrat ExtraBold"/>
                <a:cs typeface="Arial Black"/>
              </a:rPr>
              <a:t>533 км</a:t>
            </a:r>
            <a:endParaRPr/>
          </a:p>
        </p:txBody>
      </p:sp>
      <p:cxnSp>
        <p:nvCxnSpPr>
          <p:cNvPr id="415" name="Прямая со стрелкой 414"/>
          <p:cNvCxnSpPr>
            <a:cxnSpLocks/>
          </p:cNvCxnSpPr>
          <p:nvPr/>
        </p:nvCxnSpPr>
        <p:spPr bwMode="auto">
          <a:xfrm>
            <a:off x="8709168" y="3691936"/>
            <a:ext cx="925567" cy="0"/>
          </a:xfrm>
          <a:prstGeom prst="straightConnector1">
            <a:avLst/>
          </a:prstGeom>
          <a:ln w="9525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object 72"/>
          <p:cNvSpPr txBox="1"/>
          <p:nvPr/>
        </p:nvSpPr>
        <p:spPr bwMode="auto">
          <a:xfrm>
            <a:off x="8947100" y="3515690"/>
            <a:ext cx="538162" cy="136525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 b="1" u="none" strike="noStrike" cap="none" spc="0">
                <a:ln>
                  <a:noFill/>
                </a:ln>
                <a:solidFill>
                  <a:srgbClr val="0092E1"/>
                </a:solidFill>
                <a:latin typeface="Arial Black"/>
                <a:ea typeface="Montserrat ExtraBold"/>
                <a:cs typeface="Arial Black"/>
              </a:rPr>
              <a:t>1015 км</a:t>
            </a:r>
            <a:endParaRPr/>
          </a:p>
        </p:txBody>
      </p:sp>
      <p:pic>
        <p:nvPicPr>
          <p:cNvPr id="417" name="Рисунок 416" descr="Маркер контур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723379" y="922341"/>
            <a:ext cx="462999" cy="4629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 bwMode="auto">
          <a:xfrm>
            <a:off x="7990347" y="181024"/>
            <a:ext cx="238480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309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600" b="0" i="1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n-ea"/>
                <a:cs typeface="Arial"/>
              </a:rPr>
              <a:t>* Приведены данные по используемым запасам</a:t>
            </a:r>
            <a:endParaRPr/>
          </a:p>
        </p:txBody>
      </p:sp>
      <p:pic>
        <p:nvPicPr>
          <p:cNvPr id="23" name="Рисунок 22" descr="Поезд контур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496023" y="2592705"/>
            <a:ext cx="345207" cy="345207"/>
          </a:xfrm>
          <a:prstGeom prst="rect">
            <a:avLst/>
          </a:prstGeom>
        </p:spPr>
      </p:pic>
      <p:pic>
        <p:nvPicPr>
          <p:cNvPr id="26" name="Рисунок 25" descr="Самолет контур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478997" y="3026118"/>
            <a:ext cx="379258" cy="379258"/>
          </a:xfrm>
          <a:prstGeom prst="rect">
            <a:avLst/>
          </a:prstGeom>
        </p:spPr>
      </p:pic>
      <p:pic>
        <p:nvPicPr>
          <p:cNvPr id="41" name="Рисунок 40" descr="Указатель контур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488492" y="2125241"/>
            <a:ext cx="379258" cy="379258"/>
          </a:xfrm>
          <a:prstGeom prst="rect">
            <a:avLst/>
          </a:prstGeom>
        </p:spPr>
      </p:pic>
      <p:sp>
        <p:nvSpPr>
          <p:cNvPr id="48" name="Овал 47"/>
          <p:cNvSpPr/>
          <p:nvPr/>
        </p:nvSpPr>
        <p:spPr bwMode="auto">
          <a:xfrm>
            <a:off x="6655438" y="5466883"/>
            <a:ext cx="108000" cy="108000"/>
          </a:xfrm>
          <a:prstGeom prst="ellipse">
            <a:avLst/>
          </a:prstGeom>
          <a:solidFill>
            <a:srgbClr val="21B6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9" name="Овал 48"/>
          <p:cNvSpPr/>
          <p:nvPr/>
        </p:nvSpPr>
        <p:spPr bwMode="auto">
          <a:xfrm>
            <a:off x="7254923" y="5831664"/>
            <a:ext cx="108000" cy="108000"/>
          </a:xfrm>
          <a:prstGeom prst="ellipse">
            <a:avLst/>
          </a:prstGeom>
          <a:solidFill>
            <a:srgbClr val="21B6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2" name="object 55"/>
          <p:cNvSpPr txBox="1"/>
          <p:nvPr/>
        </p:nvSpPr>
        <p:spPr bwMode="auto">
          <a:xfrm>
            <a:off x="6655438" y="5270674"/>
            <a:ext cx="687384" cy="151323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12700" marR="0" lvl="0" indent="0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ea typeface="Montserrat ExtraBold"/>
                <a:cs typeface="Arial Black"/>
              </a:rPr>
              <a:t>г. Нягань</a:t>
            </a:r>
            <a:endParaRPr/>
          </a:p>
        </p:txBody>
      </p:sp>
      <p:sp>
        <p:nvSpPr>
          <p:cNvPr id="53" name="object 55"/>
          <p:cNvSpPr txBox="1"/>
          <p:nvPr/>
        </p:nvSpPr>
        <p:spPr bwMode="auto">
          <a:xfrm>
            <a:off x="7254923" y="5507479"/>
            <a:ext cx="862016" cy="289823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12700" marR="0" lvl="0" indent="0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ea typeface="Montserrat ExtraBold"/>
                <a:cs typeface="Arial Black"/>
              </a:rPr>
              <a:t>г. Ханты-Мансийск</a:t>
            </a:r>
            <a:endParaRPr/>
          </a:p>
        </p:txBody>
      </p:sp>
      <p:sp>
        <p:nvSpPr>
          <p:cNvPr id="54" name="Овал 53"/>
          <p:cNvSpPr/>
          <p:nvPr/>
        </p:nvSpPr>
        <p:spPr bwMode="auto">
          <a:xfrm>
            <a:off x="8157092" y="5843885"/>
            <a:ext cx="108000" cy="108000"/>
          </a:xfrm>
          <a:prstGeom prst="ellipse">
            <a:avLst/>
          </a:prstGeom>
          <a:solidFill>
            <a:srgbClr val="21B6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5" name="object 55"/>
          <p:cNvSpPr txBox="1"/>
          <p:nvPr/>
        </p:nvSpPr>
        <p:spPr bwMode="auto">
          <a:xfrm>
            <a:off x="8157092" y="5653633"/>
            <a:ext cx="862016" cy="151323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12700" marR="0" lvl="0" indent="0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ea typeface="Montserrat ExtraBold"/>
                <a:cs typeface="Arial Black"/>
              </a:rPr>
              <a:t>г. Сургут</a:t>
            </a:r>
            <a:endParaRPr/>
          </a:p>
        </p:txBody>
      </p:sp>
      <p:sp>
        <p:nvSpPr>
          <p:cNvPr id="56" name="Овал 55"/>
          <p:cNvSpPr/>
          <p:nvPr/>
        </p:nvSpPr>
        <p:spPr bwMode="auto">
          <a:xfrm>
            <a:off x="8709168" y="5977681"/>
            <a:ext cx="108000" cy="108000"/>
          </a:xfrm>
          <a:prstGeom prst="ellipse">
            <a:avLst/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7" name="object 55"/>
          <p:cNvSpPr txBox="1"/>
          <p:nvPr/>
        </p:nvSpPr>
        <p:spPr bwMode="auto">
          <a:xfrm>
            <a:off x="8709168" y="5787429"/>
            <a:ext cx="1246044" cy="151323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12700" marR="0" lvl="0" indent="0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ea typeface="Montserrat ExtraBold"/>
                <a:cs typeface="Arial Black"/>
              </a:rPr>
              <a:t>г. Нижневартовск</a:t>
            </a:r>
            <a:endParaRPr/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3202604" y="704201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3358025" y="704201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3513446" y="704201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3668867" y="704201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6" name="Скругленный прямоугольник 45"/>
          <p:cNvSpPr/>
          <p:nvPr/>
        </p:nvSpPr>
        <p:spPr bwMode="auto">
          <a:xfrm>
            <a:off x="3824287" y="704201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7" name="Скругленный прямоугольник 46"/>
          <p:cNvSpPr/>
          <p:nvPr/>
        </p:nvSpPr>
        <p:spPr bwMode="auto">
          <a:xfrm>
            <a:off x="3979707" y="704201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4135128" y="704201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1" name="Скругленный прямоугольник 50"/>
          <p:cNvSpPr/>
          <p:nvPr/>
        </p:nvSpPr>
        <p:spPr bwMode="auto">
          <a:xfrm>
            <a:off x="4290548" y="704201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9" name="Скругленный прямоугольник 58"/>
          <p:cNvSpPr/>
          <p:nvPr/>
        </p:nvSpPr>
        <p:spPr bwMode="auto">
          <a:xfrm>
            <a:off x="4445969" y="704201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0" name="Скругленный прямоугольник 59"/>
          <p:cNvSpPr/>
          <p:nvPr/>
        </p:nvSpPr>
        <p:spPr bwMode="auto">
          <a:xfrm>
            <a:off x="4601390" y="7042015"/>
            <a:ext cx="103614" cy="284318"/>
          </a:xfrm>
          <a:prstGeom prst="roundRect">
            <a:avLst>
              <a:gd name="adj" fmla="val 50000"/>
            </a:avLst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1" name="object 74"/>
          <p:cNvSpPr txBox="1"/>
          <p:nvPr/>
        </p:nvSpPr>
        <p:spPr bwMode="auto">
          <a:xfrm>
            <a:off x="4784543" y="7104437"/>
            <a:ext cx="458194" cy="135937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93</a:t>
            </a:r>
            <a:r>
              <a:rPr lang="en-US"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 </a:t>
            </a:r>
            <a:r>
              <a:rPr lang="ru-RU" sz="800" b="1" i="0" u="none" strike="noStrike" cap="none" spc="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%</a:t>
            </a:r>
            <a:endParaRPr lang="ru-RU" sz="800" b="0" i="0" u="none" strike="noStrike" cap="none" spc="0">
              <a:ln>
                <a:noFill/>
              </a:ln>
              <a:solidFill>
                <a:srgbClr val="1E3A5B"/>
              </a:solidFill>
              <a:latin typeface="Arial"/>
              <a:cs typeface="Arial"/>
            </a:endParaRPr>
          </a:p>
        </p:txBody>
      </p:sp>
      <p:sp>
        <p:nvSpPr>
          <p:cNvPr id="62" name="object 75"/>
          <p:cNvSpPr txBox="1"/>
          <p:nvPr/>
        </p:nvSpPr>
        <p:spPr bwMode="auto">
          <a:xfrm>
            <a:off x="3189430" y="6797713"/>
            <a:ext cx="2004402" cy="120548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1" marR="0" lvl="0" indent="0" algn="l" defTabSz="914217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7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Газоснабжение — 1200 тыс. </a:t>
            </a:r>
            <a:r>
              <a:rPr lang="ru-RU" sz="700" i="0">
                <a:solidFill>
                  <a:srgbClr val="1E3A5B"/>
                </a:solidFill>
                <a:latin typeface="Arial Black"/>
              </a:rPr>
              <a:t>м</a:t>
            </a:r>
            <a:r>
              <a:rPr lang="ru-RU" sz="700" i="0" baseline="30000">
                <a:solidFill>
                  <a:srgbClr val="1E3A5B"/>
                </a:solidFill>
                <a:latin typeface="Arial Black"/>
              </a:rPr>
              <a:t>3 </a:t>
            </a:r>
            <a:r>
              <a:rPr lang="ru-RU" sz="7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/сут.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2" name="Таблица 41"/>
          <p:cNvGraphicFramePr>
            <a:graphicFrameLocks xmlns:a="http://schemas.openxmlformats.org/drawingml/2006/main" noGrp="1"/>
          </p:cNvGraphicFramePr>
          <p:nvPr/>
        </p:nvGraphicFramePr>
        <p:xfrm>
          <a:off x="298000" y="2351797"/>
          <a:ext cx="4892863" cy="440331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{B301B821-A1FF-4177-AEE7-76D212191A09}</a:tableStyleId>
              </a:tblPr>
              <a:tblGrid>
                <a:gridCol w="1340967"/>
                <a:gridCol w="2627613"/>
                <a:gridCol w="924283"/>
              </a:tblGrid>
              <a:tr h="49609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назначение</a:t>
                      </a:r>
                      <a:endParaRPr b="0"/>
                    </a:p>
                  </a:txBody>
                  <a:tcPr marL="460" marR="460" marT="46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0092E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кадастровый номер</a:t>
                      </a:r>
                      <a:endParaRPr b="0"/>
                    </a:p>
                  </a:txBody>
                  <a:tcPr marL="460" marR="460" marT="46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0092E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площадь, га</a:t>
                      </a:r>
                      <a:endParaRPr b="0"/>
                    </a:p>
                  </a:txBody>
                  <a:tcPr marL="460" marR="460" marT="46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0092E1"/>
                      </a:solidFill>
                    </a:lnB>
                    <a:noFill/>
                  </a:tcPr>
                </a:tc>
              </a:tr>
              <a:tr h="300555"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промышленность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92E1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86:11:0000000:82318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92E1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5,84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92E1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300555"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придорожный сервис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86:11:0301028:346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0,31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300555"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промышленность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86:11:0402001:1110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0,5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300555"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промышленность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86:11:0402001:1747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0,5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300555"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логистика и ЖКХ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86:11:0402001:1754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0,8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300555"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промышленность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86:11:0000000:82910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0,6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300555"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промышленность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86:11:0402001:1365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8,5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300555"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ЖКХ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86:11:0301028:45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5,0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300555"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логистика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86:11:0201001:11630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7,6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300555"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промышленность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86:11:0301009:294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0,5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300555"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промышленность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86:11:0000000:81597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0,8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300555"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придорожный сервис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86:11:0501010:233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4,8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300555"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лесоводство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86:11:0901001:2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ea typeface="+mn-ea"/>
                          <a:cs typeface="Arial Black"/>
                        </a:rPr>
                        <a:t>4,4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C0C1C2"/>
                      </a:solidFill>
                    </a:lnT>
                    <a:lnB w="635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Переместить контур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99069" y="937286"/>
            <a:ext cx="495263" cy="495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298000" y="325041"/>
            <a:ext cx="7064923" cy="5975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 marR="0" lvl="0" indent="0" algn="l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15">
                <a:ln>
                  <a:noFill/>
                </a:ln>
                <a:solidFill>
                  <a:srgbClr val="C0C1C2"/>
                </a:solidFill>
                <a:latin typeface="Arial Black"/>
              </a:rPr>
              <a:t>БАЗА КЛЮЧЕВЫХ РЕСУРСОВ, СОСТОЯНИЕ ЛОГИСТИКИ</a:t>
            </a:r>
            <a:endParaRPr/>
          </a:p>
          <a:p>
            <a:pPr marL="12700" marR="0" lvl="0" indent="0" algn="l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15">
                <a:ln>
                  <a:noFill/>
                </a:ln>
                <a:solidFill>
                  <a:srgbClr val="C0C1C2"/>
                </a:solidFill>
                <a:latin typeface="Arial Black"/>
              </a:rPr>
              <a:t>данные открытых источников</a:t>
            </a:r>
            <a:endParaRPr/>
          </a:p>
        </p:txBody>
      </p:sp>
      <p:sp>
        <p:nvSpPr>
          <p:cNvPr id="3" name="Номер слайда 2"/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0" algn="l" defTabSz="914400">
              <a:lnSpc>
                <a:spcPct val="90000"/>
              </a:lnSpc>
              <a:spcBef>
                <a:spcPts val="877"/>
              </a:spcBef>
              <a:buFont typeface="Arial"/>
              <a:buChar char="•"/>
              <a:defRPr sz="24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651641" indent="-250631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00252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7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40353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04546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0555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60656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00757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40858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l" defTabSz="8019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fld id="{3D928D49-9667-6644-8876-990F029E125B}" type="slidenum">
              <a:rPr lang="ru-RU" sz="900" b="0" i="0" u="none" strike="noStrike" cap="none" spc="0">
                <a:ln>
                  <a:noFill/>
                </a:ln>
                <a:solidFill>
                  <a:srgbClr val="BFBFBF"/>
                </a:solidFill>
                <a:latin typeface="Arial"/>
                <a:ea typeface="+mn-ea"/>
                <a:cs typeface="Arial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rgbClr val="BFBFB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7990347" y="181024"/>
            <a:ext cx="238480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309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600" b="0" i="1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n-ea"/>
                <a:cs typeface="Arial"/>
              </a:rPr>
              <a:t>* Приведены данные по используемым запасам</a:t>
            </a:r>
            <a:endParaRPr/>
          </a:p>
        </p:txBody>
      </p:sp>
      <p:sp>
        <p:nvSpPr>
          <p:cNvPr id="40" name="object 57"/>
          <p:cNvSpPr txBox="1"/>
          <p:nvPr/>
        </p:nvSpPr>
        <p:spPr bwMode="auto">
          <a:xfrm>
            <a:off x="-17665" y="883548"/>
            <a:ext cx="10729091" cy="549000"/>
          </a:xfrm>
          <a:prstGeom prst="rect">
            <a:avLst/>
          </a:prstGeom>
        </p:spPr>
        <p:txBody>
          <a:bodyPr vert="horz" wrap="square" lIns="0" tIns="30479" rIns="0" bIns="0" rtlCol="0">
            <a:spAutoFit/>
          </a:bodyPr>
          <a:lstStyle/>
          <a:p>
            <a:pPr marL="12700" marR="5080" lvl="0" indent="0" algn="ctr" defTabSz="91440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21B63A"/>
                </a:solidFill>
                <a:latin typeface="Arial Black"/>
                <a:ea typeface="+mn-ea"/>
                <a:cs typeface="DIN Pro Bold"/>
              </a:rPr>
              <a:t>СФОРМИРОВАНЫ ИНВЕСТИЦИОННЫЕ ПЛОЩАДКИ ДЛЯ РЕАЛИЗАЦИИ </a:t>
            </a:r>
            <a:endParaRPr lang="ru-RU" sz="1600" b="1" i="0" u="none" strike="noStrike" cap="none" spc="0">
              <a:ln>
                <a:noFill/>
              </a:ln>
              <a:solidFill>
                <a:srgbClr val="21B63A"/>
              </a:solidFill>
              <a:latin typeface="Arial Black"/>
              <a:ea typeface="Arial"/>
              <a:cs typeface="DIN Pro Bold"/>
            </a:endParaRPr>
          </a:p>
          <a:p>
            <a:pPr marL="12699" marR="5079" lvl="0" indent="0" algn="ctr" defTabSz="914400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21B63A"/>
                </a:solidFill>
                <a:latin typeface="Arial Black"/>
                <a:ea typeface="Arial"/>
                <a:cs typeface="DIN Pro Bold"/>
              </a:rPr>
              <a:t>ИНВЕСТИЦИОННЫХ ПРОЕКТОВ</a:t>
            </a:r>
            <a:r>
              <a:rPr/>
              <a:t> </a:t>
            </a:r>
            <a:endParaRPr/>
          </a:p>
        </p:txBody>
      </p:sp>
      <p:sp>
        <p:nvSpPr>
          <p:cNvPr id="50" name="TextBox 49"/>
          <p:cNvSpPr txBox="1"/>
          <p:nvPr/>
        </p:nvSpPr>
        <p:spPr bwMode="auto">
          <a:xfrm>
            <a:off x="5490715" y="2473589"/>
            <a:ext cx="4904685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6755" marR="2702" lvl="0" indent="0" algn="ctr" defTabSz="486369">
              <a:spcBef>
                <a:spcPts val="51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-5">
                <a:ln>
                  <a:noFill/>
                </a:ln>
                <a:solidFill>
                  <a:srgbClr val="0092E1"/>
                </a:solidFill>
                <a:latin typeface="Arial Black"/>
                <a:ea typeface="+mn-ea"/>
                <a:cs typeface="Arial Black"/>
              </a:rPr>
              <a:t>описание потенциала</a:t>
            </a:r>
            <a:endParaRPr/>
          </a:p>
        </p:txBody>
      </p:sp>
      <p:sp>
        <p:nvSpPr>
          <p:cNvPr id="51" name="Скругленный прямоугольник 50"/>
          <p:cNvSpPr/>
          <p:nvPr/>
        </p:nvSpPr>
        <p:spPr bwMode="auto">
          <a:xfrm flipV="1">
            <a:off x="5502537" y="2447350"/>
            <a:ext cx="4904685" cy="338554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92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9" name="object 57"/>
          <p:cNvSpPr txBox="1"/>
          <p:nvPr/>
        </p:nvSpPr>
        <p:spPr bwMode="auto">
          <a:xfrm>
            <a:off x="5706738" y="2959585"/>
            <a:ext cx="4811176" cy="400847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algn="just">
              <a:spcBef>
                <a:spcPts val="240"/>
              </a:spcBef>
              <a:defRPr/>
            </a:pPr>
            <a:r>
              <a:rPr lang="ru-RU" sz="900" b="1" spc="-25">
                <a:solidFill>
                  <a:srgbClr val="1E3A5B"/>
                </a:solidFill>
                <a:latin typeface="Arial"/>
                <a:cs typeface="Arial"/>
              </a:rPr>
              <a:t>Прирост населения города Нижневартовска с 2012 года составил 9,1% (с учетом итогов Всероссийской переписи населения 2020 года), средний возраст жителей - 36,9 лет.</a:t>
            </a:r>
            <a:endParaRPr lang="ru-RU" sz="900" b="1" i="0" u="none" strike="noStrike" cap="none" spc="-25">
              <a:ln>
                <a:noFill/>
              </a:ln>
              <a:solidFill>
                <a:srgbClr val="1E3A5B"/>
              </a:solidFill>
              <a:latin typeface="Arial"/>
              <a:ea typeface="+mn-ea"/>
              <a:cs typeface="Arial"/>
            </a:endParaRPr>
          </a:p>
          <a:p>
            <a:pPr marL="12700" marR="5080" lvl="0" indent="0" algn="just" defTabSz="91440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1" i="0" u="none" strike="noStrike" cap="none" spc="-25">
                <a:ln>
                  <a:noFill/>
                </a:ln>
                <a:solidFill>
                  <a:srgbClr val="1E3A5B"/>
                </a:solidFill>
                <a:latin typeface="Arial"/>
                <a:ea typeface="+mn-ea"/>
                <a:cs typeface="Arial"/>
              </a:rPr>
              <a:t>Город находится в точке пересечения автодороги «Северный широтный коридор» (Пермь — Томск) и речного маршрута по бассейну р. Оби. Имеется железнодорожный вокзал с выходом дороги через Сургут в ЯНАО и Тюменскую область. Аэропорт им. В. И. Муравленко обслуживает в среднем 600 тыс. пассажиров в год.</a:t>
            </a:r>
            <a:endParaRPr/>
          </a:p>
          <a:p>
            <a:pPr marL="12700" marR="5080" lvl="0" indent="0" algn="just" defTabSz="91440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900" b="1" i="0" u="none" strike="noStrike" cap="none" spc="-25">
              <a:ln>
                <a:noFill/>
              </a:ln>
              <a:solidFill>
                <a:srgbClr val="1E3A5B"/>
              </a:solidFill>
              <a:latin typeface="Arial"/>
              <a:ea typeface="+mn-ea"/>
              <a:cs typeface="Arial"/>
            </a:endParaRPr>
          </a:p>
          <a:p>
            <a:pPr marL="12700" marR="5080" lvl="0" indent="0" algn="just" defTabSz="91440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1" i="0" u="none" strike="noStrike" cap="none" spc="-25">
                <a:ln>
                  <a:noFill/>
                </a:ln>
                <a:solidFill>
                  <a:srgbClr val="1E3A5B"/>
                </a:solidFill>
                <a:latin typeface="Arial"/>
                <a:ea typeface="+mn-ea"/>
                <a:cs typeface="Arial"/>
              </a:rPr>
              <a:t>Промышленное производство сосредоточено в сфере нефтегазодобычи (52,5 %), производство энергии составляет 26,8 %, на обрабатывающие производства приходится 17,1 %, при этом более 60 % этого объема дает переработка нефти и газа.</a:t>
            </a:r>
            <a:endParaRPr/>
          </a:p>
          <a:p>
            <a:pPr marL="12700" marR="5080" lvl="0" indent="0" algn="just" defTabSz="91440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900" b="1" spc="-25">
              <a:solidFill>
                <a:srgbClr val="1E3A5B"/>
              </a:solidFill>
              <a:latin typeface="Arial"/>
              <a:cs typeface="Arial"/>
            </a:endParaRPr>
          </a:p>
          <a:p>
            <a:pPr marL="12700" marR="5080" lvl="0" indent="0" algn="just" defTabSz="91440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1" i="0" u="none" strike="noStrike" cap="none" spc="-25">
                <a:ln>
                  <a:noFill/>
                </a:ln>
                <a:solidFill>
                  <a:srgbClr val="1E3A5B"/>
                </a:solidFill>
                <a:latin typeface="Arial"/>
                <a:ea typeface="+mn-ea"/>
                <a:cs typeface="Arial"/>
              </a:rPr>
              <a:t>АПК города представлен птицефабрикой, рыбодобывающими и рыбоперерабатывающими предприятиями. Реализация новых инвестиционных проектов перспективна в области нефтегазодобывающего комплекса (импортозамещение технологий, освоение трудноизвлекаемых запасов, нефтесервис). Возможно строительство малотоннажных заводов газохимии. Наличие местного сырья (торф) может стать основой для производства органических удобрений. Востребована логистическая инфраструктура — целесообразна организация мультимодального хаба местного значения.</a:t>
            </a:r>
            <a:endParaRPr/>
          </a:p>
          <a:p>
            <a:pPr marL="12700" marR="5080" lvl="0" indent="0" algn="just" defTabSz="91440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900" b="1" i="0" u="none" strike="noStrike" cap="none" spc="-25">
              <a:ln>
                <a:noFill/>
              </a:ln>
              <a:solidFill>
                <a:srgbClr val="1E3A5B"/>
              </a:solidFill>
              <a:latin typeface="Arial"/>
              <a:ea typeface="+mn-ea"/>
              <a:cs typeface="Arial"/>
            </a:endParaRPr>
          </a:p>
          <a:p>
            <a:pPr marL="12700" marR="5080" lvl="0" indent="0" algn="just" defTabSz="91440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1" i="0" u="none" strike="noStrike" cap="none" spc="-25">
                <a:ln>
                  <a:noFill/>
                </a:ln>
                <a:solidFill>
                  <a:srgbClr val="1E3A5B"/>
                </a:solidFill>
                <a:latin typeface="Arial"/>
                <a:ea typeface="+mn-ea"/>
                <a:cs typeface="Arial"/>
              </a:rPr>
              <a:t>В целом в городе отмечается комфортная среда для проживания, однако существует запрос на парковую инфраструктуру, улучшение благоустройства, решение вопросов  с перегруженностью улично-дорожной сети, повышение доступности медицинских услуг.</a:t>
            </a:r>
            <a:endParaRPr/>
          </a:p>
          <a:p>
            <a:pPr marL="12700" marR="5080" lvl="0" indent="0" algn="just" defTabSz="91440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900" b="1" i="0" u="none" strike="noStrike" cap="none" spc="-25">
              <a:ln>
                <a:noFill/>
              </a:ln>
              <a:solidFill>
                <a:srgbClr val="1E3A5B"/>
              </a:solidFill>
              <a:latin typeface="Arial"/>
              <a:ea typeface="+mn-ea"/>
              <a:cs typeface="Arial"/>
            </a:endParaRPr>
          </a:p>
          <a:p>
            <a:pPr marL="12700" marR="5080" lvl="0" indent="0" algn="just" defTabSz="91440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1" i="0" u="none" strike="noStrike" cap="none" spc="-25">
                <a:ln>
                  <a:noFill/>
                </a:ln>
                <a:solidFill>
                  <a:srgbClr val="1E3A5B"/>
                </a:solidFill>
                <a:latin typeface="Arial"/>
                <a:ea typeface="+mn-ea"/>
                <a:cs typeface="Arial"/>
              </a:rPr>
              <a:t>Туристическая инфраструктура: места размещения, объекты культуры, спорта, дома отдыха и санаторий.</a:t>
            </a:r>
            <a:endParaRPr/>
          </a:p>
        </p:txBody>
      </p:sp>
      <p:cxnSp>
        <p:nvCxnSpPr>
          <p:cNvPr id="60" name="Прямая соединительная линия 59"/>
          <p:cNvCxnSpPr>
            <a:cxnSpLocks/>
          </p:cNvCxnSpPr>
          <p:nvPr/>
        </p:nvCxnSpPr>
        <p:spPr bwMode="auto">
          <a:xfrm>
            <a:off x="5502537" y="3001928"/>
            <a:ext cx="0" cy="249893"/>
          </a:xfrm>
          <a:prstGeom prst="line">
            <a:avLst/>
          </a:prstGeom>
          <a:ln w="19050">
            <a:solidFill>
              <a:srgbClr val="0092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>
            <a:cxnSpLocks/>
          </p:cNvCxnSpPr>
          <p:nvPr/>
        </p:nvCxnSpPr>
        <p:spPr bwMode="auto">
          <a:xfrm>
            <a:off x="5502537" y="4181415"/>
            <a:ext cx="0" cy="383524"/>
          </a:xfrm>
          <a:prstGeom prst="line">
            <a:avLst/>
          </a:prstGeom>
          <a:ln w="19050">
            <a:solidFill>
              <a:srgbClr val="0092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>
            <a:cxnSpLocks/>
          </p:cNvCxnSpPr>
          <p:nvPr/>
        </p:nvCxnSpPr>
        <p:spPr bwMode="auto">
          <a:xfrm>
            <a:off x="5502537" y="4770381"/>
            <a:ext cx="0" cy="1057395"/>
          </a:xfrm>
          <a:prstGeom prst="line">
            <a:avLst/>
          </a:prstGeom>
          <a:ln w="19050">
            <a:solidFill>
              <a:srgbClr val="0092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 flipH="1">
            <a:off x="5490715" y="3457264"/>
            <a:ext cx="11822" cy="518709"/>
          </a:xfrm>
          <a:prstGeom prst="line">
            <a:avLst/>
          </a:prstGeom>
          <a:ln w="19050">
            <a:solidFill>
              <a:srgbClr val="0092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cxnSpLocks/>
          </p:cNvCxnSpPr>
          <p:nvPr/>
        </p:nvCxnSpPr>
        <p:spPr bwMode="auto">
          <a:xfrm>
            <a:off x="5502537" y="6033218"/>
            <a:ext cx="0" cy="567099"/>
          </a:xfrm>
          <a:prstGeom prst="line">
            <a:avLst/>
          </a:prstGeom>
          <a:ln w="19050">
            <a:solidFill>
              <a:srgbClr val="0092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cxnSpLocks/>
          </p:cNvCxnSpPr>
          <p:nvPr/>
        </p:nvCxnSpPr>
        <p:spPr bwMode="auto">
          <a:xfrm>
            <a:off x="5502537" y="6805761"/>
            <a:ext cx="0" cy="249893"/>
          </a:xfrm>
          <a:prstGeom prst="line">
            <a:avLst/>
          </a:prstGeom>
          <a:ln w="19050">
            <a:solidFill>
              <a:srgbClr val="0092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940247" name="Скругленный прямоугольник 50"/>
          <p:cNvSpPr/>
          <p:nvPr/>
        </p:nvSpPr>
        <p:spPr bwMode="auto">
          <a:xfrm rot="10799989" flipV="1">
            <a:off x="220229" y="1500908"/>
            <a:ext cx="5374102" cy="876467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92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1300" b="1">
                <a:solidFill>
                  <a:srgbClr val="00B0F0"/>
                </a:solidFill>
                <a:latin typeface="Arial Black"/>
                <a:cs typeface="Arial Black"/>
              </a:rPr>
              <a:t>примеры инвестиционных площадок </a:t>
            </a:r>
            <a:endParaRPr/>
          </a:p>
          <a:p>
            <a:pPr algn="ctr">
              <a:defRPr/>
            </a:pPr>
            <a:r>
              <a:rPr sz="1300" b="1">
                <a:solidFill>
                  <a:srgbClr val="00B0F0"/>
                </a:solidFill>
                <a:latin typeface="Arial Black"/>
                <a:cs typeface="Arial Black"/>
              </a:rPr>
              <a:t>(полный перечень размещен на Интерактивной карте инвестиционных площадок города Нижневартовска</a:t>
            </a:r>
            <a:r>
              <a:rPr sz="1300">
                <a:solidFill>
                  <a:srgbClr val="00B0F0"/>
                </a:solidFill>
                <a:latin typeface="Arial Black"/>
                <a:cs typeface="Arial Black"/>
              </a:rPr>
              <a:t> </a:t>
            </a:r>
            <a:r>
              <a:rPr lang="ru-RU" sz="1300" b="1" i="0" u="none" strike="noStrike" cap="none" spc="0">
                <a:solidFill>
                  <a:srgbClr val="00B0F0"/>
                </a:solidFill>
                <a:latin typeface="Arial Black"/>
                <a:cs typeface="Arial Black"/>
              </a:rPr>
              <a:t>https://portalcim.n-vartovsk.ru/</a:t>
            </a:r>
            <a:endParaRPr>
              <a:solidFill>
                <a:srgbClr val="0070C0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xmlns:a="http://schemas.openxmlformats.org/drawingml/2006/main" noGrp="1"/>
          </p:cNvGraphicFramePr>
          <p:nvPr/>
        </p:nvGraphicFramePr>
        <p:xfrm>
          <a:off x="297999" y="1255163"/>
          <a:ext cx="6704884" cy="6060761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3288398"/>
                <a:gridCol w="1708243"/>
                <a:gridCol w="1708243"/>
              </a:tblGrid>
              <a:tr h="677782">
                <a:tc>
                  <a:txBody>
                    <a:bodyPr/>
                    <a:p>
                      <a:pPr marL="88900" marR="118110" lvl="0" indent="-3175" algn="ctr" defTabSz="91440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spc="-25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 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2287" marR="2287" marT="2287" marB="7200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88900" marR="118110" indent="-3175" algn="ctr">
                        <a:lnSpc>
                          <a:spcPts val="1200"/>
                        </a:lnSpc>
                        <a:defRPr/>
                      </a:pPr>
                      <a:r>
                        <a:rPr lang="ru-RU" sz="900" b="1" i="0" spc="-25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Arial Black"/>
                        </a:rPr>
                        <a:t>ИЗМЕНЕНИЕ</a:t>
                      </a:r>
                      <a:r>
                        <a:rPr lang="ru-RU" sz="900" b="1" i="0" spc="0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Arial Black"/>
                        </a:rPr>
                        <a:t> </a:t>
                      </a:r>
                      <a:r>
                        <a:rPr lang="ru-RU" sz="900" b="1" i="0" spc="-25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Arial Black"/>
                        </a:rPr>
                        <a:t>ОБЪЕМОВ                          В ПЕРСПЕКТИВЕ 2025 ГОДА (ИНТЕРВЬЮ)</a:t>
                      </a:r>
                      <a:endParaRPr lang="ru-RU" sz="900" b="1" i="0">
                        <a:solidFill>
                          <a:srgbClr val="1E3A5B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2287" marR="2287" marT="2287" marB="7200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88900" marR="118110" indent="-3175" algn="ctr">
                        <a:lnSpc>
                          <a:spcPts val="1200"/>
                        </a:lnSpc>
                        <a:defRPr/>
                      </a:pPr>
                      <a:r>
                        <a:rPr lang="ru-RU" sz="900" b="1" i="0" spc="-25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Arial Black"/>
                        </a:rPr>
                        <a:t>ИЗМЕНЕНИЕ</a:t>
                      </a:r>
                      <a:r>
                        <a:rPr lang="ru-RU" sz="900" b="1" i="0" spc="0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Arial Black"/>
                        </a:rPr>
                        <a:t> </a:t>
                      </a:r>
                      <a:endParaRPr/>
                    </a:p>
                    <a:p>
                      <a:pPr marL="88900" marR="118110" indent="-3175" algn="ctr">
                        <a:lnSpc>
                          <a:spcPts val="1200"/>
                        </a:lnSpc>
                        <a:defRPr/>
                      </a:pPr>
                      <a:r>
                        <a:rPr lang="ru-RU" sz="900" b="1" i="0" spc="-25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Arial Black"/>
                        </a:rPr>
                        <a:t>АССОРТИМЕНТА </a:t>
                      </a:r>
                      <a:endParaRPr/>
                    </a:p>
                    <a:p>
                      <a:pPr marL="88900" marR="118110" indent="-3175" algn="ctr">
                        <a:lnSpc>
                          <a:spcPts val="1200"/>
                        </a:lnSpc>
                        <a:defRPr/>
                      </a:pPr>
                      <a:r>
                        <a:rPr lang="ru-RU" sz="900" b="1" i="0" spc="-25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Arial Black"/>
                        </a:rPr>
                        <a:t>(АНКЕТИРОВАНИЕ         И ИНТЕРВЬЮ)</a:t>
                      </a:r>
                      <a:endParaRPr lang="ru-RU" sz="900" b="1" i="0">
                        <a:solidFill>
                          <a:srgbClr val="1E3A5B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2287" marR="2287" marT="2287" marB="7200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noFill/>
                  </a:tcPr>
                </a:tc>
              </a:tr>
              <a:tr h="31150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01 Разведение сельскохозяйственной птицы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rgbClr val="C0C1C2"/>
                      </a:solidFill>
                    </a:lnT>
                    <a:lnB w="1270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chemeClr val="bg1"/>
                          </a:solidFill>
                          <a:latin typeface="Arial Black"/>
                          <a:ea typeface="+mn-ea"/>
                          <a:cs typeface="Arial Black"/>
                        </a:rPr>
                        <a:t>умеренный рост*</a:t>
                      </a:r>
                      <a:endParaRPr b="0"/>
                    </a:p>
                  </a:txBody>
                  <a:tcPr marL="2287" marR="2287" marT="2287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80052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Arial Black"/>
                        </a:rPr>
                        <a:t>сохранение ассортимента*</a:t>
                      </a:r>
                      <a:endParaRPr b="0"/>
                    </a:p>
                  </a:txBody>
                  <a:tcPr marL="2287" marR="2287" marT="2287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60000"/>
                      </a:srgbClr>
                    </a:solidFill>
                  </a:tcPr>
                </a:tc>
              </a:tr>
              <a:tr h="320938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02 Лесозаготовки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rgbClr val="C0C1C2"/>
                      </a:solidFill>
                    </a:lnT>
                    <a:lnB w="1270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сохранение объемов</a:t>
                      </a:r>
                      <a:endParaRPr b="0"/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Arial Black"/>
                        </a:rPr>
                        <a:t>сохранение ассортимента</a:t>
                      </a:r>
                      <a:endParaRPr b="0"/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60000"/>
                      </a:srgbClr>
                    </a:solidFill>
                  </a:tcPr>
                </a:tc>
              </a:tr>
              <a:tr h="272116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09 Предоставление услуг в области добычи полезных ископаемых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rgbClr val="C0C1C2"/>
                      </a:solidFill>
                    </a:lnT>
                    <a:lnB w="1270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chemeClr val="bg1"/>
                          </a:solidFill>
                          <a:latin typeface="Arial Black"/>
                          <a:ea typeface="+mn-ea"/>
                          <a:cs typeface="Arial Black"/>
                        </a:rPr>
                        <a:t>умеренный рост*</a:t>
                      </a:r>
                      <a:endParaRPr b="0"/>
                    </a:p>
                  </a:txBody>
                  <a:tcPr marL="2287" marR="2287" marT="2287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80357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Arial Black"/>
                        </a:rPr>
                        <a:t>сохранение ассортимента*</a:t>
                      </a:r>
                      <a:endParaRPr b="0"/>
                    </a:p>
                  </a:txBody>
                  <a:tcPr marL="2287" marR="2287" marT="2287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60000"/>
                      </a:srgbClr>
                    </a:solidFill>
                  </a:tcPr>
                </a:tc>
              </a:tr>
              <a:tr h="320938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10 Производство продуктов питания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rgbClr val="C0C1C2"/>
                      </a:solidFill>
                    </a:lnT>
                    <a:lnB w="1270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сохранение объемов</a:t>
                      </a:r>
                      <a:endParaRPr b="0"/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59858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Arial Black"/>
                        </a:rPr>
                        <a:t>сохранение ассортимента</a:t>
                      </a:r>
                      <a:endParaRPr b="0"/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60000"/>
                      </a:srgbClr>
                    </a:solidFill>
                  </a:tcPr>
                </a:tc>
              </a:tr>
              <a:tr h="320938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14 Производство одежды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rgbClr val="C0C1C2"/>
                      </a:solidFill>
                    </a:lnT>
                    <a:lnB w="1270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сохранение объемов</a:t>
                      </a:r>
                      <a:endParaRPr b="0"/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59858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Arial Black"/>
                        </a:rPr>
                        <a:t>сохранение ассортимента</a:t>
                      </a:r>
                      <a:endParaRPr b="0"/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60000"/>
                      </a:srgbClr>
                    </a:solidFill>
                  </a:tcPr>
                </a:tc>
              </a:tr>
              <a:tr h="320938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19 Производство кокса и нефтепродуктов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rgbClr val="C0C1C2"/>
                      </a:solidFill>
                    </a:lnT>
                    <a:lnB w="1270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сохранение объемов*</a:t>
                      </a:r>
                      <a:endParaRPr b="0"/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59858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Arial Black"/>
                        </a:rPr>
                        <a:t>сохранение ассортимента*</a:t>
                      </a:r>
                      <a:endParaRPr b="0"/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60000"/>
                      </a:srgbClr>
                    </a:solidFill>
                  </a:tcPr>
                </a:tc>
              </a:tr>
              <a:tr h="320938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23 Производство стройматериалов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rgbClr val="C0C1C2"/>
                      </a:solidFill>
                    </a:lnT>
                    <a:lnB w="1270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сохранение объемов</a:t>
                      </a:r>
                      <a:endParaRPr b="0"/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59858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Arial Black"/>
                        </a:rPr>
                        <a:t>сохранение ассортимента</a:t>
                      </a:r>
                      <a:endParaRPr b="0"/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60000"/>
                      </a:srgbClr>
                    </a:solidFill>
                  </a:tcPr>
                </a:tc>
              </a:tr>
              <a:tr h="320938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25 Производство изделий из металла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rgbClr val="C0C1C2"/>
                      </a:solidFill>
                    </a:lnT>
                    <a:lnB w="1270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сохранение объемов</a:t>
                      </a:r>
                      <a:endParaRPr b="0"/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59858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Arial Black"/>
                        </a:rPr>
                        <a:t>сохранение ассортимента</a:t>
                      </a:r>
                      <a:endParaRPr b="0"/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60000"/>
                      </a:srgbClr>
                    </a:solidFill>
                  </a:tcPr>
                </a:tc>
              </a:tr>
              <a:tr h="320938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28 Производство машин и оборудования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rgbClr val="C0C1C2"/>
                      </a:solidFill>
                    </a:lnT>
                    <a:lnB w="1270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сохранение объемов*</a:t>
                      </a:r>
                      <a:endParaRPr b="0"/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59858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Arial Black"/>
                        </a:rPr>
                        <a:t>сохранение ассортимента*</a:t>
                      </a:r>
                      <a:endParaRPr b="0"/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60000"/>
                      </a:srgbClr>
                    </a:solidFill>
                  </a:tcPr>
                </a:tc>
              </a:tr>
              <a:tr h="272116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29 Производство транспортных средств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rgbClr val="C0C1C2"/>
                      </a:solidFill>
                    </a:lnT>
                    <a:lnB w="1270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chemeClr val="bg1"/>
                          </a:solidFill>
                          <a:latin typeface="Arial Black"/>
                          <a:ea typeface="+mn-ea"/>
                          <a:cs typeface="Arial Black"/>
                        </a:rPr>
                        <a:t>умеренный рост</a:t>
                      </a:r>
                      <a:endParaRPr b="0"/>
                    </a:p>
                  </a:txBody>
                  <a:tcPr marL="2287" marR="2287" marT="2287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chemeClr val="bg1"/>
                          </a:solidFill>
                          <a:latin typeface="Arial Black"/>
                          <a:ea typeface="+mn-ea"/>
                          <a:cs typeface="Arial Black"/>
                        </a:rPr>
                        <a:t>развитие ассортимента</a:t>
                      </a:r>
                      <a:endParaRPr b="0"/>
                    </a:p>
                  </a:txBody>
                  <a:tcPr marL="2287" marR="2287" marT="2287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/>
                    </a:solidFill>
                  </a:tcPr>
                </a:tc>
              </a:tr>
              <a:tr h="272116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38.22 Обработка и утилизация опасных отходов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rgbClr val="C0C1C2"/>
                      </a:solidFill>
                    </a:lnT>
                    <a:lnB w="1270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chemeClr val="bg1"/>
                          </a:solidFill>
                          <a:latin typeface="Arial Black"/>
                          <a:ea typeface="+mn-ea"/>
                          <a:cs typeface="Arial Black"/>
                        </a:rPr>
                        <a:t>умеренный рост*</a:t>
                      </a:r>
                      <a:endParaRPr b="0"/>
                    </a:p>
                  </a:txBody>
                  <a:tcPr marL="2287" marR="2287" marT="2287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сохранение ассортимента*</a:t>
                      </a:r>
                      <a:endParaRPr b="0"/>
                    </a:p>
                  </a:txBody>
                  <a:tcPr marL="2287" marR="2287" marT="2287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60000"/>
                      </a:srgbClr>
                    </a:solidFill>
                  </a:tcPr>
                </a:tc>
              </a:tr>
              <a:tr h="320938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41—43 Строительство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rgbClr val="C0C1C2"/>
                      </a:solidFill>
                    </a:lnT>
                    <a:lnB w="1270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chemeClr val="bg1"/>
                          </a:solidFill>
                          <a:latin typeface="Arial Black"/>
                          <a:ea typeface="+mn-ea"/>
                          <a:cs typeface="Arial Black"/>
                        </a:rPr>
                        <a:t>умеренный рост</a:t>
                      </a:r>
                      <a:endParaRPr b="0"/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сохранение ассортимента</a:t>
                      </a:r>
                      <a:endParaRPr b="0"/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60000"/>
                      </a:srgbClr>
                    </a:solidFill>
                  </a:tcPr>
                </a:tc>
              </a:tr>
              <a:tr h="272116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49 Грузовые и пассажирские перевозки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rgbClr val="C0C1C2"/>
                      </a:solidFill>
                    </a:lnT>
                    <a:lnB w="1270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chemeClr val="bg1"/>
                          </a:solidFill>
                          <a:latin typeface="Arial Black"/>
                          <a:ea typeface="+mn-ea"/>
                          <a:cs typeface="Arial Black"/>
                        </a:rPr>
                        <a:t>умеренный рост*</a:t>
                      </a:r>
                      <a:endParaRPr b="0"/>
                    </a:p>
                  </a:txBody>
                  <a:tcPr marL="2287" marR="2287" marT="2287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8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сохранение ассортимента*</a:t>
                      </a:r>
                      <a:endParaRPr b="0"/>
                    </a:p>
                  </a:txBody>
                  <a:tcPr marL="2287" marR="2287" marT="2287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60000"/>
                      </a:srgbClr>
                    </a:solidFill>
                  </a:tcPr>
                </a:tc>
              </a:tr>
              <a:tr h="320938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50 Деятельность водного транспорта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rgbClr val="C0C1C2"/>
                      </a:solidFill>
                    </a:lnT>
                    <a:lnB w="1270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сохранение объемов</a:t>
                      </a:r>
                      <a:endParaRPr b="0"/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59708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сохранение ассортимента</a:t>
                      </a:r>
                      <a:endParaRPr b="0"/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60000"/>
                      </a:srgbClr>
                    </a:solidFill>
                  </a:tcPr>
                </a:tc>
              </a:tr>
              <a:tr h="272116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51 Деятельность воздушного транспорта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rgbClr val="C0C1C2"/>
                      </a:solidFill>
                    </a:lnT>
                    <a:lnB w="1270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chemeClr val="bg1"/>
                          </a:solidFill>
                          <a:latin typeface="Arial Black"/>
                          <a:ea typeface="+mn-ea"/>
                          <a:cs typeface="Arial Black"/>
                        </a:rPr>
                        <a:t>умеренный рост*</a:t>
                      </a:r>
                      <a:endParaRPr b="0"/>
                    </a:p>
                  </a:txBody>
                  <a:tcPr marL="2287" marR="2287" marT="2287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80109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сохранение ассортимента*</a:t>
                      </a:r>
                      <a:endParaRPr b="0"/>
                    </a:p>
                  </a:txBody>
                  <a:tcPr marL="2287" marR="2287" marT="2287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60000"/>
                      </a:srgbClr>
                    </a:solidFill>
                  </a:tcPr>
                </a:tc>
              </a:tr>
              <a:tr h="272116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55 Деятельность по предоставлению мест для временного проживания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rgbClr val="C0C1C2"/>
                      </a:solidFill>
                    </a:lnT>
                    <a:lnB w="1270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chemeClr val="bg1"/>
                          </a:solidFill>
                          <a:latin typeface="Arial Black"/>
                          <a:ea typeface="+mn-ea"/>
                          <a:cs typeface="Arial Black"/>
                        </a:rPr>
                        <a:t>умеренный рост</a:t>
                      </a:r>
                      <a:endParaRPr b="0"/>
                    </a:p>
                  </a:txBody>
                  <a:tcPr marL="2287" marR="2287" marT="2287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80109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chemeClr val="bg1"/>
                          </a:solidFill>
                          <a:latin typeface="Arial Black"/>
                          <a:ea typeface="+mn-ea"/>
                          <a:cs typeface="Arial Black"/>
                        </a:rPr>
                        <a:t>развитие ассортимента</a:t>
                      </a:r>
                      <a:endParaRPr b="0"/>
                    </a:p>
                  </a:txBody>
                  <a:tcPr marL="2287" marR="2287" marT="2287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/>
                    </a:solidFill>
                  </a:tcPr>
                </a:tc>
              </a:tr>
              <a:tr h="272116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71 Деятельность в области архитектуры и инженерно-технического проектирования технических испытаний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rgbClr val="C0C1C2"/>
                      </a:solidFill>
                    </a:lnT>
                    <a:lnB w="1270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chemeClr val="bg1"/>
                          </a:solidFill>
                          <a:latin typeface="Arial Black"/>
                          <a:ea typeface="+mn-ea"/>
                          <a:cs typeface="Arial Black"/>
                        </a:rPr>
                        <a:t>умеренный рост*</a:t>
                      </a:r>
                      <a:endParaRPr b="0"/>
                    </a:p>
                  </a:txBody>
                  <a:tcPr marL="2287" marR="2287" marT="2287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80109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сохранение ассортимента*</a:t>
                      </a:r>
                      <a:endParaRPr b="0"/>
                    </a:p>
                  </a:txBody>
                  <a:tcPr marL="2287" marR="2287" marT="2287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60000"/>
                      </a:srgbClr>
                    </a:solidFill>
                  </a:tcPr>
                </a:tc>
              </a:tr>
              <a:tr h="272116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72 Научные исследования и разработки</a:t>
                      </a:r>
                      <a:endParaRPr b="0"/>
                    </a:p>
                  </a:txBody>
                  <a:tcPr marL="9525" marR="9525" marT="9525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rgbClr val="C0C1C2"/>
                      </a:solidFill>
                    </a:lnT>
                    <a:lnB w="12700" algn="ctr">
                      <a:solidFill>
                        <a:srgbClr val="C0C1C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chemeClr val="bg1"/>
                          </a:solidFill>
                          <a:latin typeface="Arial Black"/>
                          <a:ea typeface="+mn-ea"/>
                          <a:cs typeface="Arial Black"/>
                        </a:rPr>
                        <a:t>умеренный рост*</a:t>
                      </a:r>
                      <a:endParaRPr b="0"/>
                    </a:p>
                  </a:txBody>
                  <a:tcPr marL="2287" marR="2287" marT="2287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80109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118110" lvl="0" indent="-3175" algn="ctr" defTabSz="914400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i="0" spc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Arial Black"/>
                        </a:rPr>
                        <a:t>сохранение ассортимента*</a:t>
                      </a:r>
                      <a:endParaRPr b="0"/>
                    </a:p>
                  </a:txBody>
                  <a:tcPr marL="2287" marR="2287" marT="2287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rgbClr val="0092E1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2"/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0" algn="l" defTabSz="914400">
              <a:lnSpc>
                <a:spcPct val="90000"/>
              </a:lnSpc>
              <a:spcBef>
                <a:spcPts val="877"/>
              </a:spcBef>
              <a:buFont typeface="Arial"/>
              <a:buChar char="•"/>
              <a:defRPr sz="24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651641" indent="-250631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00252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7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40353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04546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0555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60656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00757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40858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l" defTabSz="8019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fld id="{3D928D49-9667-6644-8876-990F029E125B}" type="slidenum">
              <a:rPr lang="ru-RU" sz="900" b="0" i="0" u="none" strike="noStrike" cap="none" spc="0">
                <a:ln>
                  <a:noFill/>
                </a:ln>
                <a:solidFill>
                  <a:srgbClr val="BFBFBF"/>
                </a:solidFill>
                <a:latin typeface="Arial"/>
                <a:ea typeface="+mn-ea"/>
                <a:cs typeface="Arial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rgbClr val="BFBFB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97999" y="325041"/>
            <a:ext cx="10138785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 marR="0" lvl="0" indent="0" algn="l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15">
                <a:ln>
                  <a:noFill/>
                </a:ln>
                <a:solidFill>
                  <a:srgbClr val="C0C1C2"/>
                </a:solidFill>
                <a:latin typeface="Arial Black"/>
              </a:rPr>
              <a:t>СПЕЦИАЛИЗАЦИЯ МО И ТРЕНДЫ РАЗВИТИЯ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7990347" y="181024"/>
            <a:ext cx="238480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309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600" b="0" i="1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n-ea"/>
                <a:cs typeface="Arial"/>
              </a:rPr>
              <a:t>* По мнению разработчика</a:t>
            </a:r>
            <a:endParaRPr/>
          </a:p>
          <a:p>
            <a:pPr marL="0" marR="0" lvl="0" indent="0" algn="r" defTabSz="914309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600" b="0" i="1" u="none" strike="noStrike" cap="none" spc="0">
              <a:ln>
                <a:noFill/>
              </a:ln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2" name="Прямая соединительная линия 1"/>
          <p:cNvCxnSpPr>
            <a:cxnSpLocks/>
          </p:cNvCxnSpPr>
          <p:nvPr/>
        </p:nvCxnSpPr>
        <p:spPr bwMode="auto">
          <a:xfrm>
            <a:off x="7362924" y="1255162"/>
            <a:ext cx="0" cy="6054655"/>
          </a:xfrm>
          <a:prstGeom prst="line">
            <a:avLst/>
          </a:prstGeom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229"/>
          <p:cNvSpPr txBox="1"/>
          <p:nvPr/>
        </p:nvSpPr>
        <p:spPr bwMode="auto">
          <a:xfrm>
            <a:off x="7578954" y="1244378"/>
            <a:ext cx="2796916" cy="6149705"/>
          </a:xfrm>
          <a:prstGeom prst="rect">
            <a:avLst/>
          </a:prstGeom>
        </p:spPr>
        <p:txBody>
          <a:bodyPr vert="horz" wrap="square" lIns="0" tIns="43186" rIns="0" bIns="0" rtlCol="0">
            <a:spAutoFit/>
          </a:bodyPr>
          <a:lstStyle/>
          <a:p>
            <a:pPr marL="12701" marR="5081" lvl="0" algn="just" defTabSz="914400">
              <a:spcBef>
                <a:spcPts val="340"/>
              </a:spcBef>
              <a:spcAft>
                <a:spcPts val="0"/>
              </a:spcAft>
              <a:buClrTx/>
              <a:buSzTx/>
              <a:defRPr/>
            </a:pPr>
            <a:r>
              <a:rPr lang="ru-RU" sz="8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ИСХОДЯ ИЗ ПРОВЕДЕННЫХ ИНТЕРВЬЮ                       И ПОЛУЧЕННЫХ АНКЕТНЫХ ДАННЫХ,           ПРИНИМАЯ ВО ВНИМАНИЕ ВОЗМОЖНОСТИ                  И ЖЕЛАНИЯ БИЗНЕСА, ВОЗМОЖНЫЕ РЕЗЕРВЫ РОСТА ЭФФЕКТИВНОСТИ ДЕЙСТВУЮЩЕГО БИЗНЕСА СОСРЕДОТОЧЕНЫ В СЛЕДУЮЩИХ НАПРАВЛЕНИЯХ:</a:t>
            </a:r>
            <a:endParaRPr/>
          </a:p>
          <a:p>
            <a:pPr marL="12701" marR="5081" lvl="0" algn="just" defTabSz="914400">
              <a:spcBef>
                <a:spcPts val="340"/>
              </a:spcBef>
              <a:spcAft>
                <a:spcPts val="0"/>
              </a:spcAft>
              <a:buClrTx/>
              <a:buSzTx/>
              <a:defRPr/>
            </a:pPr>
            <a:endParaRPr lang="ru-RU" sz="800" b="1" u="none" strike="noStrike" cap="none" spc="0">
              <a:ln>
                <a:noFill/>
              </a:ln>
              <a:solidFill>
                <a:srgbClr val="1E3A5B"/>
              </a:solidFill>
              <a:latin typeface="Arial Black"/>
              <a:cs typeface="Arial Black"/>
            </a:endParaRPr>
          </a:p>
          <a:p>
            <a:pPr marL="184151" marR="5081" lvl="0" indent="-171450" algn="just" defTabSz="914400">
              <a:lnSpc>
                <a:spcPts val="1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800" b="0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Строительство городского парка для отдыха и досуга населения</a:t>
            </a:r>
            <a:endParaRPr b="0"/>
          </a:p>
          <a:p>
            <a:pPr marL="184151" marR="5081" lvl="0" indent="-171450" algn="just" defTabSz="914400">
              <a:lnSpc>
                <a:spcPts val="1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800" b="0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Организация цеха производства светодиодных светильников</a:t>
            </a:r>
            <a:endParaRPr b="0"/>
          </a:p>
          <a:p>
            <a:pPr marL="184151" marR="5081" lvl="0" indent="-171450" algn="just" defTabSz="914400">
              <a:lnSpc>
                <a:spcPts val="1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800" b="0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Расширение мощностей рыбоконсервного направления</a:t>
            </a:r>
            <a:endParaRPr b="0"/>
          </a:p>
          <a:p>
            <a:pPr marL="184151" marR="5081" lvl="0" indent="-171450" algn="just" defTabSz="914400">
              <a:lnSpc>
                <a:spcPts val="1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800" b="0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Организация производства запасных частей для импортной техники</a:t>
            </a:r>
            <a:endParaRPr b="0"/>
          </a:p>
          <a:p>
            <a:pPr marL="184151" marR="5081" lvl="0" indent="-171450" algn="just" defTabSz="914400">
              <a:lnSpc>
                <a:spcPts val="1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800" b="0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Организация цеха по переработке автомобильных шин с производством специализированных покрытий, производства мазута и т. д.</a:t>
            </a:r>
            <a:endParaRPr b="0"/>
          </a:p>
          <a:p>
            <a:pPr marL="184151" marR="5081" lvl="0" indent="-171450" algn="just" defTabSz="914400">
              <a:lnSpc>
                <a:spcPts val="1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800" b="0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Организация частного центра подготовки       и переподготовки кадров (токарей, фрезеровщиков, шлифовщиков)</a:t>
            </a:r>
            <a:endParaRPr b="0"/>
          </a:p>
          <a:p>
            <a:pPr marL="184151" marR="5081" lvl="0" indent="-171450" algn="just" defTabSz="914400">
              <a:lnSpc>
                <a:spcPts val="1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800" b="0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Обновление портовой инфраструктуры (причальная стенка, краны)</a:t>
            </a:r>
            <a:endParaRPr b="0"/>
          </a:p>
          <a:p>
            <a:pPr marL="184151" marR="5081" lvl="0" indent="-171450" algn="just" defTabSz="914400">
              <a:lnSpc>
                <a:spcPts val="1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800" b="0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Организация выращивания форели и семги</a:t>
            </a:r>
            <a:endParaRPr b="0"/>
          </a:p>
          <a:p>
            <a:pPr marL="184151" marR="5081" lvl="0" indent="-171450" algn="just" defTabSz="914400">
              <a:lnSpc>
                <a:spcPts val="1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800" b="0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Организация производства комплектующих для нефтепромыслового оборудования</a:t>
            </a:r>
            <a:endParaRPr b="0"/>
          </a:p>
          <a:p>
            <a:pPr marL="184151" marR="5081" lvl="0" indent="-171450" algn="just" defTabSz="914400">
              <a:lnSpc>
                <a:spcPts val="1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800" b="0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Строительство крытого катка в формате ГЧП</a:t>
            </a:r>
            <a:endParaRPr b="0"/>
          </a:p>
          <a:p>
            <a:pPr marL="184151" marR="5081" lvl="0" indent="-171450" algn="just" defTabSz="914400">
              <a:lnSpc>
                <a:spcPts val="1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800" b="0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Организация музея, центра досуга для молодежи (кружки и пр.) с использованием готового помещения кинотеатра «Мир»</a:t>
            </a:r>
            <a:endParaRPr b="0"/>
          </a:p>
          <a:p>
            <a:pPr marL="184151" marR="5081" lvl="0" indent="-171450" algn="just" defTabSz="914400">
              <a:lnSpc>
                <a:spcPts val="1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800" b="0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Организация общественного пространства  с офисами, образовательными центрами, творческими мастерскими по аналогии              с площадкой «Арт-квадрат» в г. Уфе</a:t>
            </a:r>
            <a:endParaRPr b="0"/>
          </a:p>
          <a:p>
            <a:pPr marL="184151" marR="5081" lvl="0" indent="-171450" algn="just" defTabSz="914400">
              <a:lnSpc>
                <a:spcPts val="1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800" b="0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Обустройство прибрежной территории Комсомольского озера (места отдыха, общепит, аренда оборудования и экипировки, места размещения)</a:t>
            </a:r>
            <a:endParaRPr b="0"/>
          </a:p>
          <a:p>
            <a:pPr marL="184151" marR="5081" lvl="0" indent="-171450" algn="just" defTabSz="914400">
              <a:lnSpc>
                <a:spcPts val="1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ru-RU" sz="800" b="0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Организация кванториума с функцией раннего профориентирования молодежи</a:t>
            </a:r>
            <a:endParaRPr b="0"/>
          </a:p>
          <a:p>
            <a:pPr marL="184151" marR="5081" lvl="0" indent="-171450" algn="just" defTabSz="914400">
              <a:spcBef>
                <a:spcPts val="34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ru-RU" sz="800" b="1" u="none" strike="noStrike" cap="none" spc="0">
              <a:ln>
                <a:noFill/>
              </a:ln>
              <a:solidFill>
                <a:srgbClr val="1E3A5B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object 22"/>
          <p:cNvSpPr txBox="1"/>
          <p:nvPr/>
        </p:nvSpPr>
        <p:spPr bwMode="auto">
          <a:xfrm>
            <a:off x="5454708" y="5735660"/>
            <a:ext cx="4730403" cy="8766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0" lvl="0" indent="-171450" algn="just" defTabSz="914400">
              <a:lnSpc>
                <a:spcPts val="1100"/>
              </a:lnSpc>
              <a:spcBef>
                <a:spcPts val="100"/>
              </a:spcBef>
              <a:spcAft>
                <a:spcPts val="0"/>
              </a:spcAft>
              <a:buClr>
                <a:srgbClr val="0092E1"/>
              </a:buClr>
              <a:buSzPct val="155000"/>
              <a:buFont typeface="Arial"/>
              <a:buChar char="•"/>
              <a:defRPr/>
            </a:pPr>
            <a:r>
              <a:rPr lang="ru-RU" sz="1100" spc="-15">
                <a:solidFill>
                  <a:prstClr val="black"/>
                </a:solidFill>
                <a:latin typeface="Arial"/>
                <a:cs typeface="Arial"/>
              </a:rPr>
              <a:t>площадки по обмену опытом между предпринимателями                           в части формирования базы новых поставщиков материалов                       и комплектующих взамен ушедших из-за введения санкций производителей;</a:t>
            </a:r>
            <a:endParaRPr/>
          </a:p>
          <a:p>
            <a:pPr marL="184150" marR="0" lvl="0" indent="-171450" algn="just" defTabSz="914400">
              <a:lnSpc>
                <a:spcPts val="1100"/>
              </a:lnSpc>
              <a:spcBef>
                <a:spcPts val="100"/>
              </a:spcBef>
              <a:spcAft>
                <a:spcPts val="0"/>
              </a:spcAft>
              <a:buClr>
                <a:srgbClr val="0092E1"/>
              </a:buClr>
              <a:buSzPct val="155000"/>
              <a:buFont typeface="Arial"/>
              <a:buChar char="•"/>
              <a:defRPr/>
            </a:pPr>
            <a:endParaRPr lang="ru-RU" sz="1100" spc="-15">
              <a:solidFill>
                <a:prstClr val="black"/>
              </a:solidFill>
              <a:latin typeface="Arial"/>
              <a:cs typeface="Arial"/>
            </a:endParaRPr>
          </a:p>
          <a:p>
            <a:pPr marL="184150" marR="0" lvl="0" indent="-171450" algn="just" defTabSz="914400">
              <a:lnSpc>
                <a:spcPts val="1100"/>
              </a:lnSpc>
              <a:spcBef>
                <a:spcPts val="100"/>
              </a:spcBef>
              <a:spcAft>
                <a:spcPts val="0"/>
              </a:spcAft>
              <a:buClr>
                <a:srgbClr val="0092E1"/>
              </a:buClr>
              <a:buSzPct val="155000"/>
              <a:buFont typeface="Arial"/>
              <a:buChar char="•"/>
              <a:defRPr/>
            </a:pPr>
            <a:r>
              <a:rPr lang="ru-RU" sz="1100" spc="-15">
                <a:solidFill>
                  <a:prstClr val="black"/>
                </a:solidFill>
                <a:latin typeface="Arial"/>
                <a:cs typeface="Arial"/>
              </a:rPr>
              <a:t>организация сервисных центров по ремонту оборудования и техники.</a:t>
            </a:r>
            <a:endParaRPr/>
          </a:p>
        </p:txBody>
      </p:sp>
      <p:sp>
        <p:nvSpPr>
          <p:cNvPr id="2" name="TextBox 1"/>
          <p:cNvSpPr txBox="1"/>
          <p:nvPr/>
        </p:nvSpPr>
        <p:spPr bwMode="auto">
          <a:xfrm>
            <a:off x="297999" y="325041"/>
            <a:ext cx="10138785" cy="5975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 marR="0" lvl="0" indent="0" algn="l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15">
                <a:ln>
                  <a:noFill/>
                </a:ln>
                <a:solidFill>
                  <a:srgbClr val="C0C1C2"/>
                </a:solidFill>
                <a:latin typeface="Arial Black"/>
              </a:rPr>
              <a:t>ГЕОГРАФИЯ ВНЕШНИХ ПОСТАВОК</a:t>
            </a:r>
            <a:endParaRPr/>
          </a:p>
          <a:p>
            <a:pPr marL="12700" marR="0" lvl="0" indent="0" algn="l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15">
                <a:ln>
                  <a:noFill/>
                </a:ln>
                <a:solidFill>
                  <a:srgbClr val="C0C1C2"/>
                </a:solidFill>
                <a:latin typeface="Arial Black"/>
              </a:rPr>
              <a:t>данные анкетирования и интервьюирования</a:t>
            </a:r>
            <a:endParaRPr/>
          </a:p>
        </p:txBody>
      </p:sp>
      <p:sp>
        <p:nvSpPr>
          <p:cNvPr id="3" name="Номер слайда 2"/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0" algn="l" defTabSz="914400">
              <a:lnSpc>
                <a:spcPct val="90000"/>
              </a:lnSpc>
              <a:spcBef>
                <a:spcPts val="877"/>
              </a:spcBef>
              <a:buFont typeface="Arial"/>
              <a:buChar char="•"/>
              <a:defRPr sz="24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651641" indent="-250631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00252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7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40353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04546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0555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60656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00757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40858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l" defTabSz="8019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fld id="{3D928D49-9667-6644-8876-990F029E125B}" type="slidenum">
              <a:rPr lang="ru-RU" sz="900" b="0" i="0" u="none" strike="noStrike" cap="none" spc="0">
                <a:ln>
                  <a:noFill/>
                </a:ln>
                <a:solidFill>
                  <a:srgbClr val="BFBFBF"/>
                </a:solidFill>
                <a:latin typeface="Arial"/>
                <a:ea typeface="+mn-ea"/>
                <a:cs typeface="Arial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rgbClr val="BFBFB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6" name="object 22"/>
          <p:cNvSpPr txBox="1"/>
          <p:nvPr/>
        </p:nvSpPr>
        <p:spPr bwMode="auto">
          <a:xfrm>
            <a:off x="256615" y="5731895"/>
            <a:ext cx="4730403" cy="132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0" lvl="0" indent="-171450" algn="just" defTabSz="914400">
              <a:lnSpc>
                <a:spcPts val="1100"/>
              </a:lnSpc>
              <a:spcBef>
                <a:spcPts val="100"/>
              </a:spcBef>
              <a:spcAft>
                <a:spcPts val="0"/>
              </a:spcAft>
              <a:buClr>
                <a:srgbClr val="0092E1"/>
              </a:buClr>
              <a:buSzPct val="155000"/>
              <a:buFont typeface="Arial"/>
              <a:buChar char="•"/>
              <a:defRPr/>
            </a:pPr>
            <a:r>
              <a:rPr lang="ru-RU" sz="1100" spc="-15">
                <a:solidFill>
                  <a:prstClr val="black"/>
                </a:solidFill>
                <a:latin typeface="Arial"/>
                <a:cs typeface="Arial"/>
              </a:rPr>
              <a:t>оптимизация поставок по параллельному импорту (в настоящее время значительное удорожание и увеличение сроков);</a:t>
            </a:r>
            <a:endParaRPr/>
          </a:p>
          <a:p>
            <a:pPr marL="184150" marR="0" lvl="0" indent="-171450" algn="just" defTabSz="914400">
              <a:lnSpc>
                <a:spcPts val="1100"/>
              </a:lnSpc>
              <a:spcBef>
                <a:spcPts val="100"/>
              </a:spcBef>
              <a:spcAft>
                <a:spcPts val="0"/>
              </a:spcAft>
              <a:buClr>
                <a:srgbClr val="0092E1"/>
              </a:buClr>
              <a:buSzPct val="155000"/>
              <a:buFont typeface="Arial"/>
              <a:buChar char="•"/>
              <a:defRPr/>
            </a:pPr>
            <a:endParaRPr lang="ru-RU" sz="1100" spc="-15">
              <a:solidFill>
                <a:prstClr val="black"/>
              </a:solidFill>
              <a:latin typeface="Arial"/>
              <a:cs typeface="Arial"/>
            </a:endParaRPr>
          </a:p>
          <a:p>
            <a:pPr marL="184150" marR="0" lvl="0" indent="-171450" algn="just" defTabSz="914400">
              <a:lnSpc>
                <a:spcPts val="1100"/>
              </a:lnSpc>
              <a:spcBef>
                <a:spcPts val="100"/>
              </a:spcBef>
              <a:spcAft>
                <a:spcPts val="0"/>
              </a:spcAft>
              <a:buClr>
                <a:srgbClr val="0092E1"/>
              </a:buClr>
              <a:buSzPct val="155000"/>
              <a:buFont typeface="Arial"/>
              <a:buChar char="•"/>
              <a:defRPr/>
            </a:pPr>
            <a:r>
              <a:rPr lang="ru-RU" sz="1100" spc="-15">
                <a:solidFill>
                  <a:prstClr val="black"/>
                </a:solidFill>
                <a:latin typeface="Arial"/>
                <a:cs typeface="Arial"/>
              </a:rPr>
              <a:t>организация мультимодального логистического хаба с возможностью комплектации грузов речным, автодорожным, воздушным транспортом;</a:t>
            </a:r>
            <a:endParaRPr/>
          </a:p>
          <a:p>
            <a:pPr marL="184150" marR="0" lvl="0" indent="-171450" algn="just" defTabSz="914400">
              <a:lnSpc>
                <a:spcPts val="1100"/>
              </a:lnSpc>
              <a:spcBef>
                <a:spcPts val="100"/>
              </a:spcBef>
              <a:spcAft>
                <a:spcPts val="0"/>
              </a:spcAft>
              <a:buClr>
                <a:srgbClr val="0092E1"/>
              </a:buClr>
              <a:buSzPct val="155000"/>
              <a:buFont typeface="Arial"/>
              <a:buChar char="•"/>
              <a:defRPr/>
            </a:pPr>
            <a:endParaRPr lang="ru-RU" sz="1100" spc="-15">
              <a:solidFill>
                <a:prstClr val="black"/>
              </a:solidFill>
              <a:latin typeface="Arial"/>
              <a:cs typeface="Arial"/>
            </a:endParaRPr>
          </a:p>
          <a:p>
            <a:pPr marL="184150" marR="0" lvl="0" indent="-171450" algn="just" defTabSz="914400">
              <a:lnSpc>
                <a:spcPts val="1100"/>
              </a:lnSpc>
              <a:spcBef>
                <a:spcPts val="100"/>
              </a:spcBef>
              <a:spcAft>
                <a:spcPts val="0"/>
              </a:spcAft>
              <a:buClr>
                <a:srgbClr val="0092E1"/>
              </a:buClr>
              <a:buSzPct val="155000"/>
              <a:buFont typeface="Arial"/>
              <a:buChar char="•"/>
              <a:defRPr/>
            </a:pPr>
            <a:r>
              <a:rPr lang="ru-RU" sz="1100" spc="-15">
                <a:solidFill>
                  <a:prstClr val="black"/>
                </a:solidFill>
                <a:latin typeface="Arial"/>
                <a:cs typeface="Arial"/>
              </a:rPr>
              <a:t>организация закупочных сессий системообразующих предприятий       со средним и малым бизнесом;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298000" y="5162473"/>
            <a:ext cx="10005429" cy="3155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6755" marR="2702" lvl="0" indent="0" algn="ctr" defTabSz="486369">
              <a:lnSpc>
                <a:spcPts val="1862"/>
              </a:lnSpc>
              <a:spcBef>
                <a:spcPts val="51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-5">
                <a:ln>
                  <a:noFill/>
                </a:ln>
                <a:solidFill>
                  <a:srgbClr val="0092E1"/>
                </a:solidFill>
                <a:latin typeface="Arial Black"/>
                <a:ea typeface="+mn-ea"/>
                <a:cs typeface="Arial Black"/>
              </a:rPr>
              <a:t>предложения по оптимизации потоков</a:t>
            </a:r>
            <a:endParaRPr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98002" y="5168340"/>
            <a:ext cx="10017250" cy="338554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92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8" name="object 4"/>
          <p:cNvSpPr/>
          <p:nvPr/>
        </p:nvSpPr>
        <p:spPr bwMode="auto">
          <a:xfrm>
            <a:off x="301588" y="2345264"/>
            <a:ext cx="2599429" cy="0"/>
          </a:xfrm>
          <a:custGeom>
            <a:avLst/>
            <a:gdLst/>
            <a:ahLst/>
            <a:cxnLst/>
            <a:rect l="l" t="t" r="r" b="b"/>
            <a:pathLst>
              <a:path w="4340860" fill="norm" stroke="1" extrusionOk="0">
                <a:moveTo>
                  <a:pt x="4340707" y="0"/>
                </a:moveTo>
                <a:lnTo>
                  <a:pt x="0" y="0"/>
                </a:lnTo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9" name="object 5"/>
          <p:cNvSpPr/>
          <p:nvPr/>
        </p:nvSpPr>
        <p:spPr bwMode="auto">
          <a:xfrm>
            <a:off x="288841" y="1243002"/>
            <a:ext cx="2880000" cy="45719"/>
          </a:xfrm>
          <a:custGeom>
            <a:avLst/>
            <a:gdLst/>
            <a:ahLst/>
            <a:cxnLst/>
            <a:rect l="l" t="t" r="r" b="b"/>
            <a:pathLst>
              <a:path w="4340860" fill="norm" stroke="1" extrusionOk="0">
                <a:moveTo>
                  <a:pt x="0" y="0"/>
                </a:moveTo>
                <a:lnTo>
                  <a:pt x="4340707" y="0"/>
                </a:lnTo>
              </a:path>
            </a:pathLst>
          </a:custGeom>
          <a:grpFill/>
          <a:ln w="50800">
            <a:solidFill>
              <a:srgbClr val="0092E1">
                <a:alpha val="40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10" name="object 6"/>
          <p:cNvSpPr/>
          <p:nvPr/>
        </p:nvSpPr>
        <p:spPr bwMode="auto">
          <a:xfrm>
            <a:off x="288842" y="2960076"/>
            <a:ext cx="1152000" cy="1152000"/>
          </a:xfrm>
          <a:custGeom>
            <a:avLst/>
            <a:gdLst/>
            <a:ahLst/>
            <a:cxnLst/>
            <a:rect l="l" t="t" r="r" b="b"/>
            <a:pathLst>
              <a:path w="1056005" h="1235710" fill="norm" stroke="1" extrusionOk="0">
                <a:moveTo>
                  <a:pt x="0" y="0"/>
                </a:moveTo>
                <a:lnTo>
                  <a:pt x="0" y="356133"/>
                </a:lnTo>
                <a:lnTo>
                  <a:pt x="46773" y="366994"/>
                </a:lnTo>
                <a:lnTo>
                  <a:pt x="92749" y="380365"/>
                </a:lnTo>
                <a:lnTo>
                  <a:pt x="137843" y="396206"/>
                </a:lnTo>
                <a:lnTo>
                  <a:pt x="181968" y="414480"/>
                </a:lnTo>
                <a:lnTo>
                  <a:pt x="225039" y="435148"/>
                </a:lnTo>
                <a:lnTo>
                  <a:pt x="266970" y="458172"/>
                </a:lnTo>
                <a:lnTo>
                  <a:pt x="307677" y="483513"/>
                </a:lnTo>
                <a:lnTo>
                  <a:pt x="347073" y="511134"/>
                </a:lnTo>
                <a:lnTo>
                  <a:pt x="385072" y="540995"/>
                </a:lnTo>
                <a:lnTo>
                  <a:pt x="421589" y="573060"/>
                </a:lnTo>
                <a:lnTo>
                  <a:pt x="456539" y="607288"/>
                </a:lnTo>
                <a:lnTo>
                  <a:pt x="489691" y="643491"/>
                </a:lnTo>
                <a:lnTo>
                  <a:pt x="520609" y="681201"/>
                </a:lnTo>
                <a:lnTo>
                  <a:pt x="549257" y="720332"/>
                </a:lnTo>
                <a:lnTo>
                  <a:pt x="575599" y="760796"/>
                </a:lnTo>
                <a:lnTo>
                  <a:pt x="599601" y="802505"/>
                </a:lnTo>
                <a:lnTo>
                  <a:pt x="621227" y="845371"/>
                </a:lnTo>
                <a:lnTo>
                  <a:pt x="640441" y="889307"/>
                </a:lnTo>
                <a:lnTo>
                  <a:pt x="657209" y="934226"/>
                </a:lnTo>
                <a:lnTo>
                  <a:pt x="671494" y="980040"/>
                </a:lnTo>
                <a:lnTo>
                  <a:pt x="683261" y="1026661"/>
                </a:lnTo>
                <a:lnTo>
                  <a:pt x="692475" y="1074002"/>
                </a:lnTo>
                <a:lnTo>
                  <a:pt x="699100" y="1121975"/>
                </a:lnTo>
                <a:lnTo>
                  <a:pt x="703102" y="1170492"/>
                </a:lnTo>
                <a:lnTo>
                  <a:pt x="704443" y="1219466"/>
                </a:lnTo>
                <a:lnTo>
                  <a:pt x="704443" y="1224838"/>
                </a:lnTo>
                <a:lnTo>
                  <a:pt x="704062" y="1235532"/>
                </a:lnTo>
                <a:lnTo>
                  <a:pt x="1055230" y="1235532"/>
                </a:lnTo>
                <a:lnTo>
                  <a:pt x="1055293" y="1230160"/>
                </a:lnTo>
                <a:lnTo>
                  <a:pt x="1055611" y="1224851"/>
                </a:lnTo>
                <a:lnTo>
                  <a:pt x="1054659" y="1171128"/>
                </a:lnTo>
                <a:lnTo>
                  <a:pt x="1051826" y="1123231"/>
                </a:lnTo>
                <a:lnTo>
                  <a:pt x="1047150" y="1075809"/>
                </a:lnTo>
                <a:lnTo>
                  <a:pt x="1040664" y="1028900"/>
                </a:lnTo>
                <a:lnTo>
                  <a:pt x="1032407" y="982540"/>
                </a:lnTo>
                <a:lnTo>
                  <a:pt x="1022412" y="936767"/>
                </a:lnTo>
                <a:lnTo>
                  <a:pt x="1010716" y="891616"/>
                </a:lnTo>
                <a:lnTo>
                  <a:pt x="997355" y="847124"/>
                </a:lnTo>
                <a:lnTo>
                  <a:pt x="982364" y="803327"/>
                </a:lnTo>
                <a:lnTo>
                  <a:pt x="965781" y="760262"/>
                </a:lnTo>
                <a:lnTo>
                  <a:pt x="947639" y="717966"/>
                </a:lnTo>
                <a:lnTo>
                  <a:pt x="927976" y="676475"/>
                </a:lnTo>
                <a:lnTo>
                  <a:pt x="906827" y="635826"/>
                </a:lnTo>
                <a:lnTo>
                  <a:pt x="884227" y="596055"/>
                </a:lnTo>
                <a:lnTo>
                  <a:pt x="860214" y="557198"/>
                </a:lnTo>
                <a:lnTo>
                  <a:pt x="834821" y="519293"/>
                </a:lnTo>
                <a:lnTo>
                  <a:pt x="808087" y="482376"/>
                </a:lnTo>
                <a:lnTo>
                  <a:pt x="780045" y="446483"/>
                </a:lnTo>
                <a:lnTo>
                  <a:pt x="750733" y="411651"/>
                </a:lnTo>
                <a:lnTo>
                  <a:pt x="720186" y="377916"/>
                </a:lnTo>
                <a:lnTo>
                  <a:pt x="688439" y="345315"/>
                </a:lnTo>
                <a:lnTo>
                  <a:pt x="655529" y="313885"/>
                </a:lnTo>
                <a:lnTo>
                  <a:pt x="621492" y="283662"/>
                </a:lnTo>
                <a:lnTo>
                  <a:pt x="586362" y="254682"/>
                </a:lnTo>
                <a:lnTo>
                  <a:pt x="550177" y="226983"/>
                </a:lnTo>
                <a:lnTo>
                  <a:pt x="512972" y="200600"/>
                </a:lnTo>
                <a:lnTo>
                  <a:pt x="474783" y="175570"/>
                </a:lnTo>
                <a:lnTo>
                  <a:pt x="435646" y="151930"/>
                </a:lnTo>
                <a:lnTo>
                  <a:pt x="395596" y="129716"/>
                </a:lnTo>
                <a:lnTo>
                  <a:pt x="354669" y="108965"/>
                </a:lnTo>
                <a:lnTo>
                  <a:pt x="312902" y="89713"/>
                </a:lnTo>
                <a:lnTo>
                  <a:pt x="270330" y="71997"/>
                </a:lnTo>
                <a:lnTo>
                  <a:pt x="226988" y="55853"/>
                </a:lnTo>
                <a:lnTo>
                  <a:pt x="182914" y="41318"/>
                </a:lnTo>
                <a:lnTo>
                  <a:pt x="138142" y="28429"/>
                </a:lnTo>
                <a:lnTo>
                  <a:pt x="92708" y="17222"/>
                </a:lnTo>
                <a:lnTo>
                  <a:pt x="46649" y="7733"/>
                </a:lnTo>
                <a:lnTo>
                  <a:pt x="0" y="0"/>
                </a:lnTo>
                <a:close/>
              </a:path>
            </a:pathLst>
          </a:custGeom>
          <a:solidFill>
            <a:srgbClr val="0092E1">
              <a:alpha val="79505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25" name="object 7"/>
          <p:cNvSpPr/>
          <p:nvPr/>
        </p:nvSpPr>
        <p:spPr bwMode="auto">
          <a:xfrm>
            <a:off x="288842" y="2096076"/>
            <a:ext cx="2015998" cy="2016000"/>
          </a:xfrm>
          <a:custGeom>
            <a:avLst/>
            <a:gdLst/>
            <a:ahLst/>
            <a:cxnLst/>
            <a:rect l="l" t="t" r="r" b="b"/>
            <a:pathLst>
              <a:path w="1927860" h="2113279" fill="norm" stroke="1" extrusionOk="0">
                <a:moveTo>
                  <a:pt x="0" y="0"/>
                </a:moveTo>
                <a:lnTo>
                  <a:pt x="0" y="408673"/>
                </a:lnTo>
                <a:lnTo>
                  <a:pt x="50795" y="414697"/>
                </a:lnTo>
                <a:lnTo>
                  <a:pt x="101240" y="422222"/>
                </a:lnTo>
                <a:lnTo>
                  <a:pt x="151309" y="431238"/>
                </a:lnTo>
                <a:lnTo>
                  <a:pt x="200975" y="441732"/>
                </a:lnTo>
                <a:lnTo>
                  <a:pt x="250211" y="453693"/>
                </a:lnTo>
                <a:lnTo>
                  <a:pt x="298990" y="467110"/>
                </a:lnTo>
                <a:lnTo>
                  <a:pt x="347285" y="481971"/>
                </a:lnTo>
                <a:lnTo>
                  <a:pt x="395070" y="498264"/>
                </a:lnTo>
                <a:lnTo>
                  <a:pt x="442318" y="515979"/>
                </a:lnTo>
                <a:lnTo>
                  <a:pt x="489002" y="535103"/>
                </a:lnTo>
                <a:lnTo>
                  <a:pt x="535095" y="555625"/>
                </a:lnTo>
                <a:lnTo>
                  <a:pt x="580571" y="577534"/>
                </a:lnTo>
                <a:lnTo>
                  <a:pt x="625403" y="600817"/>
                </a:lnTo>
                <a:lnTo>
                  <a:pt x="669563" y="625465"/>
                </a:lnTo>
                <a:lnTo>
                  <a:pt x="713026" y="651464"/>
                </a:lnTo>
                <a:lnTo>
                  <a:pt x="755764" y="678804"/>
                </a:lnTo>
                <a:lnTo>
                  <a:pt x="797751" y="707473"/>
                </a:lnTo>
                <a:lnTo>
                  <a:pt x="838960" y="737460"/>
                </a:lnTo>
                <a:lnTo>
                  <a:pt x="879364" y="768753"/>
                </a:lnTo>
                <a:lnTo>
                  <a:pt x="918936" y="801340"/>
                </a:lnTo>
                <a:lnTo>
                  <a:pt x="957650" y="835210"/>
                </a:lnTo>
                <a:lnTo>
                  <a:pt x="995479" y="870352"/>
                </a:lnTo>
                <a:lnTo>
                  <a:pt x="1032395" y="906754"/>
                </a:lnTo>
                <a:lnTo>
                  <a:pt x="1066785" y="942701"/>
                </a:lnTo>
                <a:lnTo>
                  <a:pt x="1100000" y="979470"/>
                </a:lnTo>
                <a:lnTo>
                  <a:pt x="1132033" y="1017039"/>
                </a:lnTo>
                <a:lnTo>
                  <a:pt x="1162872" y="1055383"/>
                </a:lnTo>
                <a:lnTo>
                  <a:pt x="1192509" y="1094478"/>
                </a:lnTo>
                <a:lnTo>
                  <a:pt x="1220932" y="1134301"/>
                </a:lnTo>
                <a:lnTo>
                  <a:pt x="1248134" y="1174829"/>
                </a:lnTo>
                <a:lnTo>
                  <a:pt x="1274104" y="1216036"/>
                </a:lnTo>
                <a:lnTo>
                  <a:pt x="1298831" y="1257901"/>
                </a:lnTo>
                <a:lnTo>
                  <a:pt x="1322308" y="1300398"/>
                </a:lnTo>
                <a:lnTo>
                  <a:pt x="1344523" y="1343504"/>
                </a:lnTo>
                <a:lnTo>
                  <a:pt x="1365467" y="1387196"/>
                </a:lnTo>
                <a:lnTo>
                  <a:pt x="1385130" y="1431450"/>
                </a:lnTo>
                <a:lnTo>
                  <a:pt x="1403503" y="1476241"/>
                </a:lnTo>
                <a:lnTo>
                  <a:pt x="1420576" y="1521547"/>
                </a:lnTo>
                <a:lnTo>
                  <a:pt x="1436339" y="1567343"/>
                </a:lnTo>
                <a:lnTo>
                  <a:pt x="1450782" y="1613607"/>
                </a:lnTo>
                <a:lnTo>
                  <a:pt x="1463896" y="1660313"/>
                </a:lnTo>
                <a:lnTo>
                  <a:pt x="1475671" y="1707438"/>
                </a:lnTo>
                <a:lnTo>
                  <a:pt x="1486097" y="1754960"/>
                </a:lnTo>
                <a:lnTo>
                  <a:pt x="1495164" y="1802853"/>
                </a:lnTo>
                <a:lnTo>
                  <a:pt x="1502863" y="1851094"/>
                </a:lnTo>
                <a:lnTo>
                  <a:pt x="1509185" y="1899660"/>
                </a:lnTo>
                <a:lnTo>
                  <a:pt x="1514118" y="1948527"/>
                </a:lnTo>
                <a:lnTo>
                  <a:pt x="1517654" y="1997670"/>
                </a:lnTo>
                <a:lnTo>
                  <a:pt x="1519783" y="2047067"/>
                </a:lnTo>
                <a:lnTo>
                  <a:pt x="1520494" y="2096693"/>
                </a:lnTo>
                <a:lnTo>
                  <a:pt x="1520291" y="2112759"/>
                </a:lnTo>
                <a:lnTo>
                  <a:pt x="1927263" y="2112759"/>
                </a:lnTo>
                <a:lnTo>
                  <a:pt x="1926899" y="2047753"/>
                </a:lnTo>
                <a:lnTo>
                  <a:pt x="1925206" y="1999074"/>
                </a:lnTo>
                <a:lnTo>
                  <a:pt x="1922400" y="1950667"/>
                </a:lnTo>
                <a:lnTo>
                  <a:pt x="1918494" y="1902547"/>
                </a:lnTo>
                <a:lnTo>
                  <a:pt x="1913499" y="1854725"/>
                </a:lnTo>
                <a:lnTo>
                  <a:pt x="1907429" y="1807214"/>
                </a:lnTo>
                <a:lnTo>
                  <a:pt x="1900296" y="1760026"/>
                </a:lnTo>
                <a:lnTo>
                  <a:pt x="1892112" y="1713175"/>
                </a:lnTo>
                <a:lnTo>
                  <a:pt x="1882890" y="1666673"/>
                </a:lnTo>
                <a:lnTo>
                  <a:pt x="1872643" y="1620533"/>
                </a:lnTo>
                <a:lnTo>
                  <a:pt x="1861382" y="1574767"/>
                </a:lnTo>
                <a:lnTo>
                  <a:pt x="1849121" y="1529389"/>
                </a:lnTo>
                <a:lnTo>
                  <a:pt x="1835872" y="1484410"/>
                </a:lnTo>
                <a:lnTo>
                  <a:pt x="1821648" y="1439843"/>
                </a:lnTo>
                <a:lnTo>
                  <a:pt x="1806460" y="1395701"/>
                </a:lnTo>
                <a:lnTo>
                  <a:pt x="1790322" y="1351998"/>
                </a:lnTo>
                <a:lnTo>
                  <a:pt x="1773246" y="1308744"/>
                </a:lnTo>
                <a:lnTo>
                  <a:pt x="1755244" y="1265953"/>
                </a:lnTo>
                <a:lnTo>
                  <a:pt x="1736330" y="1223638"/>
                </a:lnTo>
                <a:lnTo>
                  <a:pt x="1716515" y="1181812"/>
                </a:lnTo>
                <a:lnTo>
                  <a:pt x="1695812" y="1140486"/>
                </a:lnTo>
                <a:lnTo>
                  <a:pt x="1674233" y="1099674"/>
                </a:lnTo>
                <a:lnTo>
                  <a:pt x="1651792" y="1059388"/>
                </a:lnTo>
                <a:lnTo>
                  <a:pt x="1628500" y="1019641"/>
                </a:lnTo>
                <a:lnTo>
                  <a:pt x="1604371" y="980446"/>
                </a:lnTo>
                <a:lnTo>
                  <a:pt x="1579416" y="941815"/>
                </a:lnTo>
                <a:lnTo>
                  <a:pt x="1553648" y="903761"/>
                </a:lnTo>
                <a:lnTo>
                  <a:pt x="1527080" y="866297"/>
                </a:lnTo>
                <a:lnTo>
                  <a:pt x="1499724" y="829435"/>
                </a:lnTo>
                <a:lnTo>
                  <a:pt x="1471592" y="793187"/>
                </a:lnTo>
                <a:lnTo>
                  <a:pt x="1442698" y="757568"/>
                </a:lnTo>
                <a:lnTo>
                  <a:pt x="1413053" y="722588"/>
                </a:lnTo>
                <a:lnTo>
                  <a:pt x="1382671" y="688261"/>
                </a:lnTo>
                <a:lnTo>
                  <a:pt x="1351563" y="654600"/>
                </a:lnTo>
                <a:lnTo>
                  <a:pt x="1319743" y="621617"/>
                </a:lnTo>
                <a:lnTo>
                  <a:pt x="1287222" y="589325"/>
                </a:lnTo>
                <a:lnTo>
                  <a:pt x="1254013" y="557737"/>
                </a:lnTo>
                <a:lnTo>
                  <a:pt x="1220130" y="526864"/>
                </a:lnTo>
                <a:lnTo>
                  <a:pt x="1185583" y="496721"/>
                </a:lnTo>
                <a:lnTo>
                  <a:pt x="1150386" y="467319"/>
                </a:lnTo>
                <a:lnTo>
                  <a:pt x="1114552" y="438671"/>
                </a:lnTo>
                <a:lnTo>
                  <a:pt x="1078092" y="410790"/>
                </a:lnTo>
                <a:lnTo>
                  <a:pt x="1041020" y="383688"/>
                </a:lnTo>
                <a:lnTo>
                  <a:pt x="1003347" y="357379"/>
                </a:lnTo>
                <a:lnTo>
                  <a:pt x="965087" y="331874"/>
                </a:lnTo>
                <a:lnTo>
                  <a:pt x="926251" y="307186"/>
                </a:lnTo>
                <a:lnTo>
                  <a:pt x="886853" y="283329"/>
                </a:lnTo>
                <a:lnTo>
                  <a:pt x="846905" y="260315"/>
                </a:lnTo>
                <a:lnTo>
                  <a:pt x="806419" y="238156"/>
                </a:lnTo>
                <a:lnTo>
                  <a:pt x="765408" y="216865"/>
                </a:lnTo>
                <a:lnTo>
                  <a:pt x="723884" y="196455"/>
                </a:lnTo>
                <a:lnTo>
                  <a:pt x="681861" y="176938"/>
                </a:lnTo>
                <a:lnTo>
                  <a:pt x="639349" y="158327"/>
                </a:lnTo>
                <a:lnTo>
                  <a:pt x="596363" y="140635"/>
                </a:lnTo>
                <a:lnTo>
                  <a:pt x="552914" y="123874"/>
                </a:lnTo>
                <a:lnTo>
                  <a:pt x="509015" y="108057"/>
                </a:lnTo>
                <a:lnTo>
                  <a:pt x="464678" y="93197"/>
                </a:lnTo>
                <a:lnTo>
                  <a:pt x="419917" y="79307"/>
                </a:lnTo>
                <a:lnTo>
                  <a:pt x="374742" y="66398"/>
                </a:lnTo>
                <a:lnTo>
                  <a:pt x="329168" y="54484"/>
                </a:lnTo>
                <a:lnTo>
                  <a:pt x="283207" y="43577"/>
                </a:lnTo>
                <a:lnTo>
                  <a:pt x="236870" y="33690"/>
                </a:lnTo>
                <a:lnTo>
                  <a:pt x="190171" y="24836"/>
                </a:lnTo>
                <a:lnTo>
                  <a:pt x="143122" y="17028"/>
                </a:lnTo>
                <a:lnTo>
                  <a:pt x="95735" y="10277"/>
                </a:lnTo>
                <a:lnTo>
                  <a:pt x="48023" y="4596"/>
                </a:lnTo>
                <a:lnTo>
                  <a:pt x="0" y="0"/>
                </a:lnTo>
                <a:close/>
              </a:path>
            </a:pathLst>
          </a:custGeom>
          <a:solidFill>
            <a:srgbClr val="0092E1">
              <a:alpha val="600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27" name="object 8"/>
          <p:cNvSpPr/>
          <p:nvPr/>
        </p:nvSpPr>
        <p:spPr bwMode="auto">
          <a:xfrm>
            <a:off x="288842" y="1232076"/>
            <a:ext cx="2880000" cy="2880000"/>
          </a:xfrm>
          <a:custGeom>
            <a:avLst/>
            <a:gdLst/>
            <a:ahLst/>
            <a:cxnLst/>
            <a:rect l="l" t="t" r="r" b="b"/>
            <a:pathLst>
              <a:path w="2838450" h="3026410" fill="norm" stroke="1" extrusionOk="0">
                <a:moveTo>
                  <a:pt x="0" y="0"/>
                </a:moveTo>
                <a:lnTo>
                  <a:pt x="0" y="445452"/>
                </a:lnTo>
                <a:lnTo>
                  <a:pt x="50475" y="449368"/>
                </a:lnTo>
                <a:lnTo>
                  <a:pt x="100752" y="454259"/>
                </a:lnTo>
                <a:lnTo>
                  <a:pt x="150820" y="460118"/>
                </a:lnTo>
                <a:lnTo>
                  <a:pt x="200667" y="466942"/>
                </a:lnTo>
                <a:lnTo>
                  <a:pt x="250282" y="474725"/>
                </a:lnTo>
                <a:lnTo>
                  <a:pt x="299655" y="483464"/>
                </a:lnTo>
                <a:lnTo>
                  <a:pt x="348774" y="493152"/>
                </a:lnTo>
                <a:lnTo>
                  <a:pt x="397627" y="503786"/>
                </a:lnTo>
                <a:lnTo>
                  <a:pt x="446205" y="515361"/>
                </a:lnTo>
                <a:lnTo>
                  <a:pt x="494495" y="527873"/>
                </a:lnTo>
                <a:lnTo>
                  <a:pt x="542488" y="541315"/>
                </a:lnTo>
                <a:lnTo>
                  <a:pt x="590171" y="555684"/>
                </a:lnTo>
                <a:lnTo>
                  <a:pt x="637533" y="570975"/>
                </a:lnTo>
                <a:lnTo>
                  <a:pt x="684564" y="587184"/>
                </a:lnTo>
                <a:lnTo>
                  <a:pt x="731252" y="604305"/>
                </a:lnTo>
                <a:lnTo>
                  <a:pt x="777586" y="622334"/>
                </a:lnTo>
                <a:lnTo>
                  <a:pt x="823556" y="641266"/>
                </a:lnTo>
                <a:lnTo>
                  <a:pt x="869149" y="661096"/>
                </a:lnTo>
                <a:lnTo>
                  <a:pt x="914356" y="681820"/>
                </a:lnTo>
                <a:lnTo>
                  <a:pt x="959164" y="703434"/>
                </a:lnTo>
                <a:lnTo>
                  <a:pt x="1003563" y="725931"/>
                </a:lnTo>
                <a:lnTo>
                  <a:pt x="1047542" y="749308"/>
                </a:lnTo>
                <a:lnTo>
                  <a:pt x="1091089" y="773560"/>
                </a:lnTo>
                <a:lnTo>
                  <a:pt x="1134194" y="798682"/>
                </a:lnTo>
                <a:lnTo>
                  <a:pt x="1176845" y="824669"/>
                </a:lnTo>
                <a:lnTo>
                  <a:pt x="1219031" y="851518"/>
                </a:lnTo>
                <a:lnTo>
                  <a:pt x="1260742" y="879222"/>
                </a:lnTo>
                <a:lnTo>
                  <a:pt x="1301965" y="907777"/>
                </a:lnTo>
                <a:lnTo>
                  <a:pt x="1342691" y="937179"/>
                </a:lnTo>
                <a:lnTo>
                  <a:pt x="1382907" y="967423"/>
                </a:lnTo>
                <a:lnTo>
                  <a:pt x="1422603" y="998505"/>
                </a:lnTo>
                <a:lnTo>
                  <a:pt x="1461768" y="1030418"/>
                </a:lnTo>
                <a:lnTo>
                  <a:pt x="1500391" y="1063160"/>
                </a:lnTo>
                <a:lnTo>
                  <a:pt x="1538460" y="1096724"/>
                </a:lnTo>
                <a:lnTo>
                  <a:pt x="1575964" y="1131107"/>
                </a:lnTo>
                <a:lnTo>
                  <a:pt x="1612892" y="1166303"/>
                </a:lnTo>
                <a:lnTo>
                  <a:pt x="1649234" y="1202309"/>
                </a:lnTo>
                <a:lnTo>
                  <a:pt x="1684832" y="1238968"/>
                </a:lnTo>
                <a:lnTo>
                  <a:pt x="1719616" y="1276206"/>
                </a:lnTo>
                <a:lnTo>
                  <a:pt x="1753582" y="1314010"/>
                </a:lnTo>
                <a:lnTo>
                  <a:pt x="1786726" y="1352370"/>
                </a:lnTo>
                <a:lnTo>
                  <a:pt x="1819042" y="1391274"/>
                </a:lnTo>
                <a:lnTo>
                  <a:pt x="1850528" y="1430711"/>
                </a:lnTo>
                <a:lnTo>
                  <a:pt x="1881177" y="1470671"/>
                </a:lnTo>
                <a:lnTo>
                  <a:pt x="1910985" y="1511141"/>
                </a:lnTo>
                <a:lnTo>
                  <a:pt x="1939948" y="1552112"/>
                </a:lnTo>
                <a:lnTo>
                  <a:pt x="1968061" y="1593572"/>
                </a:lnTo>
                <a:lnTo>
                  <a:pt x="1995320" y="1635509"/>
                </a:lnTo>
                <a:lnTo>
                  <a:pt x="2021719" y="1677914"/>
                </a:lnTo>
                <a:lnTo>
                  <a:pt x="2047256" y="1720774"/>
                </a:lnTo>
                <a:lnTo>
                  <a:pt x="2071924" y="1764078"/>
                </a:lnTo>
                <a:lnTo>
                  <a:pt x="2095719" y="1807816"/>
                </a:lnTo>
                <a:lnTo>
                  <a:pt x="2118637" y="1851977"/>
                </a:lnTo>
                <a:lnTo>
                  <a:pt x="2140674" y="1896549"/>
                </a:lnTo>
                <a:lnTo>
                  <a:pt x="2161823" y="1941521"/>
                </a:lnTo>
                <a:lnTo>
                  <a:pt x="2182083" y="1986882"/>
                </a:lnTo>
                <a:lnTo>
                  <a:pt x="2201446" y="2032622"/>
                </a:lnTo>
                <a:lnTo>
                  <a:pt x="2219910" y="2078728"/>
                </a:lnTo>
                <a:lnTo>
                  <a:pt x="2237468" y="2125191"/>
                </a:lnTo>
                <a:lnTo>
                  <a:pt x="2254118" y="2171998"/>
                </a:lnTo>
                <a:lnTo>
                  <a:pt x="2269854" y="2219139"/>
                </a:lnTo>
                <a:lnTo>
                  <a:pt x="2284672" y="2266602"/>
                </a:lnTo>
                <a:lnTo>
                  <a:pt x="2298566" y="2314377"/>
                </a:lnTo>
                <a:lnTo>
                  <a:pt x="2311533" y="2362453"/>
                </a:lnTo>
                <a:lnTo>
                  <a:pt x="2323569" y="2410818"/>
                </a:lnTo>
                <a:lnTo>
                  <a:pt x="2334667" y="2459461"/>
                </a:lnTo>
                <a:lnTo>
                  <a:pt x="2344825" y="2508372"/>
                </a:lnTo>
                <a:lnTo>
                  <a:pt x="2354036" y="2557538"/>
                </a:lnTo>
                <a:lnTo>
                  <a:pt x="2362298" y="2606950"/>
                </a:lnTo>
                <a:lnTo>
                  <a:pt x="2369605" y="2656596"/>
                </a:lnTo>
                <a:lnTo>
                  <a:pt x="2375952" y="2706464"/>
                </a:lnTo>
                <a:lnTo>
                  <a:pt x="2381335" y="2756544"/>
                </a:lnTo>
                <a:lnTo>
                  <a:pt x="2385750" y="2806825"/>
                </a:lnTo>
                <a:lnTo>
                  <a:pt x="2389191" y="2857296"/>
                </a:lnTo>
                <a:lnTo>
                  <a:pt x="2391655" y="2907945"/>
                </a:lnTo>
                <a:lnTo>
                  <a:pt x="2393137" y="2958762"/>
                </a:lnTo>
                <a:lnTo>
                  <a:pt x="2393632" y="3009734"/>
                </a:lnTo>
                <a:lnTo>
                  <a:pt x="2393442" y="3025800"/>
                </a:lnTo>
                <a:lnTo>
                  <a:pt x="2838043" y="3025800"/>
                </a:lnTo>
                <a:lnTo>
                  <a:pt x="2837841" y="2960906"/>
                </a:lnTo>
                <a:lnTo>
                  <a:pt x="2836667" y="2912257"/>
                </a:lnTo>
                <a:lnTo>
                  <a:pt x="2834719" y="2863795"/>
                </a:lnTo>
                <a:lnTo>
                  <a:pt x="2832001" y="2815524"/>
                </a:lnTo>
                <a:lnTo>
                  <a:pt x="2828520" y="2767451"/>
                </a:lnTo>
                <a:lnTo>
                  <a:pt x="2824282" y="2719583"/>
                </a:lnTo>
                <a:lnTo>
                  <a:pt x="2819293" y="2671925"/>
                </a:lnTo>
                <a:lnTo>
                  <a:pt x="2813559" y="2624483"/>
                </a:lnTo>
                <a:lnTo>
                  <a:pt x="2807086" y="2577263"/>
                </a:lnTo>
                <a:lnTo>
                  <a:pt x="2799880" y="2530272"/>
                </a:lnTo>
                <a:lnTo>
                  <a:pt x="2791946" y="2483515"/>
                </a:lnTo>
                <a:lnTo>
                  <a:pt x="2783292" y="2436999"/>
                </a:lnTo>
                <a:lnTo>
                  <a:pt x="2773923" y="2390729"/>
                </a:lnTo>
                <a:lnTo>
                  <a:pt x="2763844" y="2344711"/>
                </a:lnTo>
                <a:lnTo>
                  <a:pt x="2753063" y="2298952"/>
                </a:lnTo>
                <a:lnTo>
                  <a:pt x="2741584" y="2253458"/>
                </a:lnTo>
                <a:lnTo>
                  <a:pt x="2729414" y="2208234"/>
                </a:lnTo>
                <a:lnTo>
                  <a:pt x="2716559" y="2163288"/>
                </a:lnTo>
                <a:lnTo>
                  <a:pt x="2703026" y="2118624"/>
                </a:lnTo>
                <a:lnTo>
                  <a:pt x="2688819" y="2074248"/>
                </a:lnTo>
                <a:lnTo>
                  <a:pt x="2673945" y="2030168"/>
                </a:lnTo>
                <a:lnTo>
                  <a:pt x="2658410" y="1986389"/>
                </a:lnTo>
                <a:lnTo>
                  <a:pt x="2642220" y="1942916"/>
                </a:lnTo>
                <a:lnTo>
                  <a:pt x="2625381" y="1899757"/>
                </a:lnTo>
                <a:lnTo>
                  <a:pt x="2607898" y="1856917"/>
                </a:lnTo>
                <a:lnTo>
                  <a:pt x="2589779" y="1814402"/>
                </a:lnTo>
                <a:lnTo>
                  <a:pt x="2571029" y="1772218"/>
                </a:lnTo>
                <a:lnTo>
                  <a:pt x="2551653" y="1730371"/>
                </a:lnTo>
                <a:lnTo>
                  <a:pt x="2531659" y="1688868"/>
                </a:lnTo>
                <a:lnTo>
                  <a:pt x="2511051" y="1647714"/>
                </a:lnTo>
                <a:lnTo>
                  <a:pt x="2489837" y="1606915"/>
                </a:lnTo>
                <a:lnTo>
                  <a:pt x="2468021" y="1566478"/>
                </a:lnTo>
                <a:lnTo>
                  <a:pt x="2445611" y="1526409"/>
                </a:lnTo>
                <a:lnTo>
                  <a:pt x="2422611" y="1486713"/>
                </a:lnTo>
                <a:lnTo>
                  <a:pt x="2399028" y="1447396"/>
                </a:lnTo>
                <a:lnTo>
                  <a:pt x="2374868" y="1408465"/>
                </a:lnTo>
                <a:lnTo>
                  <a:pt x="2350137" y="1369926"/>
                </a:lnTo>
                <a:lnTo>
                  <a:pt x="2324842" y="1331785"/>
                </a:lnTo>
                <a:lnTo>
                  <a:pt x="2298987" y="1294047"/>
                </a:lnTo>
                <a:lnTo>
                  <a:pt x="2272579" y="1256719"/>
                </a:lnTo>
                <a:lnTo>
                  <a:pt x="2245624" y="1219807"/>
                </a:lnTo>
                <a:lnTo>
                  <a:pt x="2218127" y="1183317"/>
                </a:lnTo>
                <a:lnTo>
                  <a:pt x="2190096" y="1147255"/>
                </a:lnTo>
                <a:lnTo>
                  <a:pt x="2161536" y="1111628"/>
                </a:lnTo>
                <a:lnTo>
                  <a:pt x="2132453" y="1076440"/>
                </a:lnTo>
                <a:lnTo>
                  <a:pt x="2102853" y="1041698"/>
                </a:lnTo>
                <a:lnTo>
                  <a:pt x="2072741" y="1007409"/>
                </a:lnTo>
                <a:lnTo>
                  <a:pt x="2042125" y="973578"/>
                </a:lnTo>
                <a:lnTo>
                  <a:pt x="2011010" y="940211"/>
                </a:lnTo>
                <a:lnTo>
                  <a:pt x="1979401" y="907314"/>
                </a:lnTo>
                <a:lnTo>
                  <a:pt x="1947306" y="874894"/>
                </a:lnTo>
                <a:lnTo>
                  <a:pt x="1914729" y="842956"/>
                </a:lnTo>
                <a:lnTo>
                  <a:pt x="1881678" y="811507"/>
                </a:lnTo>
                <a:lnTo>
                  <a:pt x="1848157" y="780553"/>
                </a:lnTo>
                <a:lnTo>
                  <a:pt x="1814173" y="750099"/>
                </a:lnTo>
                <a:lnTo>
                  <a:pt x="1779733" y="720151"/>
                </a:lnTo>
                <a:lnTo>
                  <a:pt x="1744841" y="690716"/>
                </a:lnTo>
                <a:lnTo>
                  <a:pt x="1709504" y="661801"/>
                </a:lnTo>
                <a:lnTo>
                  <a:pt x="1673729" y="633409"/>
                </a:lnTo>
                <a:lnTo>
                  <a:pt x="1637520" y="605549"/>
                </a:lnTo>
                <a:lnTo>
                  <a:pt x="1600884" y="578226"/>
                </a:lnTo>
                <a:lnTo>
                  <a:pt x="1563827" y="551445"/>
                </a:lnTo>
                <a:lnTo>
                  <a:pt x="1526355" y="525214"/>
                </a:lnTo>
                <a:lnTo>
                  <a:pt x="1488475" y="499538"/>
                </a:lnTo>
                <a:lnTo>
                  <a:pt x="1450191" y="474423"/>
                </a:lnTo>
                <a:lnTo>
                  <a:pt x="1411510" y="449874"/>
                </a:lnTo>
                <a:lnTo>
                  <a:pt x="1372438" y="425900"/>
                </a:lnTo>
                <a:lnTo>
                  <a:pt x="1332981" y="402504"/>
                </a:lnTo>
                <a:lnTo>
                  <a:pt x="1293145" y="379694"/>
                </a:lnTo>
                <a:lnTo>
                  <a:pt x="1252936" y="357475"/>
                </a:lnTo>
                <a:lnTo>
                  <a:pt x="1212360" y="335853"/>
                </a:lnTo>
                <a:lnTo>
                  <a:pt x="1171423" y="314835"/>
                </a:lnTo>
                <a:lnTo>
                  <a:pt x="1130131" y="294427"/>
                </a:lnTo>
                <a:lnTo>
                  <a:pt x="1088489" y="274634"/>
                </a:lnTo>
                <a:lnTo>
                  <a:pt x="1046505" y="255462"/>
                </a:lnTo>
                <a:lnTo>
                  <a:pt x="1004184" y="236918"/>
                </a:lnTo>
                <a:lnTo>
                  <a:pt x="961532" y="219008"/>
                </a:lnTo>
                <a:lnTo>
                  <a:pt x="918555" y="201738"/>
                </a:lnTo>
                <a:lnTo>
                  <a:pt x="875259" y="185114"/>
                </a:lnTo>
                <a:lnTo>
                  <a:pt x="831649" y="169141"/>
                </a:lnTo>
                <a:lnTo>
                  <a:pt x="787733" y="153826"/>
                </a:lnTo>
                <a:lnTo>
                  <a:pt x="743516" y="139176"/>
                </a:lnTo>
                <a:lnTo>
                  <a:pt x="699004" y="125195"/>
                </a:lnTo>
                <a:lnTo>
                  <a:pt x="654203" y="111890"/>
                </a:lnTo>
                <a:lnTo>
                  <a:pt x="609118" y="99268"/>
                </a:lnTo>
                <a:lnTo>
                  <a:pt x="563757" y="87333"/>
                </a:lnTo>
                <a:lnTo>
                  <a:pt x="518125" y="76093"/>
                </a:lnTo>
                <a:lnTo>
                  <a:pt x="472227" y="65553"/>
                </a:lnTo>
                <a:lnTo>
                  <a:pt x="426071" y="55720"/>
                </a:lnTo>
                <a:lnTo>
                  <a:pt x="379662" y="46598"/>
                </a:lnTo>
                <a:lnTo>
                  <a:pt x="333006" y="38195"/>
                </a:lnTo>
                <a:lnTo>
                  <a:pt x="286108" y="30517"/>
                </a:lnTo>
                <a:lnTo>
                  <a:pt x="238976" y="23569"/>
                </a:lnTo>
                <a:lnTo>
                  <a:pt x="191615" y="17358"/>
                </a:lnTo>
                <a:lnTo>
                  <a:pt x="144030" y="11889"/>
                </a:lnTo>
                <a:lnTo>
                  <a:pt x="96229" y="7169"/>
                </a:lnTo>
                <a:lnTo>
                  <a:pt x="48217" y="3204"/>
                </a:lnTo>
                <a:lnTo>
                  <a:pt x="0" y="0"/>
                </a:lnTo>
                <a:close/>
              </a:path>
            </a:pathLst>
          </a:custGeom>
          <a:solidFill>
            <a:srgbClr val="0092E1">
              <a:alpha val="4024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28" name="object 9"/>
          <p:cNvSpPr/>
          <p:nvPr/>
        </p:nvSpPr>
        <p:spPr bwMode="auto">
          <a:xfrm>
            <a:off x="301588" y="4115840"/>
            <a:ext cx="2594486" cy="0"/>
          </a:xfrm>
          <a:custGeom>
            <a:avLst/>
            <a:gdLst/>
            <a:ahLst/>
            <a:cxnLst/>
            <a:rect l="l" t="t" r="r" b="b"/>
            <a:pathLst>
              <a:path w="4332605" fill="norm" stroke="1" extrusionOk="0">
                <a:moveTo>
                  <a:pt x="4332439" y="0"/>
                </a:moveTo>
                <a:lnTo>
                  <a:pt x="0" y="0"/>
                </a:lnTo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29" name="object 10"/>
          <p:cNvSpPr/>
          <p:nvPr/>
        </p:nvSpPr>
        <p:spPr bwMode="auto">
          <a:xfrm>
            <a:off x="297998" y="4095746"/>
            <a:ext cx="2870843" cy="45719"/>
          </a:xfrm>
          <a:custGeom>
            <a:avLst/>
            <a:gdLst/>
            <a:ahLst/>
            <a:cxnLst/>
            <a:rect l="l" t="t" r="r" b="b"/>
            <a:pathLst>
              <a:path w="4332605" fill="norm" stroke="1" extrusionOk="0">
                <a:moveTo>
                  <a:pt x="0" y="0"/>
                </a:moveTo>
                <a:lnTo>
                  <a:pt x="4332439" y="0"/>
                </a:lnTo>
              </a:path>
            </a:pathLst>
          </a:custGeom>
          <a:grpFill/>
          <a:ln w="50800">
            <a:solidFill>
              <a:srgbClr val="0092E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30" name="object 12"/>
          <p:cNvSpPr/>
          <p:nvPr/>
        </p:nvSpPr>
        <p:spPr bwMode="auto">
          <a:xfrm>
            <a:off x="301588" y="2884795"/>
            <a:ext cx="2599429" cy="0"/>
          </a:xfrm>
          <a:custGeom>
            <a:avLst/>
            <a:gdLst/>
            <a:ahLst/>
            <a:cxnLst/>
            <a:rect l="l" t="t" r="r" b="b"/>
            <a:pathLst>
              <a:path w="4340860" fill="norm" stroke="1" extrusionOk="0">
                <a:moveTo>
                  <a:pt x="4340707" y="0"/>
                </a:moveTo>
                <a:lnTo>
                  <a:pt x="0" y="0"/>
                </a:lnTo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31" name="object 13"/>
          <p:cNvSpPr/>
          <p:nvPr/>
        </p:nvSpPr>
        <p:spPr bwMode="auto">
          <a:xfrm>
            <a:off x="288841" y="2082667"/>
            <a:ext cx="2880000" cy="45719"/>
          </a:xfrm>
          <a:custGeom>
            <a:avLst/>
            <a:gdLst/>
            <a:ahLst/>
            <a:cxnLst/>
            <a:rect l="l" t="t" r="r" b="b"/>
            <a:pathLst>
              <a:path w="4340860" fill="norm" stroke="1" extrusionOk="0">
                <a:moveTo>
                  <a:pt x="0" y="0"/>
                </a:moveTo>
                <a:lnTo>
                  <a:pt x="4340707" y="0"/>
                </a:lnTo>
              </a:path>
            </a:pathLst>
          </a:custGeom>
          <a:grpFill/>
          <a:ln w="50800">
            <a:solidFill>
              <a:srgbClr val="0092E1">
                <a:alpha val="59902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32" name="object 14"/>
          <p:cNvSpPr/>
          <p:nvPr/>
        </p:nvSpPr>
        <p:spPr bwMode="auto">
          <a:xfrm>
            <a:off x="288842" y="3680076"/>
            <a:ext cx="432000" cy="432000"/>
          </a:xfrm>
          <a:custGeom>
            <a:avLst/>
            <a:gdLst/>
            <a:ahLst/>
            <a:cxnLst/>
            <a:rect l="l" t="t" r="r" b="b"/>
            <a:pathLst>
              <a:path w="274320" h="332739" fill="norm" stroke="1" extrusionOk="0">
                <a:moveTo>
                  <a:pt x="0" y="0"/>
                </a:moveTo>
                <a:lnTo>
                  <a:pt x="0" y="332333"/>
                </a:lnTo>
                <a:lnTo>
                  <a:pt x="273824" y="332333"/>
                </a:lnTo>
                <a:lnTo>
                  <a:pt x="270369" y="283790"/>
                </a:lnTo>
                <a:lnTo>
                  <a:pt x="260323" y="237377"/>
                </a:lnTo>
                <a:lnTo>
                  <a:pt x="244163" y="193573"/>
                </a:lnTo>
                <a:lnTo>
                  <a:pt x="222368" y="152852"/>
                </a:lnTo>
                <a:lnTo>
                  <a:pt x="195414" y="115693"/>
                </a:lnTo>
                <a:lnTo>
                  <a:pt x="163781" y="82572"/>
                </a:lnTo>
                <a:lnTo>
                  <a:pt x="127945" y="53965"/>
                </a:lnTo>
                <a:lnTo>
                  <a:pt x="88384" y="30350"/>
                </a:lnTo>
                <a:lnTo>
                  <a:pt x="45576" y="12202"/>
                </a:lnTo>
                <a:lnTo>
                  <a:pt x="0" y="0"/>
                </a:lnTo>
                <a:close/>
              </a:path>
            </a:pathLst>
          </a:custGeom>
          <a:solidFill>
            <a:srgbClr val="0092E1"/>
          </a:solidFill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33" name="object 13"/>
          <p:cNvSpPr/>
          <p:nvPr/>
        </p:nvSpPr>
        <p:spPr bwMode="auto">
          <a:xfrm>
            <a:off x="288842" y="2947765"/>
            <a:ext cx="2879999" cy="45719"/>
          </a:xfrm>
          <a:custGeom>
            <a:avLst/>
            <a:gdLst/>
            <a:ahLst/>
            <a:cxnLst/>
            <a:rect l="l" t="t" r="r" b="b"/>
            <a:pathLst>
              <a:path w="4340860" fill="norm" stroke="1" extrusionOk="0">
                <a:moveTo>
                  <a:pt x="0" y="0"/>
                </a:moveTo>
                <a:lnTo>
                  <a:pt x="4340707" y="0"/>
                </a:lnTo>
              </a:path>
            </a:pathLst>
          </a:custGeom>
          <a:grpFill/>
          <a:ln w="50800">
            <a:solidFill>
              <a:srgbClr val="0092E1">
                <a:alpha val="79999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5" name="object 20"/>
          <p:cNvSpPr txBox="1">
            <a:spLocks noChangeArrowheads="1"/>
          </p:cNvSpPr>
          <p:nvPr/>
        </p:nvSpPr>
        <p:spPr bwMode="auto">
          <a:xfrm>
            <a:off x="3402483" y="1129041"/>
            <a:ext cx="7129152" cy="696319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>
            <a:spAutoFit/>
          </a:bodyPr>
          <a:lstStyle>
            <a:lvl1pPr marL="127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12700" marR="0" lvl="0" indent="0" algn="l" defTabSz="914400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1" u="none" strike="noStrike" cap="none">
                <a:ln>
                  <a:noFill/>
                </a:ln>
                <a:solidFill>
                  <a:srgbClr val="0092E1"/>
                </a:solidFill>
                <a:latin typeface="Arial Black"/>
                <a:ea typeface="Montserrat ExtraBold"/>
                <a:cs typeface="Arial Black"/>
              </a:rPr>
              <a:t>МЕЖДУНАРОДНЫЙ РЫНОК</a:t>
            </a:r>
            <a:endParaRPr sz="1100" b="1" u="none" strike="noStrike" cap="none">
              <a:ln>
                <a:noFill/>
              </a:ln>
              <a:solidFill>
                <a:srgbClr val="0092E1"/>
              </a:solidFill>
              <a:latin typeface="Arial Black"/>
              <a:cs typeface="Arial Black"/>
            </a:endParaRPr>
          </a:p>
          <a:p>
            <a:pPr marL="12700" marR="0" lvl="0" indent="0" algn="just" defTabSz="914400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0" i="0" u="none" strike="noStrike" cap="none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rPr>
              <a:t>Промышленные холодильные камеры, строительная и дорожная техника, металлообрабатывающие станки, автобусы, ткани для спецодежды, фурнитура, лифты, судовое оборудование, речные суда, семга, форель, говядина, хмель, солод</a:t>
            </a:r>
            <a:endParaRPr/>
          </a:p>
        </p:txBody>
      </p:sp>
      <p:sp>
        <p:nvSpPr>
          <p:cNvPr id="6" name="object 20"/>
          <p:cNvSpPr txBox="1">
            <a:spLocks noChangeArrowheads="1"/>
          </p:cNvSpPr>
          <p:nvPr/>
        </p:nvSpPr>
        <p:spPr bwMode="auto">
          <a:xfrm>
            <a:off x="3402483" y="1990289"/>
            <a:ext cx="7129152" cy="696319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>
            <a:spAutoFit/>
          </a:bodyPr>
          <a:lstStyle>
            <a:lvl1pPr marL="127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12700" marR="0" lvl="0" indent="0" algn="just" defTabSz="914400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1" u="none" strike="noStrike" cap="none">
                <a:ln>
                  <a:noFill/>
                </a:ln>
                <a:solidFill>
                  <a:srgbClr val="0092E1"/>
                </a:solidFill>
                <a:latin typeface="Arial Black"/>
                <a:ea typeface="Montserrat ExtraBold"/>
                <a:cs typeface="Arial Black"/>
              </a:rPr>
              <a:t>РЕГИОНЫ РФ</a:t>
            </a:r>
            <a:endParaRPr lang="ru-RU" sz="1100" b="1" u="none" strike="noStrike" cap="none">
              <a:ln>
                <a:noFill/>
              </a:ln>
              <a:solidFill>
                <a:srgbClr val="0092E1"/>
              </a:solidFill>
              <a:latin typeface="Arial Black"/>
              <a:cs typeface="Arial Black"/>
            </a:endParaRPr>
          </a:p>
          <a:p>
            <a:pPr marL="12700" marR="0" lvl="0" indent="0" algn="just" defTabSz="914400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i="0" u="none" strike="noStrike" cap="none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rPr>
              <a:t>Строительные и отделочные материалы, металл, цемент, сэндвич-панели, светильники, опоры освещения, вентиляционное оборудование, запасные части для технологического оборудования, жестяная банка           для рыбных консервов, грузовые автомобили, автобусы, речные суда, морская рыба, мясо птицы, свинина </a:t>
            </a:r>
            <a:endParaRPr/>
          </a:p>
        </p:txBody>
      </p:sp>
      <p:sp>
        <p:nvSpPr>
          <p:cNvPr id="11" name="object 20"/>
          <p:cNvSpPr txBox="1">
            <a:spLocks noChangeArrowheads="1"/>
          </p:cNvSpPr>
          <p:nvPr/>
        </p:nvSpPr>
        <p:spPr bwMode="auto">
          <a:xfrm>
            <a:off x="3402483" y="3821140"/>
            <a:ext cx="7034299" cy="356508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>
            <a:spAutoFit/>
          </a:bodyPr>
          <a:lstStyle>
            <a:lvl1pPr marL="127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12700" marR="0" lvl="0" indent="0" algn="l" defTabSz="914400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1" u="none" strike="noStrike" cap="none">
                <a:ln>
                  <a:noFill/>
                </a:ln>
                <a:solidFill>
                  <a:srgbClr val="0092E1"/>
                </a:solidFill>
                <a:latin typeface="Arial Black"/>
                <a:ea typeface="Montserrat ExtraBold"/>
                <a:cs typeface="Arial Black"/>
              </a:rPr>
              <a:t>НИЖНЕВАРТОВСК</a:t>
            </a:r>
            <a:endParaRPr/>
          </a:p>
          <a:p>
            <a:pPr marL="12700" marR="0" lvl="0" indent="0" algn="l" defTabSz="914400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50" b="0" i="0" u="none" strike="noStrike" cap="none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rPr>
              <a:t>н/д</a:t>
            </a:r>
            <a:endParaRPr/>
          </a:p>
        </p:txBody>
      </p:sp>
      <p:sp>
        <p:nvSpPr>
          <p:cNvPr id="12" name="object 20"/>
          <p:cNvSpPr txBox="1">
            <a:spLocks noChangeArrowheads="1"/>
          </p:cNvSpPr>
          <p:nvPr/>
        </p:nvSpPr>
        <p:spPr bwMode="auto">
          <a:xfrm>
            <a:off x="3402483" y="2848477"/>
            <a:ext cx="7128792" cy="364202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>
            <a:spAutoFit/>
          </a:bodyPr>
          <a:lstStyle>
            <a:lvl1pPr marL="127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12700" marR="0" lvl="0" indent="0" algn="l" defTabSz="914400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1" u="none" strike="noStrike" cap="none">
                <a:ln>
                  <a:noFill/>
                </a:ln>
                <a:solidFill>
                  <a:srgbClr val="0092E1"/>
                </a:solidFill>
                <a:latin typeface="Arial Black"/>
                <a:ea typeface="Montserrat ExtraBold"/>
                <a:cs typeface="Arial Black"/>
              </a:rPr>
              <a:t>ХМАО</a:t>
            </a:r>
            <a:endParaRPr/>
          </a:p>
          <a:p>
            <a:pPr marL="12700" marR="0" lvl="0" indent="0" algn="l" defTabSz="914400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i="0" u="none" strike="noStrike" cap="none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rPr>
              <a:t>Рыба свежая, дикоросы, отходы нефтяного производства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97999" y="325041"/>
            <a:ext cx="10138785" cy="5975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 marR="0" lvl="0" indent="0" algn="l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15">
                <a:ln>
                  <a:noFill/>
                </a:ln>
                <a:solidFill>
                  <a:srgbClr val="C0C1C2"/>
                </a:solidFill>
                <a:latin typeface="Arial Black"/>
              </a:rPr>
              <a:t>ГЕОГРАФИЯ РЕАЛИЗАЦИИ ПРОДУКЦИИ</a:t>
            </a:r>
            <a:endParaRPr/>
          </a:p>
          <a:p>
            <a:pPr marL="12700" marR="0" lvl="0" indent="0" algn="l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15">
                <a:ln>
                  <a:noFill/>
                </a:ln>
                <a:solidFill>
                  <a:srgbClr val="C0C1C2"/>
                </a:solidFill>
                <a:latin typeface="Arial Black"/>
              </a:rPr>
              <a:t>данные анкетирования и интервьюирования</a:t>
            </a:r>
            <a:endParaRPr/>
          </a:p>
        </p:txBody>
      </p:sp>
      <p:sp>
        <p:nvSpPr>
          <p:cNvPr id="3" name="Номер слайда 2"/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0" algn="l" defTabSz="914400">
              <a:lnSpc>
                <a:spcPct val="90000"/>
              </a:lnSpc>
              <a:spcBef>
                <a:spcPts val="877"/>
              </a:spcBef>
              <a:buFont typeface="Arial"/>
              <a:buChar char="•"/>
              <a:defRPr sz="24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651641" indent="-250631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00252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7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40353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04546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0555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60656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00757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40858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l" defTabSz="8019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fld id="{3D928D49-9667-6644-8876-990F029E125B}" type="slidenum">
              <a:rPr lang="ru-RU" sz="900" b="0" i="0" u="none" strike="noStrike" cap="none" spc="0">
                <a:ln>
                  <a:noFill/>
                </a:ln>
                <a:solidFill>
                  <a:srgbClr val="BFBFBF"/>
                </a:solidFill>
                <a:latin typeface="Arial"/>
                <a:ea typeface="+mn-ea"/>
                <a:cs typeface="Arial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rgbClr val="BFBFB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1" name="object 4"/>
          <p:cNvSpPr/>
          <p:nvPr/>
        </p:nvSpPr>
        <p:spPr bwMode="auto">
          <a:xfrm>
            <a:off x="301588" y="2345264"/>
            <a:ext cx="2599429" cy="0"/>
          </a:xfrm>
          <a:custGeom>
            <a:avLst/>
            <a:gdLst/>
            <a:ahLst/>
            <a:cxnLst/>
            <a:rect l="l" t="t" r="r" b="b"/>
            <a:pathLst>
              <a:path w="4340860" fill="norm" stroke="1" extrusionOk="0">
                <a:moveTo>
                  <a:pt x="4340707" y="0"/>
                </a:moveTo>
                <a:lnTo>
                  <a:pt x="0" y="0"/>
                </a:lnTo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12" name="object 5"/>
          <p:cNvSpPr/>
          <p:nvPr/>
        </p:nvSpPr>
        <p:spPr bwMode="auto">
          <a:xfrm>
            <a:off x="288841" y="1243002"/>
            <a:ext cx="2880000" cy="45719"/>
          </a:xfrm>
          <a:custGeom>
            <a:avLst/>
            <a:gdLst/>
            <a:ahLst/>
            <a:cxnLst/>
            <a:rect l="l" t="t" r="r" b="b"/>
            <a:pathLst>
              <a:path w="4340860" fill="norm" stroke="1" extrusionOk="0">
                <a:moveTo>
                  <a:pt x="0" y="0"/>
                </a:moveTo>
                <a:lnTo>
                  <a:pt x="4340707" y="0"/>
                </a:lnTo>
              </a:path>
            </a:pathLst>
          </a:custGeom>
          <a:grpFill/>
          <a:ln w="50800">
            <a:solidFill>
              <a:srgbClr val="0092E1">
                <a:alpha val="40000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13" name="object 6"/>
          <p:cNvSpPr/>
          <p:nvPr/>
        </p:nvSpPr>
        <p:spPr bwMode="auto">
          <a:xfrm>
            <a:off x="288842" y="2960076"/>
            <a:ext cx="1152000" cy="1152000"/>
          </a:xfrm>
          <a:custGeom>
            <a:avLst/>
            <a:gdLst/>
            <a:ahLst/>
            <a:cxnLst/>
            <a:rect l="l" t="t" r="r" b="b"/>
            <a:pathLst>
              <a:path w="1056005" h="1235710" fill="norm" stroke="1" extrusionOk="0">
                <a:moveTo>
                  <a:pt x="0" y="0"/>
                </a:moveTo>
                <a:lnTo>
                  <a:pt x="0" y="356133"/>
                </a:lnTo>
                <a:lnTo>
                  <a:pt x="46773" y="366994"/>
                </a:lnTo>
                <a:lnTo>
                  <a:pt x="92749" y="380365"/>
                </a:lnTo>
                <a:lnTo>
                  <a:pt x="137843" y="396206"/>
                </a:lnTo>
                <a:lnTo>
                  <a:pt x="181968" y="414480"/>
                </a:lnTo>
                <a:lnTo>
                  <a:pt x="225039" y="435148"/>
                </a:lnTo>
                <a:lnTo>
                  <a:pt x="266970" y="458172"/>
                </a:lnTo>
                <a:lnTo>
                  <a:pt x="307677" y="483513"/>
                </a:lnTo>
                <a:lnTo>
                  <a:pt x="347073" y="511134"/>
                </a:lnTo>
                <a:lnTo>
                  <a:pt x="385072" y="540995"/>
                </a:lnTo>
                <a:lnTo>
                  <a:pt x="421589" y="573060"/>
                </a:lnTo>
                <a:lnTo>
                  <a:pt x="456539" y="607288"/>
                </a:lnTo>
                <a:lnTo>
                  <a:pt x="489691" y="643491"/>
                </a:lnTo>
                <a:lnTo>
                  <a:pt x="520609" y="681201"/>
                </a:lnTo>
                <a:lnTo>
                  <a:pt x="549257" y="720332"/>
                </a:lnTo>
                <a:lnTo>
                  <a:pt x="575599" y="760796"/>
                </a:lnTo>
                <a:lnTo>
                  <a:pt x="599601" y="802505"/>
                </a:lnTo>
                <a:lnTo>
                  <a:pt x="621227" y="845371"/>
                </a:lnTo>
                <a:lnTo>
                  <a:pt x="640441" y="889307"/>
                </a:lnTo>
                <a:lnTo>
                  <a:pt x="657209" y="934226"/>
                </a:lnTo>
                <a:lnTo>
                  <a:pt x="671494" y="980040"/>
                </a:lnTo>
                <a:lnTo>
                  <a:pt x="683261" y="1026661"/>
                </a:lnTo>
                <a:lnTo>
                  <a:pt x="692475" y="1074002"/>
                </a:lnTo>
                <a:lnTo>
                  <a:pt x="699100" y="1121975"/>
                </a:lnTo>
                <a:lnTo>
                  <a:pt x="703102" y="1170492"/>
                </a:lnTo>
                <a:lnTo>
                  <a:pt x="704443" y="1219466"/>
                </a:lnTo>
                <a:lnTo>
                  <a:pt x="704443" y="1224838"/>
                </a:lnTo>
                <a:lnTo>
                  <a:pt x="704062" y="1235532"/>
                </a:lnTo>
                <a:lnTo>
                  <a:pt x="1055230" y="1235532"/>
                </a:lnTo>
                <a:lnTo>
                  <a:pt x="1055293" y="1230160"/>
                </a:lnTo>
                <a:lnTo>
                  <a:pt x="1055611" y="1224851"/>
                </a:lnTo>
                <a:lnTo>
                  <a:pt x="1054659" y="1171128"/>
                </a:lnTo>
                <a:lnTo>
                  <a:pt x="1051826" y="1123231"/>
                </a:lnTo>
                <a:lnTo>
                  <a:pt x="1047150" y="1075809"/>
                </a:lnTo>
                <a:lnTo>
                  <a:pt x="1040664" y="1028900"/>
                </a:lnTo>
                <a:lnTo>
                  <a:pt x="1032407" y="982540"/>
                </a:lnTo>
                <a:lnTo>
                  <a:pt x="1022412" y="936767"/>
                </a:lnTo>
                <a:lnTo>
                  <a:pt x="1010716" y="891616"/>
                </a:lnTo>
                <a:lnTo>
                  <a:pt x="997355" y="847124"/>
                </a:lnTo>
                <a:lnTo>
                  <a:pt x="982364" y="803327"/>
                </a:lnTo>
                <a:lnTo>
                  <a:pt x="965781" y="760262"/>
                </a:lnTo>
                <a:lnTo>
                  <a:pt x="947639" y="717966"/>
                </a:lnTo>
                <a:lnTo>
                  <a:pt x="927976" y="676475"/>
                </a:lnTo>
                <a:lnTo>
                  <a:pt x="906827" y="635826"/>
                </a:lnTo>
                <a:lnTo>
                  <a:pt x="884227" y="596055"/>
                </a:lnTo>
                <a:lnTo>
                  <a:pt x="860214" y="557198"/>
                </a:lnTo>
                <a:lnTo>
                  <a:pt x="834821" y="519293"/>
                </a:lnTo>
                <a:lnTo>
                  <a:pt x="808087" y="482376"/>
                </a:lnTo>
                <a:lnTo>
                  <a:pt x="780045" y="446483"/>
                </a:lnTo>
                <a:lnTo>
                  <a:pt x="750733" y="411651"/>
                </a:lnTo>
                <a:lnTo>
                  <a:pt x="720186" y="377916"/>
                </a:lnTo>
                <a:lnTo>
                  <a:pt x="688439" y="345315"/>
                </a:lnTo>
                <a:lnTo>
                  <a:pt x="655529" y="313885"/>
                </a:lnTo>
                <a:lnTo>
                  <a:pt x="621492" y="283662"/>
                </a:lnTo>
                <a:lnTo>
                  <a:pt x="586362" y="254682"/>
                </a:lnTo>
                <a:lnTo>
                  <a:pt x="550177" y="226983"/>
                </a:lnTo>
                <a:lnTo>
                  <a:pt x="512972" y="200600"/>
                </a:lnTo>
                <a:lnTo>
                  <a:pt x="474783" y="175570"/>
                </a:lnTo>
                <a:lnTo>
                  <a:pt x="435646" y="151930"/>
                </a:lnTo>
                <a:lnTo>
                  <a:pt x="395596" y="129716"/>
                </a:lnTo>
                <a:lnTo>
                  <a:pt x="354669" y="108965"/>
                </a:lnTo>
                <a:lnTo>
                  <a:pt x="312902" y="89713"/>
                </a:lnTo>
                <a:lnTo>
                  <a:pt x="270330" y="71997"/>
                </a:lnTo>
                <a:lnTo>
                  <a:pt x="226988" y="55853"/>
                </a:lnTo>
                <a:lnTo>
                  <a:pt x="182914" y="41318"/>
                </a:lnTo>
                <a:lnTo>
                  <a:pt x="138142" y="28429"/>
                </a:lnTo>
                <a:lnTo>
                  <a:pt x="92708" y="17222"/>
                </a:lnTo>
                <a:lnTo>
                  <a:pt x="46649" y="7733"/>
                </a:lnTo>
                <a:lnTo>
                  <a:pt x="0" y="0"/>
                </a:lnTo>
                <a:close/>
              </a:path>
            </a:pathLst>
          </a:custGeom>
          <a:solidFill>
            <a:srgbClr val="0092E1">
              <a:alpha val="79505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14" name="object 7"/>
          <p:cNvSpPr/>
          <p:nvPr/>
        </p:nvSpPr>
        <p:spPr bwMode="auto">
          <a:xfrm>
            <a:off x="288842" y="2096076"/>
            <a:ext cx="2015998" cy="2016000"/>
          </a:xfrm>
          <a:custGeom>
            <a:avLst/>
            <a:gdLst/>
            <a:ahLst/>
            <a:cxnLst/>
            <a:rect l="l" t="t" r="r" b="b"/>
            <a:pathLst>
              <a:path w="1927860" h="2113279" fill="norm" stroke="1" extrusionOk="0">
                <a:moveTo>
                  <a:pt x="0" y="0"/>
                </a:moveTo>
                <a:lnTo>
                  <a:pt x="0" y="408673"/>
                </a:lnTo>
                <a:lnTo>
                  <a:pt x="50795" y="414697"/>
                </a:lnTo>
                <a:lnTo>
                  <a:pt x="101240" y="422222"/>
                </a:lnTo>
                <a:lnTo>
                  <a:pt x="151309" y="431238"/>
                </a:lnTo>
                <a:lnTo>
                  <a:pt x="200975" y="441732"/>
                </a:lnTo>
                <a:lnTo>
                  <a:pt x="250211" y="453693"/>
                </a:lnTo>
                <a:lnTo>
                  <a:pt x="298990" y="467110"/>
                </a:lnTo>
                <a:lnTo>
                  <a:pt x="347285" y="481971"/>
                </a:lnTo>
                <a:lnTo>
                  <a:pt x="395070" y="498264"/>
                </a:lnTo>
                <a:lnTo>
                  <a:pt x="442318" y="515979"/>
                </a:lnTo>
                <a:lnTo>
                  <a:pt x="489002" y="535103"/>
                </a:lnTo>
                <a:lnTo>
                  <a:pt x="535095" y="555625"/>
                </a:lnTo>
                <a:lnTo>
                  <a:pt x="580571" y="577534"/>
                </a:lnTo>
                <a:lnTo>
                  <a:pt x="625403" y="600817"/>
                </a:lnTo>
                <a:lnTo>
                  <a:pt x="669563" y="625465"/>
                </a:lnTo>
                <a:lnTo>
                  <a:pt x="713026" y="651464"/>
                </a:lnTo>
                <a:lnTo>
                  <a:pt x="755764" y="678804"/>
                </a:lnTo>
                <a:lnTo>
                  <a:pt x="797751" y="707473"/>
                </a:lnTo>
                <a:lnTo>
                  <a:pt x="838960" y="737460"/>
                </a:lnTo>
                <a:lnTo>
                  <a:pt x="879364" y="768753"/>
                </a:lnTo>
                <a:lnTo>
                  <a:pt x="918936" y="801340"/>
                </a:lnTo>
                <a:lnTo>
                  <a:pt x="957650" y="835210"/>
                </a:lnTo>
                <a:lnTo>
                  <a:pt x="995479" y="870352"/>
                </a:lnTo>
                <a:lnTo>
                  <a:pt x="1032395" y="906754"/>
                </a:lnTo>
                <a:lnTo>
                  <a:pt x="1066785" y="942701"/>
                </a:lnTo>
                <a:lnTo>
                  <a:pt x="1100000" y="979470"/>
                </a:lnTo>
                <a:lnTo>
                  <a:pt x="1132033" y="1017039"/>
                </a:lnTo>
                <a:lnTo>
                  <a:pt x="1162872" y="1055383"/>
                </a:lnTo>
                <a:lnTo>
                  <a:pt x="1192509" y="1094478"/>
                </a:lnTo>
                <a:lnTo>
                  <a:pt x="1220932" y="1134301"/>
                </a:lnTo>
                <a:lnTo>
                  <a:pt x="1248134" y="1174829"/>
                </a:lnTo>
                <a:lnTo>
                  <a:pt x="1274104" y="1216036"/>
                </a:lnTo>
                <a:lnTo>
                  <a:pt x="1298831" y="1257901"/>
                </a:lnTo>
                <a:lnTo>
                  <a:pt x="1322308" y="1300398"/>
                </a:lnTo>
                <a:lnTo>
                  <a:pt x="1344523" y="1343504"/>
                </a:lnTo>
                <a:lnTo>
                  <a:pt x="1365467" y="1387196"/>
                </a:lnTo>
                <a:lnTo>
                  <a:pt x="1385130" y="1431450"/>
                </a:lnTo>
                <a:lnTo>
                  <a:pt x="1403503" y="1476241"/>
                </a:lnTo>
                <a:lnTo>
                  <a:pt x="1420576" y="1521547"/>
                </a:lnTo>
                <a:lnTo>
                  <a:pt x="1436339" y="1567343"/>
                </a:lnTo>
                <a:lnTo>
                  <a:pt x="1450782" y="1613607"/>
                </a:lnTo>
                <a:lnTo>
                  <a:pt x="1463896" y="1660313"/>
                </a:lnTo>
                <a:lnTo>
                  <a:pt x="1475671" y="1707438"/>
                </a:lnTo>
                <a:lnTo>
                  <a:pt x="1486097" y="1754960"/>
                </a:lnTo>
                <a:lnTo>
                  <a:pt x="1495164" y="1802853"/>
                </a:lnTo>
                <a:lnTo>
                  <a:pt x="1502863" y="1851094"/>
                </a:lnTo>
                <a:lnTo>
                  <a:pt x="1509185" y="1899660"/>
                </a:lnTo>
                <a:lnTo>
                  <a:pt x="1514118" y="1948527"/>
                </a:lnTo>
                <a:lnTo>
                  <a:pt x="1517654" y="1997670"/>
                </a:lnTo>
                <a:lnTo>
                  <a:pt x="1519783" y="2047067"/>
                </a:lnTo>
                <a:lnTo>
                  <a:pt x="1520494" y="2096693"/>
                </a:lnTo>
                <a:lnTo>
                  <a:pt x="1520291" y="2112759"/>
                </a:lnTo>
                <a:lnTo>
                  <a:pt x="1927263" y="2112759"/>
                </a:lnTo>
                <a:lnTo>
                  <a:pt x="1926899" y="2047753"/>
                </a:lnTo>
                <a:lnTo>
                  <a:pt x="1925206" y="1999074"/>
                </a:lnTo>
                <a:lnTo>
                  <a:pt x="1922400" y="1950667"/>
                </a:lnTo>
                <a:lnTo>
                  <a:pt x="1918494" y="1902547"/>
                </a:lnTo>
                <a:lnTo>
                  <a:pt x="1913499" y="1854725"/>
                </a:lnTo>
                <a:lnTo>
                  <a:pt x="1907429" y="1807214"/>
                </a:lnTo>
                <a:lnTo>
                  <a:pt x="1900296" y="1760026"/>
                </a:lnTo>
                <a:lnTo>
                  <a:pt x="1892112" y="1713175"/>
                </a:lnTo>
                <a:lnTo>
                  <a:pt x="1882890" y="1666673"/>
                </a:lnTo>
                <a:lnTo>
                  <a:pt x="1872643" y="1620533"/>
                </a:lnTo>
                <a:lnTo>
                  <a:pt x="1861382" y="1574767"/>
                </a:lnTo>
                <a:lnTo>
                  <a:pt x="1849121" y="1529389"/>
                </a:lnTo>
                <a:lnTo>
                  <a:pt x="1835872" y="1484410"/>
                </a:lnTo>
                <a:lnTo>
                  <a:pt x="1821648" y="1439843"/>
                </a:lnTo>
                <a:lnTo>
                  <a:pt x="1806460" y="1395701"/>
                </a:lnTo>
                <a:lnTo>
                  <a:pt x="1790322" y="1351998"/>
                </a:lnTo>
                <a:lnTo>
                  <a:pt x="1773246" y="1308744"/>
                </a:lnTo>
                <a:lnTo>
                  <a:pt x="1755244" y="1265953"/>
                </a:lnTo>
                <a:lnTo>
                  <a:pt x="1736330" y="1223638"/>
                </a:lnTo>
                <a:lnTo>
                  <a:pt x="1716515" y="1181812"/>
                </a:lnTo>
                <a:lnTo>
                  <a:pt x="1695812" y="1140486"/>
                </a:lnTo>
                <a:lnTo>
                  <a:pt x="1674233" y="1099674"/>
                </a:lnTo>
                <a:lnTo>
                  <a:pt x="1651792" y="1059388"/>
                </a:lnTo>
                <a:lnTo>
                  <a:pt x="1628500" y="1019641"/>
                </a:lnTo>
                <a:lnTo>
                  <a:pt x="1604371" y="980446"/>
                </a:lnTo>
                <a:lnTo>
                  <a:pt x="1579416" y="941815"/>
                </a:lnTo>
                <a:lnTo>
                  <a:pt x="1553648" y="903761"/>
                </a:lnTo>
                <a:lnTo>
                  <a:pt x="1527080" y="866297"/>
                </a:lnTo>
                <a:lnTo>
                  <a:pt x="1499724" y="829435"/>
                </a:lnTo>
                <a:lnTo>
                  <a:pt x="1471592" y="793187"/>
                </a:lnTo>
                <a:lnTo>
                  <a:pt x="1442698" y="757568"/>
                </a:lnTo>
                <a:lnTo>
                  <a:pt x="1413053" y="722588"/>
                </a:lnTo>
                <a:lnTo>
                  <a:pt x="1382671" y="688261"/>
                </a:lnTo>
                <a:lnTo>
                  <a:pt x="1351563" y="654600"/>
                </a:lnTo>
                <a:lnTo>
                  <a:pt x="1319743" y="621617"/>
                </a:lnTo>
                <a:lnTo>
                  <a:pt x="1287222" y="589325"/>
                </a:lnTo>
                <a:lnTo>
                  <a:pt x="1254013" y="557737"/>
                </a:lnTo>
                <a:lnTo>
                  <a:pt x="1220130" y="526864"/>
                </a:lnTo>
                <a:lnTo>
                  <a:pt x="1185583" y="496721"/>
                </a:lnTo>
                <a:lnTo>
                  <a:pt x="1150386" y="467319"/>
                </a:lnTo>
                <a:lnTo>
                  <a:pt x="1114552" y="438671"/>
                </a:lnTo>
                <a:lnTo>
                  <a:pt x="1078092" y="410790"/>
                </a:lnTo>
                <a:lnTo>
                  <a:pt x="1041020" y="383688"/>
                </a:lnTo>
                <a:lnTo>
                  <a:pt x="1003347" y="357379"/>
                </a:lnTo>
                <a:lnTo>
                  <a:pt x="965087" y="331874"/>
                </a:lnTo>
                <a:lnTo>
                  <a:pt x="926251" y="307186"/>
                </a:lnTo>
                <a:lnTo>
                  <a:pt x="886853" y="283329"/>
                </a:lnTo>
                <a:lnTo>
                  <a:pt x="846905" y="260315"/>
                </a:lnTo>
                <a:lnTo>
                  <a:pt x="806419" y="238156"/>
                </a:lnTo>
                <a:lnTo>
                  <a:pt x="765408" y="216865"/>
                </a:lnTo>
                <a:lnTo>
                  <a:pt x="723884" y="196455"/>
                </a:lnTo>
                <a:lnTo>
                  <a:pt x="681861" y="176938"/>
                </a:lnTo>
                <a:lnTo>
                  <a:pt x="639349" y="158327"/>
                </a:lnTo>
                <a:lnTo>
                  <a:pt x="596363" y="140635"/>
                </a:lnTo>
                <a:lnTo>
                  <a:pt x="552914" y="123874"/>
                </a:lnTo>
                <a:lnTo>
                  <a:pt x="509015" y="108057"/>
                </a:lnTo>
                <a:lnTo>
                  <a:pt x="464678" y="93197"/>
                </a:lnTo>
                <a:lnTo>
                  <a:pt x="419917" y="79307"/>
                </a:lnTo>
                <a:lnTo>
                  <a:pt x="374742" y="66398"/>
                </a:lnTo>
                <a:lnTo>
                  <a:pt x="329168" y="54484"/>
                </a:lnTo>
                <a:lnTo>
                  <a:pt x="283207" y="43577"/>
                </a:lnTo>
                <a:lnTo>
                  <a:pt x="236870" y="33690"/>
                </a:lnTo>
                <a:lnTo>
                  <a:pt x="190171" y="24836"/>
                </a:lnTo>
                <a:lnTo>
                  <a:pt x="143122" y="17028"/>
                </a:lnTo>
                <a:lnTo>
                  <a:pt x="95735" y="10277"/>
                </a:lnTo>
                <a:lnTo>
                  <a:pt x="48023" y="4596"/>
                </a:lnTo>
                <a:lnTo>
                  <a:pt x="0" y="0"/>
                </a:lnTo>
                <a:close/>
              </a:path>
            </a:pathLst>
          </a:custGeom>
          <a:solidFill>
            <a:srgbClr val="0092E1">
              <a:alpha val="600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15" name="object 8"/>
          <p:cNvSpPr/>
          <p:nvPr/>
        </p:nvSpPr>
        <p:spPr bwMode="auto">
          <a:xfrm>
            <a:off x="288842" y="1232076"/>
            <a:ext cx="2880000" cy="2880000"/>
          </a:xfrm>
          <a:custGeom>
            <a:avLst/>
            <a:gdLst/>
            <a:ahLst/>
            <a:cxnLst/>
            <a:rect l="l" t="t" r="r" b="b"/>
            <a:pathLst>
              <a:path w="2838450" h="3026410" fill="norm" stroke="1" extrusionOk="0">
                <a:moveTo>
                  <a:pt x="0" y="0"/>
                </a:moveTo>
                <a:lnTo>
                  <a:pt x="0" y="445452"/>
                </a:lnTo>
                <a:lnTo>
                  <a:pt x="50475" y="449368"/>
                </a:lnTo>
                <a:lnTo>
                  <a:pt x="100752" y="454259"/>
                </a:lnTo>
                <a:lnTo>
                  <a:pt x="150820" y="460118"/>
                </a:lnTo>
                <a:lnTo>
                  <a:pt x="200667" y="466942"/>
                </a:lnTo>
                <a:lnTo>
                  <a:pt x="250282" y="474725"/>
                </a:lnTo>
                <a:lnTo>
                  <a:pt x="299655" y="483464"/>
                </a:lnTo>
                <a:lnTo>
                  <a:pt x="348774" y="493152"/>
                </a:lnTo>
                <a:lnTo>
                  <a:pt x="397627" y="503786"/>
                </a:lnTo>
                <a:lnTo>
                  <a:pt x="446205" y="515361"/>
                </a:lnTo>
                <a:lnTo>
                  <a:pt x="494495" y="527873"/>
                </a:lnTo>
                <a:lnTo>
                  <a:pt x="542488" y="541315"/>
                </a:lnTo>
                <a:lnTo>
                  <a:pt x="590171" y="555684"/>
                </a:lnTo>
                <a:lnTo>
                  <a:pt x="637533" y="570975"/>
                </a:lnTo>
                <a:lnTo>
                  <a:pt x="684564" y="587184"/>
                </a:lnTo>
                <a:lnTo>
                  <a:pt x="731252" y="604305"/>
                </a:lnTo>
                <a:lnTo>
                  <a:pt x="777586" y="622334"/>
                </a:lnTo>
                <a:lnTo>
                  <a:pt x="823556" y="641266"/>
                </a:lnTo>
                <a:lnTo>
                  <a:pt x="869149" y="661096"/>
                </a:lnTo>
                <a:lnTo>
                  <a:pt x="914356" y="681820"/>
                </a:lnTo>
                <a:lnTo>
                  <a:pt x="959164" y="703434"/>
                </a:lnTo>
                <a:lnTo>
                  <a:pt x="1003563" y="725931"/>
                </a:lnTo>
                <a:lnTo>
                  <a:pt x="1047542" y="749308"/>
                </a:lnTo>
                <a:lnTo>
                  <a:pt x="1091089" y="773560"/>
                </a:lnTo>
                <a:lnTo>
                  <a:pt x="1134194" y="798682"/>
                </a:lnTo>
                <a:lnTo>
                  <a:pt x="1176845" y="824669"/>
                </a:lnTo>
                <a:lnTo>
                  <a:pt x="1219031" y="851518"/>
                </a:lnTo>
                <a:lnTo>
                  <a:pt x="1260742" y="879222"/>
                </a:lnTo>
                <a:lnTo>
                  <a:pt x="1301965" y="907777"/>
                </a:lnTo>
                <a:lnTo>
                  <a:pt x="1342691" y="937179"/>
                </a:lnTo>
                <a:lnTo>
                  <a:pt x="1382907" y="967423"/>
                </a:lnTo>
                <a:lnTo>
                  <a:pt x="1422603" y="998505"/>
                </a:lnTo>
                <a:lnTo>
                  <a:pt x="1461768" y="1030418"/>
                </a:lnTo>
                <a:lnTo>
                  <a:pt x="1500391" y="1063160"/>
                </a:lnTo>
                <a:lnTo>
                  <a:pt x="1538460" y="1096724"/>
                </a:lnTo>
                <a:lnTo>
                  <a:pt x="1575964" y="1131107"/>
                </a:lnTo>
                <a:lnTo>
                  <a:pt x="1612892" y="1166303"/>
                </a:lnTo>
                <a:lnTo>
                  <a:pt x="1649234" y="1202309"/>
                </a:lnTo>
                <a:lnTo>
                  <a:pt x="1684832" y="1238968"/>
                </a:lnTo>
                <a:lnTo>
                  <a:pt x="1719616" y="1276206"/>
                </a:lnTo>
                <a:lnTo>
                  <a:pt x="1753582" y="1314010"/>
                </a:lnTo>
                <a:lnTo>
                  <a:pt x="1786726" y="1352370"/>
                </a:lnTo>
                <a:lnTo>
                  <a:pt x="1819042" y="1391274"/>
                </a:lnTo>
                <a:lnTo>
                  <a:pt x="1850528" y="1430711"/>
                </a:lnTo>
                <a:lnTo>
                  <a:pt x="1881177" y="1470671"/>
                </a:lnTo>
                <a:lnTo>
                  <a:pt x="1910985" y="1511141"/>
                </a:lnTo>
                <a:lnTo>
                  <a:pt x="1939948" y="1552112"/>
                </a:lnTo>
                <a:lnTo>
                  <a:pt x="1968061" y="1593572"/>
                </a:lnTo>
                <a:lnTo>
                  <a:pt x="1995320" y="1635509"/>
                </a:lnTo>
                <a:lnTo>
                  <a:pt x="2021719" y="1677914"/>
                </a:lnTo>
                <a:lnTo>
                  <a:pt x="2047256" y="1720774"/>
                </a:lnTo>
                <a:lnTo>
                  <a:pt x="2071924" y="1764078"/>
                </a:lnTo>
                <a:lnTo>
                  <a:pt x="2095719" y="1807816"/>
                </a:lnTo>
                <a:lnTo>
                  <a:pt x="2118637" y="1851977"/>
                </a:lnTo>
                <a:lnTo>
                  <a:pt x="2140674" y="1896549"/>
                </a:lnTo>
                <a:lnTo>
                  <a:pt x="2161823" y="1941521"/>
                </a:lnTo>
                <a:lnTo>
                  <a:pt x="2182083" y="1986882"/>
                </a:lnTo>
                <a:lnTo>
                  <a:pt x="2201446" y="2032622"/>
                </a:lnTo>
                <a:lnTo>
                  <a:pt x="2219910" y="2078728"/>
                </a:lnTo>
                <a:lnTo>
                  <a:pt x="2237468" y="2125191"/>
                </a:lnTo>
                <a:lnTo>
                  <a:pt x="2254118" y="2171998"/>
                </a:lnTo>
                <a:lnTo>
                  <a:pt x="2269854" y="2219139"/>
                </a:lnTo>
                <a:lnTo>
                  <a:pt x="2284672" y="2266602"/>
                </a:lnTo>
                <a:lnTo>
                  <a:pt x="2298566" y="2314377"/>
                </a:lnTo>
                <a:lnTo>
                  <a:pt x="2311533" y="2362453"/>
                </a:lnTo>
                <a:lnTo>
                  <a:pt x="2323569" y="2410818"/>
                </a:lnTo>
                <a:lnTo>
                  <a:pt x="2334667" y="2459461"/>
                </a:lnTo>
                <a:lnTo>
                  <a:pt x="2344825" y="2508372"/>
                </a:lnTo>
                <a:lnTo>
                  <a:pt x="2354036" y="2557538"/>
                </a:lnTo>
                <a:lnTo>
                  <a:pt x="2362298" y="2606950"/>
                </a:lnTo>
                <a:lnTo>
                  <a:pt x="2369605" y="2656596"/>
                </a:lnTo>
                <a:lnTo>
                  <a:pt x="2375952" y="2706464"/>
                </a:lnTo>
                <a:lnTo>
                  <a:pt x="2381335" y="2756544"/>
                </a:lnTo>
                <a:lnTo>
                  <a:pt x="2385750" y="2806825"/>
                </a:lnTo>
                <a:lnTo>
                  <a:pt x="2389191" y="2857296"/>
                </a:lnTo>
                <a:lnTo>
                  <a:pt x="2391655" y="2907945"/>
                </a:lnTo>
                <a:lnTo>
                  <a:pt x="2393137" y="2958762"/>
                </a:lnTo>
                <a:lnTo>
                  <a:pt x="2393632" y="3009734"/>
                </a:lnTo>
                <a:lnTo>
                  <a:pt x="2393442" y="3025800"/>
                </a:lnTo>
                <a:lnTo>
                  <a:pt x="2838043" y="3025800"/>
                </a:lnTo>
                <a:lnTo>
                  <a:pt x="2837841" y="2960906"/>
                </a:lnTo>
                <a:lnTo>
                  <a:pt x="2836667" y="2912257"/>
                </a:lnTo>
                <a:lnTo>
                  <a:pt x="2834719" y="2863795"/>
                </a:lnTo>
                <a:lnTo>
                  <a:pt x="2832001" y="2815524"/>
                </a:lnTo>
                <a:lnTo>
                  <a:pt x="2828520" y="2767451"/>
                </a:lnTo>
                <a:lnTo>
                  <a:pt x="2824282" y="2719583"/>
                </a:lnTo>
                <a:lnTo>
                  <a:pt x="2819293" y="2671925"/>
                </a:lnTo>
                <a:lnTo>
                  <a:pt x="2813559" y="2624483"/>
                </a:lnTo>
                <a:lnTo>
                  <a:pt x="2807086" y="2577263"/>
                </a:lnTo>
                <a:lnTo>
                  <a:pt x="2799880" y="2530272"/>
                </a:lnTo>
                <a:lnTo>
                  <a:pt x="2791946" y="2483515"/>
                </a:lnTo>
                <a:lnTo>
                  <a:pt x="2783292" y="2436999"/>
                </a:lnTo>
                <a:lnTo>
                  <a:pt x="2773923" y="2390729"/>
                </a:lnTo>
                <a:lnTo>
                  <a:pt x="2763844" y="2344711"/>
                </a:lnTo>
                <a:lnTo>
                  <a:pt x="2753063" y="2298952"/>
                </a:lnTo>
                <a:lnTo>
                  <a:pt x="2741584" y="2253458"/>
                </a:lnTo>
                <a:lnTo>
                  <a:pt x="2729414" y="2208234"/>
                </a:lnTo>
                <a:lnTo>
                  <a:pt x="2716559" y="2163288"/>
                </a:lnTo>
                <a:lnTo>
                  <a:pt x="2703026" y="2118624"/>
                </a:lnTo>
                <a:lnTo>
                  <a:pt x="2688819" y="2074248"/>
                </a:lnTo>
                <a:lnTo>
                  <a:pt x="2673945" y="2030168"/>
                </a:lnTo>
                <a:lnTo>
                  <a:pt x="2658410" y="1986389"/>
                </a:lnTo>
                <a:lnTo>
                  <a:pt x="2642220" y="1942916"/>
                </a:lnTo>
                <a:lnTo>
                  <a:pt x="2625381" y="1899757"/>
                </a:lnTo>
                <a:lnTo>
                  <a:pt x="2607898" y="1856917"/>
                </a:lnTo>
                <a:lnTo>
                  <a:pt x="2589779" y="1814402"/>
                </a:lnTo>
                <a:lnTo>
                  <a:pt x="2571029" y="1772218"/>
                </a:lnTo>
                <a:lnTo>
                  <a:pt x="2551653" y="1730371"/>
                </a:lnTo>
                <a:lnTo>
                  <a:pt x="2531659" y="1688868"/>
                </a:lnTo>
                <a:lnTo>
                  <a:pt x="2511051" y="1647714"/>
                </a:lnTo>
                <a:lnTo>
                  <a:pt x="2489837" y="1606915"/>
                </a:lnTo>
                <a:lnTo>
                  <a:pt x="2468021" y="1566478"/>
                </a:lnTo>
                <a:lnTo>
                  <a:pt x="2445611" y="1526409"/>
                </a:lnTo>
                <a:lnTo>
                  <a:pt x="2422611" y="1486713"/>
                </a:lnTo>
                <a:lnTo>
                  <a:pt x="2399028" y="1447396"/>
                </a:lnTo>
                <a:lnTo>
                  <a:pt x="2374868" y="1408465"/>
                </a:lnTo>
                <a:lnTo>
                  <a:pt x="2350137" y="1369926"/>
                </a:lnTo>
                <a:lnTo>
                  <a:pt x="2324842" y="1331785"/>
                </a:lnTo>
                <a:lnTo>
                  <a:pt x="2298987" y="1294047"/>
                </a:lnTo>
                <a:lnTo>
                  <a:pt x="2272579" y="1256719"/>
                </a:lnTo>
                <a:lnTo>
                  <a:pt x="2245624" y="1219807"/>
                </a:lnTo>
                <a:lnTo>
                  <a:pt x="2218127" y="1183317"/>
                </a:lnTo>
                <a:lnTo>
                  <a:pt x="2190096" y="1147255"/>
                </a:lnTo>
                <a:lnTo>
                  <a:pt x="2161536" y="1111628"/>
                </a:lnTo>
                <a:lnTo>
                  <a:pt x="2132453" y="1076440"/>
                </a:lnTo>
                <a:lnTo>
                  <a:pt x="2102853" y="1041698"/>
                </a:lnTo>
                <a:lnTo>
                  <a:pt x="2072741" y="1007409"/>
                </a:lnTo>
                <a:lnTo>
                  <a:pt x="2042125" y="973578"/>
                </a:lnTo>
                <a:lnTo>
                  <a:pt x="2011010" y="940211"/>
                </a:lnTo>
                <a:lnTo>
                  <a:pt x="1979401" y="907314"/>
                </a:lnTo>
                <a:lnTo>
                  <a:pt x="1947306" y="874894"/>
                </a:lnTo>
                <a:lnTo>
                  <a:pt x="1914729" y="842956"/>
                </a:lnTo>
                <a:lnTo>
                  <a:pt x="1881678" y="811507"/>
                </a:lnTo>
                <a:lnTo>
                  <a:pt x="1848157" y="780553"/>
                </a:lnTo>
                <a:lnTo>
                  <a:pt x="1814173" y="750099"/>
                </a:lnTo>
                <a:lnTo>
                  <a:pt x="1779733" y="720151"/>
                </a:lnTo>
                <a:lnTo>
                  <a:pt x="1744841" y="690716"/>
                </a:lnTo>
                <a:lnTo>
                  <a:pt x="1709504" y="661801"/>
                </a:lnTo>
                <a:lnTo>
                  <a:pt x="1673729" y="633409"/>
                </a:lnTo>
                <a:lnTo>
                  <a:pt x="1637520" y="605549"/>
                </a:lnTo>
                <a:lnTo>
                  <a:pt x="1600884" y="578226"/>
                </a:lnTo>
                <a:lnTo>
                  <a:pt x="1563827" y="551445"/>
                </a:lnTo>
                <a:lnTo>
                  <a:pt x="1526355" y="525214"/>
                </a:lnTo>
                <a:lnTo>
                  <a:pt x="1488475" y="499538"/>
                </a:lnTo>
                <a:lnTo>
                  <a:pt x="1450191" y="474423"/>
                </a:lnTo>
                <a:lnTo>
                  <a:pt x="1411510" y="449874"/>
                </a:lnTo>
                <a:lnTo>
                  <a:pt x="1372438" y="425900"/>
                </a:lnTo>
                <a:lnTo>
                  <a:pt x="1332981" y="402504"/>
                </a:lnTo>
                <a:lnTo>
                  <a:pt x="1293145" y="379694"/>
                </a:lnTo>
                <a:lnTo>
                  <a:pt x="1252936" y="357475"/>
                </a:lnTo>
                <a:lnTo>
                  <a:pt x="1212360" y="335853"/>
                </a:lnTo>
                <a:lnTo>
                  <a:pt x="1171423" y="314835"/>
                </a:lnTo>
                <a:lnTo>
                  <a:pt x="1130131" y="294427"/>
                </a:lnTo>
                <a:lnTo>
                  <a:pt x="1088489" y="274634"/>
                </a:lnTo>
                <a:lnTo>
                  <a:pt x="1046505" y="255462"/>
                </a:lnTo>
                <a:lnTo>
                  <a:pt x="1004184" y="236918"/>
                </a:lnTo>
                <a:lnTo>
                  <a:pt x="961532" y="219008"/>
                </a:lnTo>
                <a:lnTo>
                  <a:pt x="918555" y="201738"/>
                </a:lnTo>
                <a:lnTo>
                  <a:pt x="875259" y="185114"/>
                </a:lnTo>
                <a:lnTo>
                  <a:pt x="831649" y="169141"/>
                </a:lnTo>
                <a:lnTo>
                  <a:pt x="787733" y="153826"/>
                </a:lnTo>
                <a:lnTo>
                  <a:pt x="743516" y="139176"/>
                </a:lnTo>
                <a:lnTo>
                  <a:pt x="699004" y="125195"/>
                </a:lnTo>
                <a:lnTo>
                  <a:pt x="654203" y="111890"/>
                </a:lnTo>
                <a:lnTo>
                  <a:pt x="609118" y="99268"/>
                </a:lnTo>
                <a:lnTo>
                  <a:pt x="563757" y="87333"/>
                </a:lnTo>
                <a:lnTo>
                  <a:pt x="518125" y="76093"/>
                </a:lnTo>
                <a:lnTo>
                  <a:pt x="472227" y="65553"/>
                </a:lnTo>
                <a:lnTo>
                  <a:pt x="426071" y="55720"/>
                </a:lnTo>
                <a:lnTo>
                  <a:pt x="379662" y="46598"/>
                </a:lnTo>
                <a:lnTo>
                  <a:pt x="333006" y="38195"/>
                </a:lnTo>
                <a:lnTo>
                  <a:pt x="286108" y="30517"/>
                </a:lnTo>
                <a:lnTo>
                  <a:pt x="238976" y="23569"/>
                </a:lnTo>
                <a:lnTo>
                  <a:pt x="191615" y="17358"/>
                </a:lnTo>
                <a:lnTo>
                  <a:pt x="144030" y="11889"/>
                </a:lnTo>
                <a:lnTo>
                  <a:pt x="96229" y="7169"/>
                </a:lnTo>
                <a:lnTo>
                  <a:pt x="48217" y="3204"/>
                </a:lnTo>
                <a:lnTo>
                  <a:pt x="0" y="0"/>
                </a:lnTo>
                <a:close/>
              </a:path>
            </a:pathLst>
          </a:custGeom>
          <a:solidFill>
            <a:srgbClr val="0092E1">
              <a:alpha val="4024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16" name="object 9"/>
          <p:cNvSpPr/>
          <p:nvPr/>
        </p:nvSpPr>
        <p:spPr bwMode="auto">
          <a:xfrm>
            <a:off x="301588" y="4115840"/>
            <a:ext cx="2594486" cy="0"/>
          </a:xfrm>
          <a:custGeom>
            <a:avLst/>
            <a:gdLst/>
            <a:ahLst/>
            <a:cxnLst/>
            <a:rect l="l" t="t" r="r" b="b"/>
            <a:pathLst>
              <a:path w="4332605" fill="norm" stroke="1" extrusionOk="0">
                <a:moveTo>
                  <a:pt x="4332439" y="0"/>
                </a:moveTo>
                <a:lnTo>
                  <a:pt x="0" y="0"/>
                </a:lnTo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17" name="object 10"/>
          <p:cNvSpPr/>
          <p:nvPr/>
        </p:nvSpPr>
        <p:spPr bwMode="auto">
          <a:xfrm>
            <a:off x="297998" y="4095746"/>
            <a:ext cx="2870843" cy="45719"/>
          </a:xfrm>
          <a:custGeom>
            <a:avLst/>
            <a:gdLst/>
            <a:ahLst/>
            <a:cxnLst/>
            <a:rect l="l" t="t" r="r" b="b"/>
            <a:pathLst>
              <a:path w="4332605" fill="norm" stroke="1" extrusionOk="0">
                <a:moveTo>
                  <a:pt x="0" y="0"/>
                </a:moveTo>
                <a:lnTo>
                  <a:pt x="4332439" y="0"/>
                </a:lnTo>
              </a:path>
            </a:pathLst>
          </a:custGeom>
          <a:grpFill/>
          <a:ln w="50800">
            <a:solidFill>
              <a:srgbClr val="0092E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18" name="object 12"/>
          <p:cNvSpPr/>
          <p:nvPr/>
        </p:nvSpPr>
        <p:spPr bwMode="auto">
          <a:xfrm>
            <a:off x="301588" y="2884795"/>
            <a:ext cx="2599429" cy="0"/>
          </a:xfrm>
          <a:custGeom>
            <a:avLst/>
            <a:gdLst/>
            <a:ahLst/>
            <a:cxnLst/>
            <a:rect l="l" t="t" r="r" b="b"/>
            <a:pathLst>
              <a:path w="4340860" fill="norm" stroke="1" extrusionOk="0">
                <a:moveTo>
                  <a:pt x="4340707" y="0"/>
                </a:moveTo>
                <a:lnTo>
                  <a:pt x="0" y="0"/>
                </a:lnTo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19" name="object 13"/>
          <p:cNvSpPr/>
          <p:nvPr/>
        </p:nvSpPr>
        <p:spPr bwMode="auto">
          <a:xfrm>
            <a:off x="288841" y="2082667"/>
            <a:ext cx="2880000" cy="45719"/>
          </a:xfrm>
          <a:custGeom>
            <a:avLst/>
            <a:gdLst/>
            <a:ahLst/>
            <a:cxnLst/>
            <a:rect l="l" t="t" r="r" b="b"/>
            <a:pathLst>
              <a:path w="4340860" fill="norm" stroke="1" extrusionOk="0">
                <a:moveTo>
                  <a:pt x="0" y="0"/>
                </a:moveTo>
                <a:lnTo>
                  <a:pt x="4340707" y="0"/>
                </a:lnTo>
              </a:path>
            </a:pathLst>
          </a:custGeom>
          <a:grpFill/>
          <a:ln w="50800">
            <a:solidFill>
              <a:srgbClr val="0092E1">
                <a:alpha val="59902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20" name="object 14"/>
          <p:cNvSpPr/>
          <p:nvPr/>
        </p:nvSpPr>
        <p:spPr bwMode="auto">
          <a:xfrm>
            <a:off x="288842" y="3680076"/>
            <a:ext cx="432000" cy="432000"/>
          </a:xfrm>
          <a:custGeom>
            <a:avLst/>
            <a:gdLst/>
            <a:ahLst/>
            <a:cxnLst/>
            <a:rect l="l" t="t" r="r" b="b"/>
            <a:pathLst>
              <a:path w="274320" h="332739" fill="norm" stroke="1" extrusionOk="0">
                <a:moveTo>
                  <a:pt x="0" y="0"/>
                </a:moveTo>
                <a:lnTo>
                  <a:pt x="0" y="332333"/>
                </a:lnTo>
                <a:lnTo>
                  <a:pt x="273824" y="332333"/>
                </a:lnTo>
                <a:lnTo>
                  <a:pt x="270369" y="283790"/>
                </a:lnTo>
                <a:lnTo>
                  <a:pt x="260323" y="237377"/>
                </a:lnTo>
                <a:lnTo>
                  <a:pt x="244163" y="193573"/>
                </a:lnTo>
                <a:lnTo>
                  <a:pt x="222368" y="152852"/>
                </a:lnTo>
                <a:lnTo>
                  <a:pt x="195414" y="115693"/>
                </a:lnTo>
                <a:lnTo>
                  <a:pt x="163781" y="82572"/>
                </a:lnTo>
                <a:lnTo>
                  <a:pt x="127945" y="53965"/>
                </a:lnTo>
                <a:lnTo>
                  <a:pt x="88384" y="30350"/>
                </a:lnTo>
                <a:lnTo>
                  <a:pt x="45576" y="12202"/>
                </a:lnTo>
                <a:lnTo>
                  <a:pt x="0" y="0"/>
                </a:lnTo>
                <a:close/>
              </a:path>
            </a:pathLst>
          </a:custGeom>
          <a:solidFill>
            <a:srgbClr val="0092E1"/>
          </a:solidFill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21" name="object 13"/>
          <p:cNvSpPr/>
          <p:nvPr/>
        </p:nvSpPr>
        <p:spPr bwMode="auto">
          <a:xfrm>
            <a:off x="288842" y="2947765"/>
            <a:ext cx="2879999" cy="45719"/>
          </a:xfrm>
          <a:custGeom>
            <a:avLst/>
            <a:gdLst/>
            <a:ahLst/>
            <a:cxnLst/>
            <a:rect l="l" t="t" r="r" b="b"/>
            <a:pathLst>
              <a:path w="4340860" fill="norm" stroke="1" extrusionOk="0">
                <a:moveTo>
                  <a:pt x="0" y="0"/>
                </a:moveTo>
                <a:lnTo>
                  <a:pt x="4340707" y="0"/>
                </a:lnTo>
              </a:path>
            </a:pathLst>
          </a:custGeom>
          <a:grpFill/>
          <a:ln w="50800">
            <a:solidFill>
              <a:srgbClr val="0092E1">
                <a:alpha val="79999"/>
              </a:srgb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22" name="object 20"/>
          <p:cNvSpPr txBox="1">
            <a:spLocks noChangeArrowheads="1"/>
          </p:cNvSpPr>
          <p:nvPr/>
        </p:nvSpPr>
        <p:spPr bwMode="auto">
          <a:xfrm>
            <a:off x="3402484" y="1129042"/>
            <a:ext cx="7128792" cy="364202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>
            <a:spAutoFit/>
          </a:bodyPr>
          <a:lstStyle>
            <a:lvl1pPr marL="127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12700" marR="0" lvl="0" indent="0" algn="l" defTabSz="914400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1" u="none" strike="noStrike" cap="none">
                <a:ln>
                  <a:noFill/>
                </a:ln>
                <a:solidFill>
                  <a:srgbClr val="0092E1"/>
                </a:solidFill>
                <a:latin typeface="Arial Black"/>
                <a:ea typeface="Montserrat ExtraBold"/>
                <a:cs typeface="Arial Black"/>
              </a:rPr>
              <a:t>МЕЖДУНАРОДНЫЙ РЫНОК</a:t>
            </a:r>
            <a:endParaRPr sz="1100" b="1" u="none" strike="noStrike" cap="none">
              <a:ln>
                <a:noFill/>
              </a:ln>
              <a:solidFill>
                <a:srgbClr val="0092E1"/>
              </a:solidFill>
              <a:latin typeface="Arial Black"/>
              <a:cs typeface="Arial Black"/>
            </a:endParaRPr>
          </a:p>
          <a:p>
            <a:pPr marL="12700" marR="0" lvl="0" indent="0" algn="l" defTabSz="914400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0" i="0" u="none" strike="noStrike" cap="none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rPr>
              <a:t>Рыбоконсервная продукция</a:t>
            </a:r>
            <a:endParaRPr/>
          </a:p>
        </p:txBody>
      </p:sp>
      <p:sp>
        <p:nvSpPr>
          <p:cNvPr id="23" name="object 20"/>
          <p:cNvSpPr txBox="1">
            <a:spLocks noChangeArrowheads="1"/>
          </p:cNvSpPr>
          <p:nvPr/>
        </p:nvSpPr>
        <p:spPr bwMode="auto">
          <a:xfrm>
            <a:off x="3402484" y="1990290"/>
            <a:ext cx="7128792" cy="702756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>
            <a:spAutoFit/>
          </a:bodyPr>
          <a:lstStyle>
            <a:lvl1pPr marL="127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12700" marR="0" lvl="0" indent="0" algn="l" defTabSz="914400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1" u="none" strike="noStrike" cap="none">
                <a:ln>
                  <a:noFill/>
                </a:ln>
                <a:solidFill>
                  <a:srgbClr val="0092E1"/>
                </a:solidFill>
                <a:latin typeface="Arial Black"/>
                <a:ea typeface="Montserrat ExtraBold"/>
                <a:cs typeface="Arial Black"/>
              </a:rPr>
              <a:t>РЕГИОНЫ РФ</a:t>
            </a:r>
            <a:endParaRPr lang="ru-RU" sz="1100" b="1" u="none" strike="noStrike" cap="none">
              <a:ln>
                <a:noFill/>
              </a:ln>
              <a:solidFill>
                <a:srgbClr val="0092E1"/>
              </a:solidFill>
              <a:latin typeface="Arial Black"/>
              <a:cs typeface="Arial Black"/>
            </a:endParaRPr>
          </a:p>
          <a:p>
            <a:pPr marL="12700" marR="0" lvl="0" indent="0" algn="l" defTabSz="914400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i="0" u="none" strike="noStrike" cap="none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rPr>
              <a:t>Рыбоконсервная продукция, мясные полуфабрикаты, колбасы, продукция из дикоросов, СМР, нефтепромысловое оборудование, ремонт энергетического оборудования, оборудование для ГРП, капитального ремонта скважин</a:t>
            </a:r>
            <a:endParaRPr/>
          </a:p>
        </p:txBody>
      </p:sp>
      <p:sp>
        <p:nvSpPr>
          <p:cNvPr id="24" name="object 20"/>
          <p:cNvSpPr txBox="1">
            <a:spLocks noChangeArrowheads="1"/>
          </p:cNvSpPr>
          <p:nvPr/>
        </p:nvSpPr>
        <p:spPr bwMode="auto">
          <a:xfrm>
            <a:off x="3402484" y="3999395"/>
            <a:ext cx="7034299" cy="841256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>
            <a:spAutoFit/>
          </a:bodyPr>
          <a:lstStyle>
            <a:lvl1pPr marL="127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12700" marR="0" lvl="0" indent="0" algn="l" defTabSz="914400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1" u="none" strike="noStrike" cap="none">
                <a:ln>
                  <a:noFill/>
                </a:ln>
                <a:solidFill>
                  <a:srgbClr val="0092E1"/>
                </a:solidFill>
                <a:latin typeface="Arial Black"/>
                <a:ea typeface="Montserrat ExtraBold"/>
                <a:cs typeface="Arial Black"/>
              </a:rPr>
              <a:t>НИЖНЕВАРТОВСК</a:t>
            </a:r>
            <a:endParaRPr/>
          </a:p>
          <a:p>
            <a:pPr marL="12700" marR="0" lvl="0" indent="0" algn="l" defTabSz="914400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50" b="0" i="0" u="none" strike="noStrike" cap="none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rPr>
              <a:t>СМР, молочная продукция, рыба свежая, хлебобулочные изделия, мясные полуфабрикаты, колбасы, пиво, лимонады, квас, питьевая вода, картофель, мясо КРС, асфальтобетон, профнастил, черепица, МАФы, пиломатериалы, корпусная мебель, нефтепромысловое оборудование, спецодежда, оборудование для ГРП</a:t>
            </a:r>
            <a:r>
              <a:rPr lang="ru-RU" sz="1050">
                <a:solidFill>
                  <a:prstClr val="black"/>
                </a:solidFill>
                <a:latin typeface="Arial"/>
                <a:cs typeface="Arial"/>
              </a:rPr>
              <a:t> и </a:t>
            </a:r>
            <a:r>
              <a:rPr lang="ru-RU" sz="1050" b="0" i="0" u="none" strike="noStrike" cap="none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rPr>
              <a:t>капитального ремонта скважин, производство медицинской техники</a:t>
            </a:r>
            <a:endParaRPr/>
          </a:p>
        </p:txBody>
      </p:sp>
      <p:sp>
        <p:nvSpPr>
          <p:cNvPr id="26" name="object 22"/>
          <p:cNvSpPr txBox="1"/>
          <p:nvPr/>
        </p:nvSpPr>
        <p:spPr bwMode="auto">
          <a:xfrm>
            <a:off x="256616" y="5646991"/>
            <a:ext cx="4954966" cy="1782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0" lvl="0" indent="-171450" algn="l" defTabSz="914400">
              <a:lnSpc>
                <a:spcPts val="1100"/>
              </a:lnSpc>
              <a:spcBef>
                <a:spcPts val="100"/>
              </a:spcBef>
              <a:spcAft>
                <a:spcPts val="0"/>
              </a:spcAft>
              <a:buClr>
                <a:srgbClr val="0092E1"/>
              </a:buClr>
              <a:buSzPct val="155000"/>
              <a:buFont typeface="Arial"/>
              <a:buChar char="•"/>
              <a:defRPr/>
            </a:pPr>
            <a:r>
              <a:rPr lang="ru-RU" sz="1100">
                <a:solidFill>
                  <a:prstClr val="black"/>
                </a:solidFill>
                <a:latin typeface="Arial"/>
                <a:cs typeface="Arial"/>
              </a:rPr>
              <a:t>информационная поддержка предпринимательства об имеющихся нишах ведения бизнеса;</a:t>
            </a:r>
            <a:endParaRPr/>
          </a:p>
          <a:p>
            <a:pPr marL="184150" marR="0" lvl="0" indent="-171450" algn="l" defTabSz="914400">
              <a:lnSpc>
                <a:spcPts val="1100"/>
              </a:lnSpc>
              <a:spcBef>
                <a:spcPts val="100"/>
              </a:spcBef>
              <a:spcAft>
                <a:spcPts val="0"/>
              </a:spcAft>
              <a:buClr>
                <a:srgbClr val="0092E1"/>
              </a:buClr>
              <a:buSzPct val="155000"/>
              <a:buFont typeface="Arial"/>
              <a:buChar char="•"/>
              <a:defRPr/>
            </a:pPr>
            <a:endParaRPr lang="ru-RU" sz="1100">
              <a:solidFill>
                <a:prstClr val="black"/>
              </a:solidFill>
              <a:latin typeface="Arial"/>
              <a:cs typeface="Arial"/>
            </a:endParaRPr>
          </a:p>
          <a:p>
            <a:pPr marL="184150" marR="0" lvl="0" indent="-171450" algn="l" defTabSz="914400">
              <a:lnSpc>
                <a:spcPts val="1100"/>
              </a:lnSpc>
              <a:spcBef>
                <a:spcPts val="100"/>
              </a:spcBef>
              <a:spcAft>
                <a:spcPts val="0"/>
              </a:spcAft>
              <a:buClr>
                <a:srgbClr val="0092E1"/>
              </a:buClr>
              <a:buSzPct val="155000"/>
              <a:buFont typeface="Arial"/>
              <a:buChar char="•"/>
              <a:defRPr/>
            </a:pPr>
            <a:r>
              <a:rPr lang="ru-RU" sz="1100">
                <a:solidFill>
                  <a:prstClr val="black"/>
                </a:solidFill>
                <a:latin typeface="Arial"/>
                <a:cs typeface="Arial"/>
              </a:rPr>
              <a:t>единая информационная площадка по тендерным закупкам в рамках округа;</a:t>
            </a:r>
            <a:endParaRPr/>
          </a:p>
          <a:p>
            <a:pPr marL="184150" marR="0" lvl="0" indent="-171450" algn="l" defTabSz="914400">
              <a:lnSpc>
                <a:spcPts val="1100"/>
              </a:lnSpc>
              <a:spcBef>
                <a:spcPts val="100"/>
              </a:spcBef>
              <a:spcAft>
                <a:spcPts val="0"/>
              </a:spcAft>
              <a:buClr>
                <a:srgbClr val="0092E1"/>
              </a:buClr>
              <a:buSzPct val="155000"/>
              <a:buFont typeface="Arial"/>
              <a:buChar char="•"/>
              <a:defRPr/>
            </a:pPr>
            <a:endParaRPr lang="ru-RU" sz="1100">
              <a:solidFill>
                <a:prstClr val="black"/>
              </a:solidFill>
              <a:latin typeface="Arial"/>
              <a:cs typeface="Arial"/>
            </a:endParaRPr>
          </a:p>
          <a:p>
            <a:pPr marL="184150" marR="0" lvl="0" indent="-171450" algn="l" defTabSz="914400">
              <a:lnSpc>
                <a:spcPts val="1100"/>
              </a:lnSpc>
              <a:spcBef>
                <a:spcPts val="100"/>
              </a:spcBef>
              <a:spcAft>
                <a:spcPts val="0"/>
              </a:spcAft>
              <a:buClr>
                <a:srgbClr val="0092E1"/>
              </a:buClr>
              <a:buSzPct val="155000"/>
              <a:buFont typeface="Arial"/>
              <a:buChar char="•"/>
              <a:defRPr/>
            </a:pPr>
            <a:r>
              <a:rPr lang="ru-RU" sz="1100">
                <a:solidFill>
                  <a:prstClr val="black"/>
                </a:solidFill>
                <a:latin typeface="Arial"/>
                <a:cs typeface="Arial"/>
              </a:rPr>
              <a:t>проведение регулярных презентационных и тематических выставок-продаж (ярмарок) продукции, производимой на территории района,                 в областном центре.</a:t>
            </a:r>
            <a:endParaRPr/>
          </a:p>
          <a:p>
            <a:pPr marL="184150" marR="0" lvl="0" indent="-171450" algn="l" defTabSz="914400">
              <a:lnSpc>
                <a:spcPts val="1100"/>
              </a:lnSpc>
              <a:spcBef>
                <a:spcPts val="100"/>
              </a:spcBef>
              <a:spcAft>
                <a:spcPts val="0"/>
              </a:spcAft>
              <a:buClr>
                <a:srgbClr val="0092E1"/>
              </a:buClr>
              <a:buSzPct val="155000"/>
              <a:buFont typeface="Arial"/>
              <a:buChar char="•"/>
              <a:defRPr/>
            </a:pPr>
            <a:endParaRPr lang="ru-RU" sz="1100">
              <a:solidFill>
                <a:prstClr val="black"/>
              </a:solidFill>
              <a:latin typeface="Arial"/>
              <a:cs typeface="Arial"/>
            </a:endParaRPr>
          </a:p>
          <a:p>
            <a:pPr marL="184150" marR="0" lvl="0" indent="-171450" algn="l" defTabSz="914400">
              <a:lnSpc>
                <a:spcPts val="1100"/>
              </a:lnSpc>
              <a:spcBef>
                <a:spcPts val="100"/>
              </a:spcBef>
              <a:spcAft>
                <a:spcPts val="0"/>
              </a:spcAft>
              <a:buClr>
                <a:srgbClr val="0092E1"/>
              </a:buClr>
              <a:buSzPct val="155000"/>
              <a:buFont typeface="Arial"/>
              <a:buChar char="•"/>
              <a:defRPr/>
            </a:pPr>
            <a:r>
              <a:rPr lang="ru-RU" sz="1100">
                <a:solidFill>
                  <a:prstClr val="black"/>
                </a:solidFill>
                <a:latin typeface="Arial"/>
                <a:cs typeface="Arial"/>
              </a:rPr>
              <a:t>Организация закупочных сессий для поставок крупному бизнесу /                    в торговые сети</a:t>
            </a:r>
            <a:endParaRPr/>
          </a:p>
        </p:txBody>
      </p:sp>
      <p:sp>
        <p:nvSpPr>
          <p:cNvPr id="27" name="TextBox 26"/>
          <p:cNvSpPr txBox="1"/>
          <p:nvPr/>
        </p:nvSpPr>
        <p:spPr bwMode="auto">
          <a:xfrm>
            <a:off x="298001" y="5077569"/>
            <a:ext cx="4913581" cy="3155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6755" marR="2702" lvl="0" indent="0" algn="ctr" defTabSz="486369">
              <a:lnSpc>
                <a:spcPts val="1862"/>
              </a:lnSpc>
              <a:spcBef>
                <a:spcPts val="51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-5">
                <a:ln>
                  <a:noFill/>
                </a:ln>
                <a:solidFill>
                  <a:srgbClr val="0092E1"/>
                </a:solidFill>
                <a:latin typeface="Arial Black"/>
                <a:ea typeface="+mn-ea"/>
                <a:cs typeface="Arial Black"/>
              </a:rPr>
              <a:t>предложения по оптимизации потоков поставок</a:t>
            </a:r>
            <a:endParaRPr/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298002" y="5083436"/>
            <a:ext cx="4913581" cy="338554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92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object 20"/>
          <p:cNvSpPr txBox="1">
            <a:spLocks noChangeArrowheads="1"/>
          </p:cNvSpPr>
          <p:nvPr/>
        </p:nvSpPr>
        <p:spPr bwMode="auto">
          <a:xfrm>
            <a:off x="3402483" y="2848477"/>
            <a:ext cx="7128792" cy="872034"/>
          </a:xfrm>
          <a:prstGeom prst="rect">
            <a:avLst/>
          </a:prstGeom>
          <a:noFill/>
          <a:ln>
            <a:noFill/>
          </a:ln>
        </p:spPr>
        <p:txBody>
          <a:bodyPr wrap="square" lIns="0" tIns="12700" rIns="0" bIns="0">
            <a:spAutoFit/>
          </a:bodyPr>
          <a:lstStyle>
            <a:lvl1pPr marL="127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12700" marR="0" lvl="0" indent="0" algn="l" defTabSz="914400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1" u="none" strike="noStrike" cap="none">
                <a:ln>
                  <a:noFill/>
                </a:ln>
                <a:solidFill>
                  <a:srgbClr val="0092E1"/>
                </a:solidFill>
                <a:latin typeface="Arial Black"/>
                <a:ea typeface="Montserrat ExtraBold"/>
                <a:cs typeface="Arial Black"/>
              </a:rPr>
              <a:t>ХМАО</a:t>
            </a:r>
            <a:endParaRPr/>
          </a:p>
          <a:p>
            <a:pPr marL="12700" marR="0" lvl="0" indent="0" algn="l" defTabSz="914400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i="0" u="none" strike="noStrike" cap="none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rPr>
              <a:t>СМР, рыбоконсервная продукция, мясные полуфабрикаты, колбасы, мясо КРС, пиво, лимонады, квас, кондитерские изделия, масло холодного отжима, асфальтобетон, профнастил, черепица, МАФы, нефтепромысловое оборудование, спецодежда, ремонт энергетического оборудования, оборудование       для ГРП и капитального ремонта скважин, производство медицинской техники</a:t>
            </a:r>
            <a:endParaRPr/>
          </a:p>
        </p:txBody>
      </p:sp>
      <p:sp>
        <p:nvSpPr>
          <p:cNvPr id="5" name="object 22"/>
          <p:cNvSpPr txBox="1"/>
          <p:nvPr/>
        </p:nvSpPr>
        <p:spPr bwMode="auto">
          <a:xfrm>
            <a:off x="5481816" y="5646990"/>
            <a:ext cx="4730403" cy="45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0" lvl="0" indent="-171450" algn="just" defTabSz="914400">
              <a:lnSpc>
                <a:spcPts val="1100"/>
              </a:lnSpc>
              <a:spcBef>
                <a:spcPts val="100"/>
              </a:spcBef>
              <a:spcAft>
                <a:spcPts val="0"/>
              </a:spcAft>
              <a:buClr>
                <a:srgbClr val="21B63A"/>
              </a:buClr>
              <a:buSzPct val="155000"/>
              <a:buFont typeface="Arial"/>
              <a:buChar char="•"/>
              <a:defRPr/>
            </a:pPr>
            <a:r>
              <a:rPr lang="ru-RU" sz="1100" spc="-15">
                <a:solidFill>
                  <a:prstClr val="black"/>
                </a:solidFill>
                <a:latin typeface="Arial"/>
                <a:cs typeface="Arial"/>
              </a:rPr>
              <a:t>рыбоконсервная продукция;</a:t>
            </a:r>
            <a:endParaRPr/>
          </a:p>
          <a:p>
            <a:pPr marL="184150" marR="0" lvl="0" indent="-171450" algn="just" defTabSz="914400">
              <a:lnSpc>
                <a:spcPts val="1100"/>
              </a:lnSpc>
              <a:spcBef>
                <a:spcPts val="100"/>
              </a:spcBef>
              <a:spcAft>
                <a:spcPts val="0"/>
              </a:spcAft>
              <a:buClr>
                <a:srgbClr val="21B63A"/>
              </a:buClr>
              <a:buSzPct val="155000"/>
              <a:buFont typeface="Arial"/>
              <a:buChar char="•"/>
              <a:defRPr/>
            </a:pPr>
            <a:endParaRPr lang="ru-RU" sz="1100" spc="-15">
              <a:solidFill>
                <a:prstClr val="black"/>
              </a:solidFill>
              <a:latin typeface="Arial"/>
              <a:cs typeface="Arial"/>
            </a:endParaRPr>
          </a:p>
          <a:p>
            <a:pPr marL="184150" marR="0" lvl="0" indent="-171450" algn="just" defTabSz="914400">
              <a:lnSpc>
                <a:spcPts val="1100"/>
              </a:lnSpc>
              <a:spcBef>
                <a:spcPts val="100"/>
              </a:spcBef>
              <a:spcAft>
                <a:spcPts val="0"/>
              </a:spcAft>
              <a:buClr>
                <a:srgbClr val="21B63A"/>
              </a:buClr>
              <a:buSzPct val="155000"/>
              <a:buFont typeface="Arial"/>
              <a:buChar char="•"/>
              <a:defRPr/>
            </a:pPr>
            <a:r>
              <a:rPr lang="ru-RU" sz="1100" spc="-15">
                <a:solidFill>
                  <a:prstClr val="black"/>
                </a:solidFill>
                <a:latin typeface="Arial"/>
                <a:cs typeface="Arial"/>
              </a:rPr>
              <a:t>продукция переработки дикоросов.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5523201" y="5077569"/>
            <a:ext cx="4913581" cy="3155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6755" marR="2702" lvl="0" indent="0" algn="ctr" defTabSz="486369">
              <a:lnSpc>
                <a:spcPts val="1862"/>
              </a:lnSpc>
              <a:spcBef>
                <a:spcPts val="51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-5">
                <a:ln>
                  <a:noFill/>
                </a:ln>
                <a:solidFill>
                  <a:srgbClr val="21B63A"/>
                </a:solidFill>
                <a:latin typeface="Arial Black"/>
                <a:ea typeface="+mn-ea"/>
                <a:cs typeface="Arial Black"/>
              </a:rPr>
              <a:t>дальнейшая перспектива развития экспорта</a:t>
            </a:r>
            <a:endParaRPr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523202" y="5083436"/>
            <a:ext cx="4913581" cy="338554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21B6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>
            <a:cxnSpLocks/>
          </p:cNvCxnSpPr>
          <p:nvPr/>
        </p:nvCxnSpPr>
        <p:spPr bwMode="auto">
          <a:xfrm flipH="1">
            <a:off x="595158" y="0"/>
            <a:ext cx="6688395" cy="7562850"/>
          </a:xfrm>
          <a:prstGeom prst="line">
            <a:avLst/>
          </a:prstGeom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 bwMode="auto">
          <a:xfrm>
            <a:off x="304321" y="1007210"/>
            <a:ext cx="3842596" cy="16696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>
              <a:spcBef>
                <a:spcPts val="2395"/>
              </a:spcBef>
              <a:defRPr/>
            </a:pPr>
            <a:r>
              <a:rPr lang="ru-RU" sz="3200" b="1" spc="55">
                <a:solidFill>
                  <a:srgbClr val="21B63A"/>
                </a:solidFill>
                <a:latin typeface="Arial Black"/>
                <a:cs typeface="Arial Black"/>
              </a:rPr>
              <a:t>ЦЕЛЬ</a:t>
            </a:r>
            <a:endParaRPr lang="ru-RU" sz="3200" b="1">
              <a:solidFill>
                <a:srgbClr val="21B63A"/>
              </a:solidFill>
              <a:latin typeface="Arial Black"/>
              <a:cs typeface="Arial Black"/>
            </a:endParaRPr>
          </a:p>
          <a:p>
            <a:pPr marL="12700" marR="724535">
              <a:spcBef>
                <a:spcPts val="1305"/>
              </a:spcBef>
              <a:defRPr/>
            </a:pPr>
            <a:r>
              <a:rPr lang="ru-RU" sz="1600" b="1" spc="-30">
                <a:solidFill>
                  <a:srgbClr val="1E3A5B"/>
                </a:solidFill>
                <a:latin typeface="Arial"/>
                <a:cs typeface="Arial"/>
              </a:rPr>
              <a:t>Разработать </a:t>
            </a:r>
            <a:r>
              <a:rPr lang="ru-RU" sz="1600" b="1">
                <a:solidFill>
                  <a:srgbClr val="1E3A5B"/>
                </a:solidFill>
                <a:latin typeface="Arial"/>
                <a:cs typeface="Arial"/>
              </a:rPr>
              <a:t>и</a:t>
            </a:r>
            <a:r>
              <a:rPr lang="ru-RU" sz="1600" b="1" spc="-100">
                <a:solidFill>
                  <a:srgbClr val="1E3A5B"/>
                </a:solidFill>
                <a:latin typeface="Arial"/>
                <a:cs typeface="Arial"/>
              </a:rPr>
              <a:t> </a:t>
            </a:r>
            <a:r>
              <a:rPr lang="ru-RU" sz="1600" b="1" spc="-25">
                <a:solidFill>
                  <a:srgbClr val="1E3A5B"/>
                </a:solidFill>
                <a:latin typeface="Arial"/>
                <a:cs typeface="Arial"/>
              </a:rPr>
              <a:t>обосновать  </a:t>
            </a:r>
            <a:r>
              <a:rPr lang="ru-RU" sz="1600" b="1" spc="-20">
                <a:solidFill>
                  <a:srgbClr val="1E3A5B"/>
                </a:solidFill>
                <a:latin typeface="Arial"/>
                <a:cs typeface="Arial"/>
              </a:rPr>
              <a:t>напра</a:t>
            </a:r>
            <a:r>
              <a:rPr lang="ru-RU" sz="1600" b="1" spc="-30">
                <a:solidFill>
                  <a:srgbClr val="1E3A5B"/>
                </a:solidFill>
                <a:latin typeface="Arial"/>
                <a:cs typeface="Arial"/>
              </a:rPr>
              <a:t>в</a:t>
            </a:r>
            <a:r>
              <a:rPr lang="ru-RU" sz="1600" b="1" spc="-20">
                <a:solidFill>
                  <a:srgbClr val="1E3A5B"/>
                </a:solidFill>
                <a:latin typeface="Arial"/>
                <a:cs typeface="Arial"/>
              </a:rPr>
              <a:t>ления </a:t>
            </a:r>
            <a:r>
              <a:rPr lang="ru-RU" sz="1600" b="1" spc="-25">
                <a:solidFill>
                  <a:srgbClr val="1E3A5B"/>
                </a:solidFill>
                <a:latin typeface="Arial"/>
                <a:cs typeface="Arial"/>
              </a:rPr>
              <a:t>инвестиционного</a:t>
            </a:r>
            <a:endParaRPr lang="ru-RU" sz="1600">
              <a:solidFill>
                <a:srgbClr val="1E3A5B"/>
              </a:solidFill>
              <a:latin typeface="Arial"/>
              <a:cs typeface="Arial"/>
            </a:endParaRPr>
          </a:p>
          <a:p>
            <a:pPr marL="12700" marR="5080">
              <a:spcBef>
                <a:spcPts val="85"/>
              </a:spcBef>
              <a:defRPr/>
            </a:pPr>
            <a:r>
              <a:rPr lang="ru-RU" sz="1600" b="1" spc="-25">
                <a:solidFill>
                  <a:srgbClr val="1E3A5B"/>
                </a:solidFill>
                <a:latin typeface="Arial"/>
                <a:cs typeface="Arial"/>
              </a:rPr>
              <a:t>развития города Нижневартовска</a:t>
            </a:r>
            <a:endParaRPr/>
          </a:p>
          <a:p>
            <a:pPr marL="12700" marR="5080">
              <a:spcBef>
                <a:spcPts val="85"/>
              </a:spcBef>
              <a:defRPr/>
            </a:pPr>
            <a:r>
              <a:rPr lang="ru-RU" sz="1600" b="1" spc="-25">
                <a:solidFill>
                  <a:srgbClr val="1E3A5B"/>
                </a:solidFill>
                <a:latin typeface="Arial"/>
                <a:cs typeface="Arial"/>
              </a:rPr>
              <a:t>на период до 2026 года</a:t>
            </a:r>
            <a:endParaRPr lang="ru-RU" sz="1600">
              <a:solidFill>
                <a:srgbClr val="1E3A5B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 bwMode="auto">
          <a:xfrm>
            <a:off x="4502099" y="4314282"/>
            <a:ext cx="3318490" cy="771365"/>
          </a:xfrm>
          <a:prstGeom prst="rect">
            <a:avLst/>
          </a:prstGeom>
        </p:spPr>
        <p:txBody>
          <a:bodyPr vert="horz" wrap="square" lIns="0" tIns="123825" rIns="0" bIns="0" rtlCol="0" anchor="t">
            <a:spAutoFit/>
          </a:bodyPr>
          <a:lstStyle/>
          <a:p>
            <a:pPr marL="12700" marR="550545">
              <a:spcBef>
                <a:spcPts val="1170"/>
              </a:spcBef>
              <a:defRPr/>
            </a:pPr>
            <a:r>
              <a:rPr lang="ru-RU" sz="1400">
                <a:solidFill>
                  <a:srgbClr val="1E3A5B"/>
                </a:solidFill>
                <a:latin typeface="Arial"/>
                <a:cs typeface="Arial"/>
              </a:rPr>
              <a:t>Вовлечь в процесс разработки  инвестиционного профиля все  заинтересованные стороны</a:t>
            </a:r>
            <a:endParaRPr/>
          </a:p>
        </p:txBody>
      </p:sp>
      <p:sp>
        <p:nvSpPr>
          <p:cNvPr id="23" name="object 8"/>
          <p:cNvSpPr txBox="1"/>
          <p:nvPr/>
        </p:nvSpPr>
        <p:spPr bwMode="auto">
          <a:xfrm>
            <a:off x="4497618" y="4020296"/>
            <a:ext cx="2741444" cy="369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30"/>
              </a:lnSpc>
              <a:tabLst>
                <a:tab pos="497840" algn="l"/>
              </a:tabLst>
              <a:defRPr/>
            </a:pPr>
            <a:r>
              <a:rPr sz="2400" b="1" spc="-22" baseline="30000">
                <a:solidFill>
                  <a:srgbClr val="0092E1"/>
                </a:solidFill>
                <a:latin typeface="Arial Black"/>
                <a:cs typeface="Arial Black"/>
              </a:rPr>
              <a:t>СТЕЙКХОЛДЕРЫ</a:t>
            </a:r>
            <a:endParaRPr sz="1400" b="1">
              <a:solidFill>
                <a:srgbClr val="0092E1"/>
              </a:solidFill>
              <a:latin typeface="Arial Black"/>
              <a:cs typeface="Arial Black"/>
            </a:endParaRPr>
          </a:p>
        </p:txBody>
      </p:sp>
      <p:sp>
        <p:nvSpPr>
          <p:cNvPr id="25" name="object 8"/>
          <p:cNvSpPr txBox="1"/>
          <p:nvPr/>
        </p:nvSpPr>
        <p:spPr bwMode="auto">
          <a:xfrm>
            <a:off x="2886418" y="5754962"/>
            <a:ext cx="331849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97840" algn="l"/>
              </a:tabLst>
              <a:defRPr/>
            </a:pPr>
            <a:r>
              <a:rPr lang="ru-RU" sz="2400" b="1" spc="-22" baseline="30000">
                <a:solidFill>
                  <a:srgbClr val="0092E1"/>
                </a:solidFill>
                <a:latin typeface="Arial Black"/>
                <a:cs typeface="Arial Black"/>
              </a:rPr>
              <a:t>ИНВЕСТИЦИОННЫЕ ПРОЕКТЫ</a:t>
            </a:r>
            <a:endParaRPr/>
          </a:p>
        </p:txBody>
      </p:sp>
      <p:sp>
        <p:nvSpPr>
          <p:cNvPr id="26" name="object 9"/>
          <p:cNvSpPr txBox="1"/>
          <p:nvPr/>
        </p:nvSpPr>
        <p:spPr bwMode="auto">
          <a:xfrm>
            <a:off x="6012663" y="2657046"/>
            <a:ext cx="3942549" cy="986809"/>
          </a:xfrm>
          <a:prstGeom prst="rect">
            <a:avLst/>
          </a:prstGeom>
        </p:spPr>
        <p:txBody>
          <a:bodyPr vert="horz" wrap="square" lIns="0" tIns="123825" rIns="0" bIns="0" rtlCol="0" anchor="t">
            <a:spAutoFit/>
          </a:bodyPr>
          <a:lstStyle/>
          <a:p>
            <a:pPr marL="12700" marR="172085">
              <a:spcBef>
                <a:spcPts val="910"/>
              </a:spcBef>
              <a:defRPr/>
            </a:pPr>
            <a:r>
              <a:rPr lang="ru-RU" sz="1400">
                <a:solidFill>
                  <a:srgbClr val="1E3A5B"/>
                </a:solidFill>
                <a:latin typeface="Arial"/>
                <a:cs typeface="Arial"/>
              </a:rPr>
              <a:t>Выработать рекомендации по улучшению  инвестиционной привлекательности</a:t>
            </a:r>
            <a:r>
              <a:rPr lang="en-US" sz="1400">
                <a:solidFill>
                  <a:srgbClr val="1E3A5B"/>
                </a:solidFill>
                <a:latin typeface="Arial"/>
                <a:cs typeface="Arial"/>
              </a:rPr>
              <a:t>              </a:t>
            </a:r>
            <a:r>
              <a:rPr lang="ru-RU" sz="1400">
                <a:solidFill>
                  <a:srgbClr val="1E3A5B"/>
                </a:solidFill>
                <a:latin typeface="Arial"/>
                <a:cs typeface="Arial"/>
              </a:rPr>
              <a:t>и повышению инвестиционной активности,  сохранению квалифицированных кадров</a:t>
            </a:r>
            <a:endParaRPr/>
          </a:p>
        </p:txBody>
      </p:sp>
      <p:sp>
        <p:nvSpPr>
          <p:cNvPr id="27" name="object 8"/>
          <p:cNvSpPr txBox="1"/>
          <p:nvPr/>
        </p:nvSpPr>
        <p:spPr bwMode="auto">
          <a:xfrm>
            <a:off x="6008401" y="2221614"/>
            <a:ext cx="312306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97840" algn="l"/>
              </a:tabLst>
              <a:defRPr/>
            </a:pPr>
            <a:r>
              <a:rPr lang="ru-RU" sz="2400" b="1" spc="-22" baseline="30000">
                <a:solidFill>
                  <a:srgbClr val="0092E1"/>
                </a:solidFill>
                <a:latin typeface="Arial Black"/>
                <a:cs typeface="Arial Black"/>
              </a:rPr>
              <a:t>ИНВЕСТИЦИОННЫЕ УСЛОВИЯ</a:t>
            </a:r>
            <a:endParaRPr/>
          </a:p>
        </p:txBody>
      </p:sp>
      <p:sp>
        <p:nvSpPr>
          <p:cNvPr id="28" name="object 10"/>
          <p:cNvSpPr txBox="1"/>
          <p:nvPr/>
        </p:nvSpPr>
        <p:spPr bwMode="auto">
          <a:xfrm>
            <a:off x="7528938" y="875282"/>
            <a:ext cx="2862221" cy="702755"/>
          </a:xfrm>
          <a:prstGeom prst="rect">
            <a:avLst/>
          </a:prstGeom>
        </p:spPr>
        <p:txBody>
          <a:bodyPr vert="horz" wrap="square" lIns="0" tIns="55879" rIns="0" bIns="0" rtlCol="0" anchor="t">
            <a:spAutoFit/>
          </a:bodyPr>
          <a:lstStyle/>
          <a:p>
            <a:pPr marL="12700" marR="5080">
              <a:spcBef>
                <a:spcPts val="1250"/>
              </a:spcBef>
              <a:defRPr/>
            </a:pPr>
            <a:r>
              <a:rPr lang="ru-RU" sz="1400">
                <a:solidFill>
                  <a:srgbClr val="1E3A5B"/>
                </a:solidFill>
                <a:latin typeface="Arial"/>
                <a:cs typeface="Arial"/>
              </a:rPr>
              <a:t>Определить пул потенциальных  интересантов в реализации  инвестиционных проектов</a:t>
            </a:r>
            <a:endParaRPr/>
          </a:p>
        </p:txBody>
      </p:sp>
      <p:grpSp>
        <p:nvGrpSpPr>
          <p:cNvPr id="7" name="Рисунок 28"/>
          <p:cNvGrpSpPr/>
          <p:nvPr/>
        </p:nvGrpSpPr>
        <p:grpSpPr bwMode="auto">
          <a:xfrm>
            <a:off x="5634732" y="293328"/>
            <a:ext cx="1399865" cy="1399865"/>
            <a:chOff x="4773683" y="646077"/>
            <a:chExt cx="1399865" cy="1399865"/>
          </a:xfrm>
          <a:solidFill>
            <a:schemeClr val="accent1"/>
          </a:solidFill>
        </p:grpSpPr>
        <p:sp>
          <p:nvSpPr>
            <p:cNvPr id="16" name="Полилиния: фигура 15"/>
            <p:cNvSpPr/>
            <p:nvPr/>
          </p:nvSpPr>
          <p:spPr bwMode="auto">
            <a:xfrm rot="-4060763">
              <a:off x="4937213" y="809607"/>
              <a:ext cx="1072807" cy="1072807"/>
            </a:xfrm>
            <a:custGeom>
              <a:avLst/>
              <a:gdLst>
                <a:gd name="connsiteX0" fmla="*/ 1072808 w 1072807"/>
                <a:gd name="connsiteY0" fmla="*/ 536404 h 1072807"/>
                <a:gd name="connsiteX1" fmla="*/ 536404 w 1072807"/>
                <a:gd name="connsiteY1" fmla="*/ 1072808 h 1072807"/>
                <a:gd name="connsiteX2" fmla="*/ 0 w 1072807"/>
                <a:gd name="connsiteY2" fmla="*/ 536404 h 1072807"/>
                <a:gd name="connsiteX3" fmla="*/ 536404 w 1072807"/>
                <a:gd name="connsiteY3" fmla="*/ 0 h 1072807"/>
                <a:gd name="connsiteX4" fmla="*/ 1072808 w 1072807"/>
                <a:gd name="connsiteY4" fmla="*/ 536404 h 107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807" h="1072807" fill="norm" stroke="1" extrusionOk="0">
                  <a:moveTo>
                    <a:pt x="1072808" y="536404"/>
                  </a:moveTo>
                  <a:cubicBezTo>
                    <a:pt x="1072808" y="832651"/>
                    <a:pt x="832651" y="1072808"/>
                    <a:pt x="536404" y="1072808"/>
                  </a:cubicBezTo>
                  <a:cubicBezTo>
                    <a:pt x="240156" y="1072808"/>
                    <a:pt x="0" y="832651"/>
                    <a:pt x="0" y="536404"/>
                  </a:cubicBezTo>
                  <a:cubicBezTo>
                    <a:pt x="0" y="240156"/>
                    <a:pt x="240156" y="0"/>
                    <a:pt x="536404" y="0"/>
                  </a:cubicBezTo>
                  <a:cubicBezTo>
                    <a:pt x="832651" y="0"/>
                    <a:pt x="1072808" y="240156"/>
                    <a:pt x="1072808" y="53640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2540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Полилиния: фигура 16"/>
            <p:cNvSpPr/>
            <p:nvPr/>
          </p:nvSpPr>
          <p:spPr bwMode="auto">
            <a:xfrm>
              <a:off x="5086113" y="1411612"/>
              <a:ext cx="710006" cy="293351"/>
            </a:xfrm>
            <a:custGeom>
              <a:avLst/>
              <a:gdLst>
                <a:gd name="connsiteX0" fmla="*/ 693445 w 710006"/>
                <a:gd name="connsiteY0" fmla="*/ 77446 h 293351"/>
                <a:gd name="connsiteX1" fmla="*/ 658161 w 710006"/>
                <a:gd name="connsiteY1" fmla="*/ 66873 h 293351"/>
                <a:gd name="connsiteX2" fmla="*/ 580588 w 710006"/>
                <a:gd name="connsiteY2" fmla="*/ 90693 h 293351"/>
                <a:gd name="connsiteX3" fmla="*/ 547215 w 710006"/>
                <a:gd name="connsiteY3" fmla="*/ 101138 h 293351"/>
                <a:gd name="connsiteX4" fmla="*/ 519956 w 710006"/>
                <a:gd name="connsiteY4" fmla="*/ 109545 h 293351"/>
                <a:gd name="connsiteX5" fmla="*/ 512314 w 710006"/>
                <a:gd name="connsiteY5" fmla="*/ 111838 h 293351"/>
                <a:gd name="connsiteX6" fmla="*/ 511422 w 710006"/>
                <a:gd name="connsiteY6" fmla="*/ 104195 h 293351"/>
                <a:gd name="connsiteX7" fmla="*/ 460598 w 710006"/>
                <a:gd name="connsiteY7" fmla="*/ 65600 h 293351"/>
                <a:gd name="connsiteX8" fmla="*/ 460089 w 710006"/>
                <a:gd name="connsiteY8" fmla="*/ 65600 h 293351"/>
                <a:gd name="connsiteX9" fmla="*/ 372580 w 710006"/>
                <a:gd name="connsiteY9" fmla="*/ 65854 h 293351"/>
                <a:gd name="connsiteX10" fmla="*/ 362135 w 710006"/>
                <a:gd name="connsiteY10" fmla="*/ 63562 h 293351"/>
                <a:gd name="connsiteX11" fmla="*/ 350671 w 710006"/>
                <a:gd name="connsiteY11" fmla="*/ 59358 h 293351"/>
                <a:gd name="connsiteX12" fmla="*/ 262908 w 710006"/>
                <a:gd name="connsiteY12" fmla="*/ 27386 h 293351"/>
                <a:gd name="connsiteX13" fmla="*/ 230809 w 710006"/>
                <a:gd name="connsiteY13" fmla="*/ 22036 h 293351"/>
                <a:gd name="connsiteX14" fmla="*/ 183169 w 710006"/>
                <a:gd name="connsiteY14" fmla="*/ 22164 h 293351"/>
                <a:gd name="connsiteX15" fmla="*/ 160878 w 710006"/>
                <a:gd name="connsiteY15" fmla="*/ 22164 h 293351"/>
                <a:gd name="connsiteX16" fmla="*/ 133747 w 710006"/>
                <a:gd name="connsiteY16" fmla="*/ 0 h 293351"/>
                <a:gd name="connsiteX17" fmla="*/ 23438 w 710006"/>
                <a:gd name="connsiteY17" fmla="*/ 0 h 293351"/>
                <a:gd name="connsiteX18" fmla="*/ 9681 w 710006"/>
                <a:gd name="connsiteY18" fmla="*/ 0 h 293351"/>
                <a:gd name="connsiteX19" fmla="*/ 5605 w 710006"/>
                <a:gd name="connsiteY19" fmla="*/ 127 h 293351"/>
                <a:gd name="connsiteX20" fmla="*/ 0 w 710006"/>
                <a:gd name="connsiteY20" fmla="*/ 382 h 293351"/>
                <a:gd name="connsiteX21" fmla="*/ 0 w 710006"/>
                <a:gd name="connsiteY21" fmla="*/ 30189 h 293351"/>
                <a:gd name="connsiteX22" fmla="*/ 130817 w 710006"/>
                <a:gd name="connsiteY22" fmla="*/ 30189 h 293351"/>
                <a:gd name="connsiteX23" fmla="*/ 130817 w 710006"/>
                <a:gd name="connsiteY23" fmla="*/ 219854 h 293351"/>
                <a:gd name="connsiteX24" fmla="*/ 255 w 710006"/>
                <a:gd name="connsiteY24" fmla="*/ 219854 h 293351"/>
                <a:gd name="connsiteX25" fmla="*/ 255 w 710006"/>
                <a:gd name="connsiteY25" fmla="*/ 249533 h 293351"/>
                <a:gd name="connsiteX26" fmla="*/ 57957 w 710006"/>
                <a:gd name="connsiteY26" fmla="*/ 249533 h 293351"/>
                <a:gd name="connsiteX27" fmla="*/ 129671 w 710006"/>
                <a:gd name="connsiteY27" fmla="*/ 249533 h 293351"/>
                <a:gd name="connsiteX28" fmla="*/ 150943 w 710006"/>
                <a:gd name="connsiteY28" fmla="*/ 244438 h 293351"/>
                <a:gd name="connsiteX29" fmla="*/ 161260 w 710006"/>
                <a:gd name="connsiteY29" fmla="*/ 227752 h 293351"/>
                <a:gd name="connsiteX30" fmla="*/ 168011 w 710006"/>
                <a:gd name="connsiteY30" fmla="*/ 227752 h 293351"/>
                <a:gd name="connsiteX31" fmla="*/ 192468 w 710006"/>
                <a:gd name="connsiteY31" fmla="*/ 227879 h 293351"/>
                <a:gd name="connsiteX32" fmla="*/ 206607 w 710006"/>
                <a:gd name="connsiteY32" fmla="*/ 230299 h 293351"/>
                <a:gd name="connsiteX33" fmla="*/ 331310 w 710006"/>
                <a:gd name="connsiteY33" fmla="*/ 274372 h 293351"/>
                <a:gd name="connsiteX34" fmla="*/ 366594 w 710006"/>
                <a:gd name="connsiteY34" fmla="*/ 287110 h 293351"/>
                <a:gd name="connsiteX35" fmla="*/ 382898 w 710006"/>
                <a:gd name="connsiteY35" fmla="*/ 293096 h 293351"/>
                <a:gd name="connsiteX36" fmla="*/ 414742 w 710006"/>
                <a:gd name="connsiteY36" fmla="*/ 293351 h 293351"/>
                <a:gd name="connsiteX37" fmla="*/ 416653 w 710006"/>
                <a:gd name="connsiteY37" fmla="*/ 292077 h 293351"/>
                <a:gd name="connsiteX38" fmla="*/ 417672 w 710006"/>
                <a:gd name="connsiteY38" fmla="*/ 291313 h 293351"/>
                <a:gd name="connsiteX39" fmla="*/ 495373 w 710006"/>
                <a:gd name="connsiteY39" fmla="*/ 250934 h 293351"/>
                <a:gd name="connsiteX40" fmla="*/ 670008 w 710006"/>
                <a:gd name="connsiteY40" fmla="*/ 160114 h 293351"/>
                <a:gd name="connsiteX41" fmla="*/ 676376 w 710006"/>
                <a:gd name="connsiteY41" fmla="*/ 156930 h 293351"/>
                <a:gd name="connsiteX42" fmla="*/ 695356 w 710006"/>
                <a:gd name="connsiteY42" fmla="*/ 145466 h 293351"/>
                <a:gd name="connsiteX43" fmla="*/ 710004 w 710006"/>
                <a:gd name="connsiteY43" fmla="*/ 112093 h 293351"/>
                <a:gd name="connsiteX44" fmla="*/ 693445 w 710006"/>
                <a:gd name="connsiteY44" fmla="*/ 77446 h 293351"/>
                <a:gd name="connsiteX45" fmla="*/ 462127 w 710006"/>
                <a:gd name="connsiteY45" fmla="*/ 95533 h 293351"/>
                <a:gd name="connsiteX46" fmla="*/ 478559 w 710006"/>
                <a:gd name="connsiteY46" fmla="*/ 102412 h 293351"/>
                <a:gd name="connsiteX47" fmla="*/ 480851 w 710006"/>
                <a:gd name="connsiteY47" fmla="*/ 121264 h 293351"/>
                <a:gd name="connsiteX48" fmla="*/ 463910 w 710006"/>
                <a:gd name="connsiteY48" fmla="*/ 131709 h 293351"/>
                <a:gd name="connsiteX49" fmla="*/ 416780 w 710006"/>
                <a:gd name="connsiteY49" fmla="*/ 131709 h 293351"/>
                <a:gd name="connsiteX50" fmla="*/ 359842 w 710006"/>
                <a:gd name="connsiteY50" fmla="*/ 131836 h 293351"/>
                <a:gd name="connsiteX51" fmla="*/ 355639 w 710006"/>
                <a:gd name="connsiteY51" fmla="*/ 131836 h 293351"/>
                <a:gd name="connsiteX52" fmla="*/ 331692 w 710006"/>
                <a:gd name="connsiteY52" fmla="*/ 133492 h 293351"/>
                <a:gd name="connsiteX53" fmla="*/ 296408 w 710006"/>
                <a:gd name="connsiteY53" fmla="*/ 179221 h 293351"/>
                <a:gd name="connsiteX54" fmla="*/ 296536 w 710006"/>
                <a:gd name="connsiteY54" fmla="*/ 183042 h 293351"/>
                <a:gd name="connsiteX55" fmla="*/ 323667 w 710006"/>
                <a:gd name="connsiteY55" fmla="*/ 183042 h 293351"/>
                <a:gd name="connsiteX56" fmla="*/ 324686 w 710006"/>
                <a:gd name="connsiteY56" fmla="*/ 180622 h 293351"/>
                <a:gd name="connsiteX57" fmla="*/ 326342 w 710006"/>
                <a:gd name="connsiteY57" fmla="*/ 176291 h 293351"/>
                <a:gd name="connsiteX58" fmla="*/ 330036 w 710006"/>
                <a:gd name="connsiteY58" fmla="*/ 168394 h 293351"/>
                <a:gd name="connsiteX59" fmla="*/ 347359 w 710006"/>
                <a:gd name="connsiteY59" fmla="*/ 161515 h 293351"/>
                <a:gd name="connsiteX60" fmla="*/ 440091 w 710006"/>
                <a:gd name="connsiteY60" fmla="*/ 161643 h 293351"/>
                <a:gd name="connsiteX61" fmla="*/ 464165 w 710006"/>
                <a:gd name="connsiteY61" fmla="*/ 161515 h 293351"/>
                <a:gd name="connsiteX62" fmla="*/ 491296 w 710006"/>
                <a:gd name="connsiteY62" fmla="*/ 152981 h 293351"/>
                <a:gd name="connsiteX63" fmla="*/ 512441 w 710006"/>
                <a:gd name="connsiteY63" fmla="*/ 143173 h 293351"/>
                <a:gd name="connsiteX64" fmla="*/ 515371 w 710006"/>
                <a:gd name="connsiteY64" fmla="*/ 142281 h 293351"/>
                <a:gd name="connsiteX65" fmla="*/ 598549 w 710006"/>
                <a:gd name="connsiteY65" fmla="*/ 116296 h 293351"/>
                <a:gd name="connsiteX66" fmla="*/ 659945 w 710006"/>
                <a:gd name="connsiteY66" fmla="*/ 97189 h 293351"/>
                <a:gd name="connsiteX67" fmla="*/ 678542 w 710006"/>
                <a:gd name="connsiteY67" fmla="*/ 106615 h 293351"/>
                <a:gd name="connsiteX68" fmla="*/ 671663 w 710006"/>
                <a:gd name="connsiteY68" fmla="*/ 125212 h 293351"/>
                <a:gd name="connsiteX69" fmla="*/ 496264 w 710006"/>
                <a:gd name="connsiteY69" fmla="*/ 216288 h 293351"/>
                <a:gd name="connsiteX70" fmla="*/ 412195 w 710006"/>
                <a:gd name="connsiteY70" fmla="*/ 260106 h 293351"/>
                <a:gd name="connsiteX71" fmla="*/ 385573 w 710006"/>
                <a:gd name="connsiteY71" fmla="*/ 261507 h 293351"/>
                <a:gd name="connsiteX72" fmla="*/ 291695 w 710006"/>
                <a:gd name="connsiteY72" fmla="*/ 228516 h 293351"/>
                <a:gd name="connsiteX73" fmla="*/ 244311 w 710006"/>
                <a:gd name="connsiteY73" fmla="*/ 211829 h 293351"/>
                <a:gd name="connsiteX74" fmla="*/ 216670 w 710006"/>
                <a:gd name="connsiteY74" fmla="*/ 201894 h 293351"/>
                <a:gd name="connsiteX75" fmla="*/ 192977 w 710006"/>
                <a:gd name="connsiteY75" fmla="*/ 197436 h 293351"/>
                <a:gd name="connsiteX76" fmla="*/ 190685 w 710006"/>
                <a:gd name="connsiteY76" fmla="*/ 197436 h 293351"/>
                <a:gd name="connsiteX77" fmla="*/ 167884 w 710006"/>
                <a:gd name="connsiteY77" fmla="*/ 197563 h 293351"/>
                <a:gd name="connsiteX78" fmla="*/ 161515 w 710006"/>
                <a:gd name="connsiteY78" fmla="*/ 197563 h 293351"/>
                <a:gd name="connsiteX79" fmla="*/ 161515 w 710006"/>
                <a:gd name="connsiteY79" fmla="*/ 52352 h 293351"/>
                <a:gd name="connsiteX80" fmla="*/ 183552 w 710006"/>
                <a:gd name="connsiteY80" fmla="*/ 52225 h 293351"/>
                <a:gd name="connsiteX81" fmla="*/ 239853 w 710006"/>
                <a:gd name="connsiteY81" fmla="*/ 52607 h 293351"/>
                <a:gd name="connsiteX82" fmla="*/ 257813 w 710006"/>
                <a:gd name="connsiteY82" fmla="*/ 57575 h 293351"/>
                <a:gd name="connsiteX83" fmla="*/ 263545 w 710006"/>
                <a:gd name="connsiteY83" fmla="*/ 59740 h 293351"/>
                <a:gd name="connsiteX84" fmla="*/ 313604 w 710006"/>
                <a:gd name="connsiteY84" fmla="*/ 77828 h 293351"/>
                <a:gd name="connsiteX85" fmla="*/ 359078 w 710006"/>
                <a:gd name="connsiteY85" fmla="*/ 94260 h 293351"/>
                <a:gd name="connsiteX86" fmla="*/ 369014 w 710006"/>
                <a:gd name="connsiteY86" fmla="*/ 95788 h 293351"/>
                <a:gd name="connsiteX87" fmla="*/ 453975 w 710006"/>
                <a:gd name="connsiteY87" fmla="*/ 95788 h 293351"/>
                <a:gd name="connsiteX88" fmla="*/ 462127 w 710006"/>
                <a:gd name="connsiteY88" fmla="*/ 95533 h 293351"/>
                <a:gd name="connsiteX89" fmla="*/ 462127 w 710006"/>
                <a:gd name="connsiteY89" fmla="*/ 95533 h 2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10006" h="293351" fill="norm" stroke="1" extrusionOk="0">
                  <a:moveTo>
                    <a:pt x="693445" y="77446"/>
                  </a:moveTo>
                  <a:cubicBezTo>
                    <a:pt x="681089" y="67001"/>
                    <a:pt x="669625" y="63562"/>
                    <a:pt x="658161" y="66873"/>
                  </a:cubicBezTo>
                  <a:cubicBezTo>
                    <a:pt x="632176" y="74516"/>
                    <a:pt x="605936" y="82796"/>
                    <a:pt x="580588" y="90693"/>
                  </a:cubicBezTo>
                  <a:cubicBezTo>
                    <a:pt x="569506" y="94132"/>
                    <a:pt x="558425" y="97699"/>
                    <a:pt x="547215" y="101138"/>
                  </a:cubicBezTo>
                  <a:cubicBezTo>
                    <a:pt x="538171" y="103940"/>
                    <a:pt x="529128" y="106743"/>
                    <a:pt x="519956" y="109545"/>
                  </a:cubicBezTo>
                  <a:lnTo>
                    <a:pt x="512314" y="111838"/>
                  </a:lnTo>
                  <a:cubicBezTo>
                    <a:pt x="512186" y="109163"/>
                    <a:pt x="512059" y="106743"/>
                    <a:pt x="511422" y="104195"/>
                  </a:cubicBezTo>
                  <a:cubicBezTo>
                    <a:pt x="505563" y="79611"/>
                    <a:pt x="487093" y="65600"/>
                    <a:pt x="460598" y="65600"/>
                  </a:cubicBezTo>
                  <a:cubicBezTo>
                    <a:pt x="460471" y="65600"/>
                    <a:pt x="460216" y="65600"/>
                    <a:pt x="460089" y="65600"/>
                  </a:cubicBezTo>
                  <a:cubicBezTo>
                    <a:pt x="430919" y="65854"/>
                    <a:pt x="401750" y="65982"/>
                    <a:pt x="372580" y="65854"/>
                  </a:cubicBezTo>
                  <a:cubicBezTo>
                    <a:pt x="369014" y="65854"/>
                    <a:pt x="365065" y="64581"/>
                    <a:pt x="362135" y="63562"/>
                  </a:cubicBezTo>
                  <a:lnTo>
                    <a:pt x="350671" y="59358"/>
                  </a:lnTo>
                  <a:cubicBezTo>
                    <a:pt x="321374" y="48786"/>
                    <a:pt x="292077" y="38341"/>
                    <a:pt x="262908" y="27386"/>
                  </a:cubicBezTo>
                  <a:cubicBezTo>
                    <a:pt x="252718" y="23565"/>
                    <a:pt x="242273" y="21782"/>
                    <a:pt x="230809" y="22036"/>
                  </a:cubicBezTo>
                  <a:cubicBezTo>
                    <a:pt x="214886" y="22291"/>
                    <a:pt x="199092" y="22291"/>
                    <a:pt x="183169" y="22164"/>
                  </a:cubicBezTo>
                  <a:lnTo>
                    <a:pt x="160878" y="22164"/>
                  </a:lnTo>
                  <a:cubicBezTo>
                    <a:pt x="158076" y="8407"/>
                    <a:pt x="148013" y="0"/>
                    <a:pt x="133747" y="0"/>
                  </a:cubicBezTo>
                  <a:lnTo>
                    <a:pt x="23438" y="0"/>
                  </a:lnTo>
                  <a:lnTo>
                    <a:pt x="9681" y="0"/>
                  </a:lnTo>
                  <a:cubicBezTo>
                    <a:pt x="8280" y="0"/>
                    <a:pt x="7006" y="127"/>
                    <a:pt x="5605" y="127"/>
                  </a:cubicBezTo>
                  <a:lnTo>
                    <a:pt x="0" y="382"/>
                  </a:lnTo>
                  <a:lnTo>
                    <a:pt x="0" y="30189"/>
                  </a:lnTo>
                  <a:lnTo>
                    <a:pt x="130817" y="30189"/>
                  </a:lnTo>
                  <a:lnTo>
                    <a:pt x="130817" y="219854"/>
                  </a:lnTo>
                  <a:lnTo>
                    <a:pt x="255" y="219854"/>
                  </a:lnTo>
                  <a:lnTo>
                    <a:pt x="255" y="249533"/>
                  </a:lnTo>
                  <a:lnTo>
                    <a:pt x="57957" y="249533"/>
                  </a:lnTo>
                  <a:cubicBezTo>
                    <a:pt x="81777" y="249533"/>
                    <a:pt x="105724" y="249406"/>
                    <a:pt x="129671" y="249533"/>
                  </a:cubicBezTo>
                  <a:cubicBezTo>
                    <a:pt x="136804" y="249533"/>
                    <a:pt x="144192" y="249533"/>
                    <a:pt x="150943" y="244438"/>
                  </a:cubicBezTo>
                  <a:cubicBezTo>
                    <a:pt x="156675" y="240107"/>
                    <a:pt x="160114" y="234503"/>
                    <a:pt x="161260" y="227752"/>
                  </a:cubicBezTo>
                  <a:lnTo>
                    <a:pt x="168011" y="227752"/>
                  </a:lnTo>
                  <a:cubicBezTo>
                    <a:pt x="176291" y="227752"/>
                    <a:pt x="184316" y="227624"/>
                    <a:pt x="192468" y="227879"/>
                  </a:cubicBezTo>
                  <a:cubicBezTo>
                    <a:pt x="197818" y="228006"/>
                    <a:pt x="202531" y="228898"/>
                    <a:pt x="206607" y="230299"/>
                  </a:cubicBezTo>
                  <a:cubicBezTo>
                    <a:pt x="248259" y="244820"/>
                    <a:pt x="289785" y="259596"/>
                    <a:pt x="331310" y="274372"/>
                  </a:cubicBezTo>
                  <a:cubicBezTo>
                    <a:pt x="343156" y="278575"/>
                    <a:pt x="354875" y="282906"/>
                    <a:pt x="366594" y="287110"/>
                  </a:cubicBezTo>
                  <a:lnTo>
                    <a:pt x="382898" y="293096"/>
                  </a:lnTo>
                  <a:lnTo>
                    <a:pt x="414742" y="293351"/>
                  </a:lnTo>
                  <a:lnTo>
                    <a:pt x="416653" y="292077"/>
                  </a:lnTo>
                  <a:cubicBezTo>
                    <a:pt x="417035" y="291823"/>
                    <a:pt x="417290" y="291568"/>
                    <a:pt x="417672" y="291313"/>
                  </a:cubicBezTo>
                  <a:lnTo>
                    <a:pt x="495373" y="250934"/>
                  </a:lnTo>
                  <a:cubicBezTo>
                    <a:pt x="553584" y="220619"/>
                    <a:pt x="611796" y="190430"/>
                    <a:pt x="670008" y="160114"/>
                  </a:cubicBezTo>
                  <a:cubicBezTo>
                    <a:pt x="672046" y="158968"/>
                    <a:pt x="674211" y="157949"/>
                    <a:pt x="676376" y="156930"/>
                  </a:cubicBezTo>
                  <a:cubicBezTo>
                    <a:pt x="683000" y="153745"/>
                    <a:pt x="689878" y="150433"/>
                    <a:pt x="695356" y="145466"/>
                  </a:cubicBezTo>
                  <a:cubicBezTo>
                    <a:pt x="705036" y="136804"/>
                    <a:pt x="710132" y="124958"/>
                    <a:pt x="710004" y="112093"/>
                  </a:cubicBezTo>
                  <a:cubicBezTo>
                    <a:pt x="709750" y="98718"/>
                    <a:pt x="703763" y="86235"/>
                    <a:pt x="693445" y="77446"/>
                  </a:cubicBezTo>
                  <a:close/>
                  <a:moveTo>
                    <a:pt x="462127" y="95533"/>
                  </a:moveTo>
                  <a:cubicBezTo>
                    <a:pt x="469515" y="95533"/>
                    <a:pt x="474737" y="97699"/>
                    <a:pt x="478559" y="102412"/>
                  </a:cubicBezTo>
                  <a:cubicBezTo>
                    <a:pt x="483144" y="108144"/>
                    <a:pt x="483909" y="114513"/>
                    <a:pt x="480851" y="121264"/>
                  </a:cubicBezTo>
                  <a:cubicBezTo>
                    <a:pt x="477667" y="128142"/>
                    <a:pt x="472062" y="131709"/>
                    <a:pt x="463910" y="131709"/>
                  </a:cubicBezTo>
                  <a:cubicBezTo>
                    <a:pt x="448243" y="131709"/>
                    <a:pt x="432448" y="131836"/>
                    <a:pt x="416780" y="131709"/>
                  </a:cubicBezTo>
                  <a:cubicBezTo>
                    <a:pt x="397801" y="131709"/>
                    <a:pt x="378822" y="131709"/>
                    <a:pt x="359842" y="131836"/>
                  </a:cubicBezTo>
                  <a:lnTo>
                    <a:pt x="355639" y="131836"/>
                  </a:lnTo>
                  <a:cubicBezTo>
                    <a:pt x="347869" y="131836"/>
                    <a:pt x="339589" y="131836"/>
                    <a:pt x="331692" y="133492"/>
                  </a:cubicBezTo>
                  <a:cubicBezTo>
                    <a:pt x="311184" y="137823"/>
                    <a:pt x="295389" y="158331"/>
                    <a:pt x="296408" y="179221"/>
                  </a:cubicBezTo>
                  <a:lnTo>
                    <a:pt x="296536" y="183042"/>
                  </a:lnTo>
                  <a:lnTo>
                    <a:pt x="323667" y="183042"/>
                  </a:lnTo>
                  <a:lnTo>
                    <a:pt x="324686" y="180622"/>
                  </a:lnTo>
                  <a:cubicBezTo>
                    <a:pt x="325323" y="179221"/>
                    <a:pt x="325833" y="177820"/>
                    <a:pt x="326342" y="176291"/>
                  </a:cubicBezTo>
                  <a:cubicBezTo>
                    <a:pt x="327489" y="173361"/>
                    <a:pt x="328508" y="170559"/>
                    <a:pt x="330036" y="168394"/>
                  </a:cubicBezTo>
                  <a:cubicBezTo>
                    <a:pt x="333348" y="163553"/>
                    <a:pt x="338316" y="161260"/>
                    <a:pt x="347359" y="161515"/>
                  </a:cubicBezTo>
                  <a:cubicBezTo>
                    <a:pt x="378312" y="161770"/>
                    <a:pt x="409138" y="161770"/>
                    <a:pt x="440091" y="161643"/>
                  </a:cubicBezTo>
                  <a:lnTo>
                    <a:pt x="464165" y="161515"/>
                  </a:lnTo>
                  <a:cubicBezTo>
                    <a:pt x="475756" y="161515"/>
                    <a:pt x="484673" y="158713"/>
                    <a:pt x="491296" y="152981"/>
                  </a:cubicBezTo>
                  <a:cubicBezTo>
                    <a:pt x="497411" y="147758"/>
                    <a:pt x="504671" y="145466"/>
                    <a:pt x="512441" y="143173"/>
                  </a:cubicBezTo>
                  <a:lnTo>
                    <a:pt x="515371" y="142281"/>
                  </a:lnTo>
                  <a:cubicBezTo>
                    <a:pt x="543139" y="133619"/>
                    <a:pt x="570780" y="124958"/>
                    <a:pt x="598549" y="116296"/>
                  </a:cubicBezTo>
                  <a:lnTo>
                    <a:pt x="659945" y="97189"/>
                  </a:lnTo>
                  <a:cubicBezTo>
                    <a:pt x="667333" y="94897"/>
                    <a:pt x="675230" y="98845"/>
                    <a:pt x="678542" y="106615"/>
                  </a:cubicBezTo>
                  <a:cubicBezTo>
                    <a:pt x="681599" y="113748"/>
                    <a:pt x="678669" y="121518"/>
                    <a:pt x="671663" y="125212"/>
                  </a:cubicBezTo>
                  <a:lnTo>
                    <a:pt x="496264" y="216288"/>
                  </a:lnTo>
                  <a:cubicBezTo>
                    <a:pt x="468241" y="230809"/>
                    <a:pt x="440091" y="245330"/>
                    <a:pt x="412195" y="260106"/>
                  </a:cubicBezTo>
                  <a:cubicBezTo>
                    <a:pt x="404170" y="264309"/>
                    <a:pt x="395126" y="264819"/>
                    <a:pt x="385573" y="261507"/>
                  </a:cubicBezTo>
                  <a:cubicBezTo>
                    <a:pt x="354238" y="250680"/>
                    <a:pt x="323030" y="239598"/>
                    <a:pt x="291695" y="228516"/>
                  </a:cubicBezTo>
                  <a:lnTo>
                    <a:pt x="244311" y="211829"/>
                  </a:lnTo>
                  <a:cubicBezTo>
                    <a:pt x="235012" y="208645"/>
                    <a:pt x="225714" y="205461"/>
                    <a:pt x="216670" y="201894"/>
                  </a:cubicBezTo>
                  <a:cubicBezTo>
                    <a:pt x="209027" y="198964"/>
                    <a:pt x="201257" y="197436"/>
                    <a:pt x="192977" y="197436"/>
                  </a:cubicBezTo>
                  <a:cubicBezTo>
                    <a:pt x="192213" y="197436"/>
                    <a:pt x="191449" y="197436"/>
                    <a:pt x="190685" y="197436"/>
                  </a:cubicBezTo>
                  <a:cubicBezTo>
                    <a:pt x="183169" y="197690"/>
                    <a:pt x="175654" y="197690"/>
                    <a:pt x="167884" y="197563"/>
                  </a:cubicBezTo>
                  <a:lnTo>
                    <a:pt x="161515" y="197563"/>
                  </a:lnTo>
                  <a:lnTo>
                    <a:pt x="161515" y="52352"/>
                  </a:lnTo>
                  <a:cubicBezTo>
                    <a:pt x="168903" y="52225"/>
                    <a:pt x="176164" y="52352"/>
                    <a:pt x="183552" y="52225"/>
                  </a:cubicBezTo>
                  <a:cubicBezTo>
                    <a:pt x="202021" y="52098"/>
                    <a:pt x="221128" y="51970"/>
                    <a:pt x="239853" y="52607"/>
                  </a:cubicBezTo>
                  <a:cubicBezTo>
                    <a:pt x="245585" y="52862"/>
                    <a:pt x="251571" y="55155"/>
                    <a:pt x="257813" y="57575"/>
                  </a:cubicBezTo>
                  <a:cubicBezTo>
                    <a:pt x="259723" y="58339"/>
                    <a:pt x="261634" y="59103"/>
                    <a:pt x="263545" y="59740"/>
                  </a:cubicBezTo>
                  <a:cubicBezTo>
                    <a:pt x="280231" y="65727"/>
                    <a:pt x="296918" y="71714"/>
                    <a:pt x="313604" y="77828"/>
                  </a:cubicBezTo>
                  <a:cubicBezTo>
                    <a:pt x="328762" y="83305"/>
                    <a:pt x="343920" y="88782"/>
                    <a:pt x="359078" y="94260"/>
                  </a:cubicBezTo>
                  <a:cubicBezTo>
                    <a:pt x="361880" y="95279"/>
                    <a:pt x="365065" y="95788"/>
                    <a:pt x="369014" y="95788"/>
                  </a:cubicBezTo>
                  <a:cubicBezTo>
                    <a:pt x="397292" y="95788"/>
                    <a:pt x="425697" y="95788"/>
                    <a:pt x="453975" y="95788"/>
                  </a:cubicBezTo>
                  <a:lnTo>
                    <a:pt x="462127" y="95533"/>
                  </a:lnTo>
                  <a:cubicBezTo>
                    <a:pt x="461999" y="95533"/>
                    <a:pt x="462127" y="95533"/>
                    <a:pt x="462127" y="95533"/>
                  </a:cubicBezTo>
                  <a:close/>
                </a:path>
              </a:pathLst>
            </a:custGeom>
            <a:solidFill>
              <a:srgbClr val="1E3A5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Полилиния: фигура 17"/>
            <p:cNvSpPr/>
            <p:nvPr/>
          </p:nvSpPr>
          <p:spPr bwMode="auto">
            <a:xfrm>
              <a:off x="5285091" y="974674"/>
              <a:ext cx="422092" cy="487506"/>
            </a:xfrm>
            <a:custGeom>
              <a:avLst/>
              <a:gdLst>
                <a:gd name="connsiteX0" fmla="*/ 421862 w 422092"/>
                <a:gd name="connsiteY0" fmla="*/ 389171 h 487506"/>
                <a:gd name="connsiteX1" fmla="*/ 403137 w 422092"/>
                <a:gd name="connsiteY1" fmla="*/ 279881 h 487506"/>
                <a:gd name="connsiteX2" fmla="*/ 323399 w 422092"/>
                <a:gd name="connsiteY2" fmla="*/ 177469 h 487506"/>
                <a:gd name="connsiteX3" fmla="*/ 297287 w 422092"/>
                <a:gd name="connsiteY3" fmla="*/ 163585 h 487506"/>
                <a:gd name="connsiteX4" fmla="*/ 287478 w 422092"/>
                <a:gd name="connsiteY4" fmla="*/ 158745 h 487506"/>
                <a:gd name="connsiteX5" fmla="*/ 288880 w 422092"/>
                <a:gd name="connsiteY5" fmla="*/ 135052 h 487506"/>
                <a:gd name="connsiteX6" fmla="*/ 274104 w 422092"/>
                <a:gd name="connsiteY6" fmla="*/ 115181 h 487506"/>
                <a:gd name="connsiteX7" fmla="*/ 284803 w 422092"/>
                <a:gd name="connsiteY7" fmla="*/ 93782 h 487506"/>
                <a:gd name="connsiteX8" fmla="*/ 309770 w 422092"/>
                <a:gd name="connsiteY8" fmla="*/ 43722 h 487506"/>
                <a:gd name="connsiteX9" fmla="*/ 302509 w 422092"/>
                <a:gd name="connsiteY9" fmla="*/ 22068 h 487506"/>
                <a:gd name="connsiteX10" fmla="*/ 287478 w 422092"/>
                <a:gd name="connsiteY10" fmla="*/ 14553 h 487506"/>
                <a:gd name="connsiteX11" fmla="*/ 263022 w 422092"/>
                <a:gd name="connsiteY11" fmla="*/ 2197 h 487506"/>
                <a:gd name="connsiteX12" fmla="*/ 246717 w 422092"/>
                <a:gd name="connsiteY12" fmla="*/ 2197 h 487506"/>
                <a:gd name="connsiteX13" fmla="*/ 213727 w 422092"/>
                <a:gd name="connsiteY13" fmla="*/ 18629 h 487506"/>
                <a:gd name="connsiteX14" fmla="*/ 207995 w 422092"/>
                <a:gd name="connsiteY14" fmla="*/ 18629 h 487506"/>
                <a:gd name="connsiteX15" fmla="*/ 175768 w 422092"/>
                <a:gd name="connsiteY15" fmla="*/ 2579 h 487506"/>
                <a:gd name="connsiteX16" fmla="*/ 158445 w 422092"/>
                <a:gd name="connsiteY16" fmla="*/ 2452 h 487506"/>
                <a:gd name="connsiteX17" fmla="*/ 133733 w 422092"/>
                <a:gd name="connsiteY17" fmla="*/ 14935 h 487506"/>
                <a:gd name="connsiteX18" fmla="*/ 119085 w 422092"/>
                <a:gd name="connsiteY18" fmla="*/ 22196 h 487506"/>
                <a:gd name="connsiteX19" fmla="*/ 111952 w 422092"/>
                <a:gd name="connsiteY19" fmla="*/ 44105 h 487506"/>
                <a:gd name="connsiteX20" fmla="*/ 145834 w 422092"/>
                <a:gd name="connsiteY20" fmla="*/ 111870 h 487506"/>
                <a:gd name="connsiteX21" fmla="*/ 147490 w 422092"/>
                <a:gd name="connsiteY21" fmla="*/ 115309 h 487506"/>
                <a:gd name="connsiteX22" fmla="*/ 133988 w 422092"/>
                <a:gd name="connsiteY22" fmla="*/ 159254 h 487506"/>
                <a:gd name="connsiteX23" fmla="*/ 71063 w 422092"/>
                <a:gd name="connsiteY23" fmla="*/ 194283 h 487506"/>
                <a:gd name="connsiteX24" fmla="*/ 15272 w 422092"/>
                <a:gd name="connsiteY24" fmla="*/ 284467 h 487506"/>
                <a:gd name="connsiteX25" fmla="*/ 369 w 422092"/>
                <a:gd name="connsiteY25" fmla="*/ 370829 h 487506"/>
                <a:gd name="connsiteX26" fmla="*/ 114 w 422092"/>
                <a:gd name="connsiteY26" fmla="*/ 403820 h 487506"/>
                <a:gd name="connsiteX27" fmla="*/ 241 w 422092"/>
                <a:gd name="connsiteY27" fmla="*/ 418723 h 487506"/>
                <a:gd name="connsiteX28" fmla="*/ 241 w 422092"/>
                <a:gd name="connsiteY28" fmla="*/ 421398 h 487506"/>
                <a:gd name="connsiteX29" fmla="*/ 27118 w 422092"/>
                <a:gd name="connsiteY29" fmla="*/ 421398 h 487506"/>
                <a:gd name="connsiteX30" fmla="*/ 27118 w 422092"/>
                <a:gd name="connsiteY30" fmla="*/ 399234 h 487506"/>
                <a:gd name="connsiteX31" fmla="*/ 37945 w 422092"/>
                <a:gd name="connsiteY31" fmla="*/ 304210 h 487506"/>
                <a:gd name="connsiteX32" fmla="*/ 91316 w 422092"/>
                <a:gd name="connsiteY32" fmla="*/ 213008 h 487506"/>
                <a:gd name="connsiteX33" fmla="*/ 173985 w 422092"/>
                <a:gd name="connsiteY33" fmla="*/ 180654 h 487506"/>
                <a:gd name="connsiteX34" fmla="*/ 174367 w 422092"/>
                <a:gd name="connsiteY34" fmla="*/ 180654 h 487506"/>
                <a:gd name="connsiteX35" fmla="*/ 201371 w 422092"/>
                <a:gd name="connsiteY35" fmla="*/ 180654 h 487506"/>
                <a:gd name="connsiteX36" fmla="*/ 251558 w 422092"/>
                <a:gd name="connsiteY36" fmla="*/ 180781 h 487506"/>
                <a:gd name="connsiteX37" fmla="*/ 272575 w 422092"/>
                <a:gd name="connsiteY37" fmla="*/ 183711 h 487506"/>
                <a:gd name="connsiteX38" fmla="*/ 368618 w 422092"/>
                <a:gd name="connsiteY38" fmla="*/ 268799 h 487506"/>
                <a:gd name="connsiteX39" fmla="*/ 394094 w 422092"/>
                <a:gd name="connsiteY39" fmla="*/ 383567 h 487506"/>
                <a:gd name="connsiteX40" fmla="*/ 394348 w 422092"/>
                <a:gd name="connsiteY40" fmla="*/ 449166 h 487506"/>
                <a:gd name="connsiteX41" fmla="*/ 394221 w 422092"/>
                <a:gd name="connsiteY41" fmla="*/ 478208 h 487506"/>
                <a:gd name="connsiteX42" fmla="*/ 394221 w 422092"/>
                <a:gd name="connsiteY42" fmla="*/ 487507 h 487506"/>
                <a:gd name="connsiteX43" fmla="*/ 421735 w 422092"/>
                <a:gd name="connsiteY43" fmla="*/ 487507 h 487506"/>
                <a:gd name="connsiteX44" fmla="*/ 421735 w 422092"/>
                <a:gd name="connsiteY44" fmla="*/ 478081 h 487506"/>
                <a:gd name="connsiteX45" fmla="*/ 421735 w 422092"/>
                <a:gd name="connsiteY45" fmla="*/ 450567 h 487506"/>
                <a:gd name="connsiteX46" fmla="*/ 421862 w 422092"/>
                <a:gd name="connsiteY46" fmla="*/ 389171 h 487506"/>
                <a:gd name="connsiteX47" fmla="*/ 247227 w 422092"/>
                <a:gd name="connsiteY47" fmla="*/ 107157 h 487506"/>
                <a:gd name="connsiteX48" fmla="*/ 244170 w 422092"/>
                <a:gd name="connsiteY48" fmla="*/ 109449 h 487506"/>
                <a:gd name="connsiteX49" fmla="*/ 187869 w 422092"/>
                <a:gd name="connsiteY49" fmla="*/ 109577 h 487506"/>
                <a:gd name="connsiteX50" fmla="*/ 175513 w 422092"/>
                <a:gd name="connsiteY50" fmla="*/ 109577 h 487506"/>
                <a:gd name="connsiteX51" fmla="*/ 141503 w 422092"/>
                <a:gd name="connsiteY51" fmla="*/ 41557 h 487506"/>
                <a:gd name="connsiteX52" fmla="*/ 145962 w 422092"/>
                <a:gd name="connsiteY52" fmla="*/ 39264 h 487506"/>
                <a:gd name="connsiteX53" fmla="*/ 166597 w 422092"/>
                <a:gd name="connsiteY53" fmla="*/ 28819 h 487506"/>
                <a:gd name="connsiteX54" fmla="*/ 169399 w 422092"/>
                <a:gd name="connsiteY54" fmla="*/ 29966 h 487506"/>
                <a:gd name="connsiteX55" fmla="*/ 174876 w 422092"/>
                <a:gd name="connsiteY55" fmla="*/ 32641 h 487506"/>
                <a:gd name="connsiteX56" fmla="*/ 201626 w 422092"/>
                <a:gd name="connsiteY56" fmla="*/ 46143 h 487506"/>
                <a:gd name="connsiteX57" fmla="*/ 219586 w 422092"/>
                <a:gd name="connsiteY57" fmla="*/ 46270 h 487506"/>
                <a:gd name="connsiteX58" fmla="*/ 252195 w 422092"/>
                <a:gd name="connsiteY58" fmla="*/ 30093 h 487506"/>
                <a:gd name="connsiteX59" fmla="*/ 257162 w 422092"/>
                <a:gd name="connsiteY59" fmla="*/ 30093 h 487506"/>
                <a:gd name="connsiteX60" fmla="*/ 275505 w 422092"/>
                <a:gd name="connsiteY60" fmla="*/ 39137 h 487506"/>
                <a:gd name="connsiteX61" fmla="*/ 280218 w 422092"/>
                <a:gd name="connsiteY61" fmla="*/ 41557 h 487506"/>
                <a:gd name="connsiteX62" fmla="*/ 274231 w 422092"/>
                <a:gd name="connsiteY62" fmla="*/ 53531 h 487506"/>
                <a:gd name="connsiteX63" fmla="*/ 247227 w 422092"/>
                <a:gd name="connsiteY63" fmla="*/ 107157 h 487506"/>
                <a:gd name="connsiteX64" fmla="*/ 169017 w 422092"/>
                <a:gd name="connsiteY64" fmla="*/ 136836 h 487506"/>
                <a:gd name="connsiteX65" fmla="*/ 213981 w 422092"/>
                <a:gd name="connsiteY65" fmla="*/ 136836 h 487506"/>
                <a:gd name="connsiteX66" fmla="*/ 233980 w 422092"/>
                <a:gd name="connsiteY66" fmla="*/ 136963 h 487506"/>
                <a:gd name="connsiteX67" fmla="*/ 254488 w 422092"/>
                <a:gd name="connsiteY67" fmla="*/ 137090 h 487506"/>
                <a:gd name="connsiteX68" fmla="*/ 260984 w 422092"/>
                <a:gd name="connsiteY68" fmla="*/ 139893 h 487506"/>
                <a:gd name="connsiteX69" fmla="*/ 263022 w 422092"/>
                <a:gd name="connsiteY69" fmla="*/ 145115 h 487506"/>
                <a:gd name="connsiteX70" fmla="*/ 254105 w 422092"/>
                <a:gd name="connsiteY70" fmla="*/ 153013 h 487506"/>
                <a:gd name="connsiteX71" fmla="*/ 223025 w 422092"/>
                <a:gd name="connsiteY71" fmla="*/ 153013 h 487506"/>
                <a:gd name="connsiteX72" fmla="*/ 210287 w 422092"/>
                <a:gd name="connsiteY72" fmla="*/ 153013 h 487506"/>
                <a:gd name="connsiteX73" fmla="*/ 202008 w 422092"/>
                <a:gd name="connsiteY73" fmla="*/ 153013 h 487506"/>
                <a:gd name="connsiteX74" fmla="*/ 168890 w 422092"/>
                <a:gd name="connsiteY74" fmla="*/ 153013 h 487506"/>
                <a:gd name="connsiteX75" fmla="*/ 158445 w 422092"/>
                <a:gd name="connsiteY75" fmla="*/ 144988 h 487506"/>
                <a:gd name="connsiteX76" fmla="*/ 169017 w 422092"/>
                <a:gd name="connsiteY76" fmla="*/ 136836 h 48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22092" h="487506" fill="norm" stroke="1" extrusionOk="0">
                  <a:moveTo>
                    <a:pt x="421862" y="389171"/>
                  </a:moveTo>
                  <a:cubicBezTo>
                    <a:pt x="421225" y="348028"/>
                    <a:pt x="415111" y="312235"/>
                    <a:pt x="403137" y="279881"/>
                  </a:cubicBezTo>
                  <a:cubicBezTo>
                    <a:pt x="386069" y="234025"/>
                    <a:pt x="359956" y="200525"/>
                    <a:pt x="323399" y="177469"/>
                  </a:cubicBezTo>
                  <a:cubicBezTo>
                    <a:pt x="314992" y="172247"/>
                    <a:pt x="306076" y="167788"/>
                    <a:pt x="297287" y="163585"/>
                  </a:cubicBezTo>
                  <a:cubicBezTo>
                    <a:pt x="293975" y="161929"/>
                    <a:pt x="290663" y="160401"/>
                    <a:pt x="287478" y="158745"/>
                  </a:cubicBezTo>
                  <a:cubicBezTo>
                    <a:pt x="290663" y="151102"/>
                    <a:pt x="291172" y="143077"/>
                    <a:pt x="288880" y="135052"/>
                  </a:cubicBezTo>
                  <a:cubicBezTo>
                    <a:pt x="286587" y="127155"/>
                    <a:pt x="281619" y="120404"/>
                    <a:pt x="274104" y="115181"/>
                  </a:cubicBezTo>
                  <a:lnTo>
                    <a:pt x="284803" y="93782"/>
                  </a:lnTo>
                  <a:cubicBezTo>
                    <a:pt x="293210" y="76968"/>
                    <a:pt x="301490" y="60282"/>
                    <a:pt x="309770" y="43722"/>
                  </a:cubicBezTo>
                  <a:cubicBezTo>
                    <a:pt x="314610" y="33914"/>
                    <a:pt x="312317" y="27036"/>
                    <a:pt x="302509" y="22068"/>
                  </a:cubicBezTo>
                  <a:cubicBezTo>
                    <a:pt x="297541" y="19521"/>
                    <a:pt x="292446" y="17100"/>
                    <a:pt x="287478" y="14553"/>
                  </a:cubicBezTo>
                  <a:cubicBezTo>
                    <a:pt x="279326" y="10477"/>
                    <a:pt x="271174" y="6401"/>
                    <a:pt x="263022" y="2197"/>
                  </a:cubicBezTo>
                  <a:cubicBezTo>
                    <a:pt x="257417" y="-732"/>
                    <a:pt x="252322" y="-732"/>
                    <a:pt x="246717" y="2197"/>
                  </a:cubicBezTo>
                  <a:cubicBezTo>
                    <a:pt x="237801" y="6910"/>
                    <a:pt x="225828" y="12897"/>
                    <a:pt x="213727" y="18629"/>
                  </a:cubicBezTo>
                  <a:cubicBezTo>
                    <a:pt x="212198" y="19266"/>
                    <a:pt x="209523" y="19266"/>
                    <a:pt x="207995" y="18629"/>
                  </a:cubicBezTo>
                  <a:cubicBezTo>
                    <a:pt x="197932" y="13916"/>
                    <a:pt x="187359" y="8694"/>
                    <a:pt x="175768" y="2579"/>
                  </a:cubicBezTo>
                  <a:cubicBezTo>
                    <a:pt x="169781" y="-605"/>
                    <a:pt x="164304" y="-605"/>
                    <a:pt x="158445" y="2452"/>
                  </a:cubicBezTo>
                  <a:cubicBezTo>
                    <a:pt x="150292" y="6655"/>
                    <a:pt x="142013" y="10732"/>
                    <a:pt x="133733" y="14935"/>
                  </a:cubicBezTo>
                  <a:cubicBezTo>
                    <a:pt x="128893" y="17355"/>
                    <a:pt x="124053" y="19775"/>
                    <a:pt x="119085" y="22196"/>
                  </a:cubicBezTo>
                  <a:cubicBezTo>
                    <a:pt x="108767" y="27418"/>
                    <a:pt x="106729" y="33787"/>
                    <a:pt x="111952" y="44105"/>
                  </a:cubicBezTo>
                  <a:lnTo>
                    <a:pt x="145834" y="111870"/>
                  </a:lnTo>
                  <a:cubicBezTo>
                    <a:pt x="146344" y="113016"/>
                    <a:pt x="146981" y="114162"/>
                    <a:pt x="147490" y="115309"/>
                  </a:cubicBezTo>
                  <a:cubicBezTo>
                    <a:pt x="132077" y="126900"/>
                    <a:pt x="127619" y="141549"/>
                    <a:pt x="133988" y="159254"/>
                  </a:cubicBezTo>
                  <a:cubicBezTo>
                    <a:pt x="110296" y="166260"/>
                    <a:pt x="89151" y="178106"/>
                    <a:pt x="71063" y="194283"/>
                  </a:cubicBezTo>
                  <a:cubicBezTo>
                    <a:pt x="45460" y="217211"/>
                    <a:pt x="27245" y="246763"/>
                    <a:pt x="15272" y="284467"/>
                  </a:cubicBezTo>
                  <a:cubicBezTo>
                    <a:pt x="6865" y="311089"/>
                    <a:pt x="1897" y="339239"/>
                    <a:pt x="369" y="370829"/>
                  </a:cubicBezTo>
                  <a:cubicBezTo>
                    <a:pt x="-141" y="381783"/>
                    <a:pt x="-13" y="392993"/>
                    <a:pt x="114" y="403820"/>
                  </a:cubicBezTo>
                  <a:cubicBezTo>
                    <a:pt x="114" y="408787"/>
                    <a:pt x="241" y="413755"/>
                    <a:pt x="241" y="418723"/>
                  </a:cubicBezTo>
                  <a:lnTo>
                    <a:pt x="241" y="421398"/>
                  </a:lnTo>
                  <a:lnTo>
                    <a:pt x="27118" y="421398"/>
                  </a:lnTo>
                  <a:lnTo>
                    <a:pt x="27118" y="399234"/>
                  </a:lnTo>
                  <a:cubicBezTo>
                    <a:pt x="27118" y="361785"/>
                    <a:pt x="30557" y="331596"/>
                    <a:pt x="37945" y="304210"/>
                  </a:cubicBezTo>
                  <a:cubicBezTo>
                    <a:pt x="48772" y="264468"/>
                    <a:pt x="66223" y="234662"/>
                    <a:pt x="91316" y="213008"/>
                  </a:cubicBezTo>
                  <a:cubicBezTo>
                    <a:pt x="116665" y="191226"/>
                    <a:pt x="143796" y="180654"/>
                    <a:pt x="173985" y="180654"/>
                  </a:cubicBezTo>
                  <a:cubicBezTo>
                    <a:pt x="174112" y="180654"/>
                    <a:pt x="174239" y="180654"/>
                    <a:pt x="174367" y="180654"/>
                  </a:cubicBezTo>
                  <a:cubicBezTo>
                    <a:pt x="183283" y="180654"/>
                    <a:pt x="192327" y="180654"/>
                    <a:pt x="201371" y="180654"/>
                  </a:cubicBezTo>
                  <a:cubicBezTo>
                    <a:pt x="218185" y="180654"/>
                    <a:pt x="234871" y="180654"/>
                    <a:pt x="251558" y="180781"/>
                  </a:cubicBezTo>
                  <a:cubicBezTo>
                    <a:pt x="259201" y="180908"/>
                    <a:pt x="266206" y="181927"/>
                    <a:pt x="272575" y="183711"/>
                  </a:cubicBezTo>
                  <a:cubicBezTo>
                    <a:pt x="314865" y="196066"/>
                    <a:pt x="346327" y="223962"/>
                    <a:pt x="368618" y="268799"/>
                  </a:cubicBezTo>
                  <a:cubicBezTo>
                    <a:pt x="384795" y="301281"/>
                    <a:pt x="393075" y="338857"/>
                    <a:pt x="394094" y="383567"/>
                  </a:cubicBezTo>
                  <a:cubicBezTo>
                    <a:pt x="394603" y="405348"/>
                    <a:pt x="394476" y="427639"/>
                    <a:pt x="394348" y="449166"/>
                  </a:cubicBezTo>
                  <a:cubicBezTo>
                    <a:pt x="394348" y="458847"/>
                    <a:pt x="394221" y="468528"/>
                    <a:pt x="394221" y="478208"/>
                  </a:cubicBezTo>
                  <a:lnTo>
                    <a:pt x="394221" y="487507"/>
                  </a:lnTo>
                  <a:lnTo>
                    <a:pt x="421735" y="487507"/>
                  </a:lnTo>
                  <a:lnTo>
                    <a:pt x="421735" y="478081"/>
                  </a:lnTo>
                  <a:cubicBezTo>
                    <a:pt x="421735" y="468910"/>
                    <a:pt x="421735" y="459739"/>
                    <a:pt x="421735" y="450567"/>
                  </a:cubicBezTo>
                  <a:cubicBezTo>
                    <a:pt x="422117" y="430569"/>
                    <a:pt x="422244" y="409679"/>
                    <a:pt x="421862" y="389171"/>
                  </a:cubicBezTo>
                  <a:close/>
                  <a:moveTo>
                    <a:pt x="247227" y="107157"/>
                  </a:moveTo>
                  <a:cubicBezTo>
                    <a:pt x="246717" y="108303"/>
                    <a:pt x="244807" y="109449"/>
                    <a:pt x="244170" y="109449"/>
                  </a:cubicBezTo>
                  <a:cubicBezTo>
                    <a:pt x="225445" y="109704"/>
                    <a:pt x="206721" y="109577"/>
                    <a:pt x="187869" y="109577"/>
                  </a:cubicBezTo>
                  <a:lnTo>
                    <a:pt x="175513" y="109577"/>
                  </a:lnTo>
                  <a:lnTo>
                    <a:pt x="141503" y="41557"/>
                  </a:lnTo>
                  <a:lnTo>
                    <a:pt x="145962" y="39264"/>
                  </a:lnTo>
                  <a:cubicBezTo>
                    <a:pt x="152967" y="35698"/>
                    <a:pt x="159973" y="32131"/>
                    <a:pt x="166597" y="28819"/>
                  </a:cubicBezTo>
                  <a:cubicBezTo>
                    <a:pt x="167106" y="28819"/>
                    <a:pt x="168635" y="29584"/>
                    <a:pt x="169399" y="29966"/>
                  </a:cubicBezTo>
                  <a:lnTo>
                    <a:pt x="174876" y="32641"/>
                  </a:lnTo>
                  <a:cubicBezTo>
                    <a:pt x="183665" y="36971"/>
                    <a:pt x="192837" y="41430"/>
                    <a:pt x="201626" y="46143"/>
                  </a:cubicBezTo>
                  <a:cubicBezTo>
                    <a:pt x="207740" y="49327"/>
                    <a:pt x="213472" y="49454"/>
                    <a:pt x="219586" y="46270"/>
                  </a:cubicBezTo>
                  <a:cubicBezTo>
                    <a:pt x="231050" y="40283"/>
                    <a:pt x="241750" y="34933"/>
                    <a:pt x="252195" y="30093"/>
                  </a:cubicBezTo>
                  <a:cubicBezTo>
                    <a:pt x="253468" y="29456"/>
                    <a:pt x="255889" y="29456"/>
                    <a:pt x="257162" y="30093"/>
                  </a:cubicBezTo>
                  <a:cubicBezTo>
                    <a:pt x="263277" y="32895"/>
                    <a:pt x="269263" y="35825"/>
                    <a:pt x="275505" y="39137"/>
                  </a:cubicBezTo>
                  <a:lnTo>
                    <a:pt x="280218" y="41557"/>
                  </a:lnTo>
                  <a:lnTo>
                    <a:pt x="274231" y="53531"/>
                  </a:lnTo>
                  <a:cubicBezTo>
                    <a:pt x="265187" y="71746"/>
                    <a:pt x="256271" y="89451"/>
                    <a:pt x="247227" y="107157"/>
                  </a:cubicBezTo>
                  <a:close/>
                  <a:moveTo>
                    <a:pt x="169017" y="136836"/>
                  </a:moveTo>
                  <a:cubicBezTo>
                    <a:pt x="184048" y="136708"/>
                    <a:pt x="199078" y="136836"/>
                    <a:pt x="213981" y="136836"/>
                  </a:cubicBezTo>
                  <a:lnTo>
                    <a:pt x="233980" y="136963"/>
                  </a:lnTo>
                  <a:cubicBezTo>
                    <a:pt x="240858" y="136963"/>
                    <a:pt x="247609" y="136963"/>
                    <a:pt x="254488" y="137090"/>
                  </a:cubicBezTo>
                  <a:cubicBezTo>
                    <a:pt x="257035" y="137090"/>
                    <a:pt x="259455" y="138109"/>
                    <a:pt x="260984" y="139893"/>
                  </a:cubicBezTo>
                  <a:cubicBezTo>
                    <a:pt x="262385" y="141421"/>
                    <a:pt x="263149" y="143205"/>
                    <a:pt x="263022" y="145115"/>
                  </a:cubicBezTo>
                  <a:cubicBezTo>
                    <a:pt x="262894" y="149828"/>
                    <a:pt x="259328" y="153013"/>
                    <a:pt x="254105" y="153013"/>
                  </a:cubicBezTo>
                  <a:cubicBezTo>
                    <a:pt x="243788" y="153013"/>
                    <a:pt x="233343" y="153013"/>
                    <a:pt x="223025" y="153013"/>
                  </a:cubicBezTo>
                  <a:lnTo>
                    <a:pt x="210287" y="153013"/>
                  </a:lnTo>
                  <a:lnTo>
                    <a:pt x="202008" y="153013"/>
                  </a:lnTo>
                  <a:cubicBezTo>
                    <a:pt x="190926" y="153013"/>
                    <a:pt x="179844" y="153013"/>
                    <a:pt x="168890" y="153013"/>
                  </a:cubicBezTo>
                  <a:cubicBezTo>
                    <a:pt x="165705" y="153013"/>
                    <a:pt x="158445" y="152248"/>
                    <a:pt x="158445" y="144988"/>
                  </a:cubicBezTo>
                  <a:cubicBezTo>
                    <a:pt x="158699" y="140020"/>
                    <a:pt x="162521" y="136963"/>
                    <a:pt x="169017" y="136836"/>
                  </a:cubicBezTo>
                  <a:close/>
                </a:path>
              </a:pathLst>
            </a:custGeom>
            <a:solidFill>
              <a:srgbClr val="1E3A5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Полилиния: фигура 18"/>
            <p:cNvSpPr/>
            <p:nvPr/>
          </p:nvSpPr>
          <p:spPr bwMode="auto">
            <a:xfrm>
              <a:off x="5449522" y="1259778"/>
              <a:ext cx="107378" cy="103685"/>
            </a:xfrm>
            <a:custGeom>
              <a:avLst/>
              <a:gdLst>
                <a:gd name="connsiteX0" fmla="*/ 107380 w 107379"/>
                <a:gd name="connsiteY0" fmla="*/ 34519 h 103685"/>
                <a:gd name="connsiteX1" fmla="*/ 95533 w 107379"/>
                <a:gd name="connsiteY1" fmla="*/ 8789 h 103685"/>
                <a:gd name="connsiteX2" fmla="*/ 61523 w 107379"/>
                <a:gd name="connsiteY2" fmla="*/ 0 h 103685"/>
                <a:gd name="connsiteX3" fmla="*/ 14266 w 107379"/>
                <a:gd name="connsiteY3" fmla="*/ 0 h 103685"/>
                <a:gd name="connsiteX4" fmla="*/ 14266 w 107379"/>
                <a:gd name="connsiteY4" fmla="*/ 80758 h 103685"/>
                <a:gd name="connsiteX5" fmla="*/ 0 w 107379"/>
                <a:gd name="connsiteY5" fmla="*/ 80758 h 103685"/>
                <a:gd name="connsiteX6" fmla="*/ 0 w 107379"/>
                <a:gd name="connsiteY6" fmla="*/ 92094 h 103685"/>
                <a:gd name="connsiteX7" fmla="*/ 14266 w 107379"/>
                <a:gd name="connsiteY7" fmla="*/ 92094 h 103685"/>
                <a:gd name="connsiteX8" fmla="*/ 14266 w 107379"/>
                <a:gd name="connsiteY8" fmla="*/ 103686 h 103685"/>
                <a:gd name="connsiteX9" fmla="*/ 41143 w 107379"/>
                <a:gd name="connsiteY9" fmla="*/ 103686 h 103685"/>
                <a:gd name="connsiteX10" fmla="*/ 41143 w 107379"/>
                <a:gd name="connsiteY10" fmla="*/ 92094 h 103685"/>
                <a:gd name="connsiteX11" fmla="*/ 73752 w 107379"/>
                <a:gd name="connsiteY11" fmla="*/ 92094 h 103685"/>
                <a:gd name="connsiteX12" fmla="*/ 73752 w 107379"/>
                <a:gd name="connsiteY12" fmla="*/ 80758 h 103685"/>
                <a:gd name="connsiteX13" fmla="*/ 41143 w 107379"/>
                <a:gd name="connsiteY13" fmla="*/ 80758 h 103685"/>
                <a:gd name="connsiteX14" fmla="*/ 41143 w 107379"/>
                <a:gd name="connsiteY14" fmla="*/ 69039 h 103685"/>
                <a:gd name="connsiteX15" fmla="*/ 61396 w 107379"/>
                <a:gd name="connsiteY15" fmla="*/ 69039 h 103685"/>
                <a:gd name="connsiteX16" fmla="*/ 95406 w 107379"/>
                <a:gd name="connsiteY16" fmla="*/ 60250 h 103685"/>
                <a:gd name="connsiteX17" fmla="*/ 107380 w 107379"/>
                <a:gd name="connsiteY17" fmla="*/ 34519 h 103685"/>
                <a:gd name="connsiteX18" fmla="*/ 75153 w 107379"/>
                <a:gd name="connsiteY18" fmla="*/ 45729 h 103685"/>
                <a:gd name="connsiteX19" fmla="*/ 61269 w 107379"/>
                <a:gd name="connsiteY19" fmla="*/ 49423 h 103685"/>
                <a:gd name="connsiteX20" fmla="*/ 41270 w 107379"/>
                <a:gd name="connsiteY20" fmla="*/ 49423 h 103685"/>
                <a:gd name="connsiteX21" fmla="*/ 41270 w 107379"/>
                <a:gd name="connsiteY21" fmla="*/ 20253 h 103685"/>
                <a:gd name="connsiteX22" fmla="*/ 61269 w 107379"/>
                <a:gd name="connsiteY22" fmla="*/ 20253 h 103685"/>
                <a:gd name="connsiteX23" fmla="*/ 75153 w 107379"/>
                <a:gd name="connsiteY23" fmla="*/ 23947 h 103685"/>
                <a:gd name="connsiteX24" fmla="*/ 75153 w 107379"/>
                <a:gd name="connsiteY24" fmla="*/ 23947 h 103685"/>
                <a:gd name="connsiteX25" fmla="*/ 80375 w 107379"/>
                <a:gd name="connsiteY25" fmla="*/ 34774 h 103685"/>
                <a:gd name="connsiteX26" fmla="*/ 75153 w 107379"/>
                <a:gd name="connsiteY26" fmla="*/ 45729 h 10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379" h="103685" fill="norm" stroke="1" extrusionOk="0">
                  <a:moveTo>
                    <a:pt x="107380" y="34519"/>
                  </a:moveTo>
                  <a:cubicBezTo>
                    <a:pt x="107380" y="23055"/>
                    <a:pt x="103558" y="14648"/>
                    <a:pt x="95533" y="8789"/>
                  </a:cubicBezTo>
                  <a:cubicBezTo>
                    <a:pt x="87509" y="2930"/>
                    <a:pt x="76045" y="0"/>
                    <a:pt x="61523" y="0"/>
                  </a:cubicBezTo>
                  <a:lnTo>
                    <a:pt x="14266" y="0"/>
                  </a:lnTo>
                  <a:lnTo>
                    <a:pt x="14266" y="80758"/>
                  </a:lnTo>
                  <a:lnTo>
                    <a:pt x="0" y="80758"/>
                  </a:lnTo>
                  <a:lnTo>
                    <a:pt x="0" y="92094"/>
                  </a:lnTo>
                  <a:lnTo>
                    <a:pt x="14266" y="92094"/>
                  </a:lnTo>
                  <a:lnTo>
                    <a:pt x="14266" y="103686"/>
                  </a:lnTo>
                  <a:lnTo>
                    <a:pt x="41143" y="103686"/>
                  </a:lnTo>
                  <a:lnTo>
                    <a:pt x="41143" y="92094"/>
                  </a:lnTo>
                  <a:lnTo>
                    <a:pt x="73752" y="92094"/>
                  </a:lnTo>
                  <a:lnTo>
                    <a:pt x="73752" y="80758"/>
                  </a:lnTo>
                  <a:lnTo>
                    <a:pt x="41143" y="80758"/>
                  </a:lnTo>
                  <a:lnTo>
                    <a:pt x="41143" y="69039"/>
                  </a:lnTo>
                  <a:lnTo>
                    <a:pt x="61396" y="69039"/>
                  </a:lnTo>
                  <a:cubicBezTo>
                    <a:pt x="75917" y="69039"/>
                    <a:pt x="87381" y="66109"/>
                    <a:pt x="95406" y="60250"/>
                  </a:cubicBezTo>
                  <a:cubicBezTo>
                    <a:pt x="103558" y="54390"/>
                    <a:pt x="107380" y="45983"/>
                    <a:pt x="107380" y="34519"/>
                  </a:cubicBezTo>
                  <a:close/>
                  <a:moveTo>
                    <a:pt x="75153" y="45729"/>
                  </a:moveTo>
                  <a:cubicBezTo>
                    <a:pt x="71841" y="48149"/>
                    <a:pt x="67128" y="49423"/>
                    <a:pt x="61269" y="49423"/>
                  </a:cubicBezTo>
                  <a:lnTo>
                    <a:pt x="41270" y="49423"/>
                  </a:lnTo>
                  <a:lnTo>
                    <a:pt x="41270" y="20253"/>
                  </a:lnTo>
                  <a:lnTo>
                    <a:pt x="61269" y="20253"/>
                  </a:lnTo>
                  <a:cubicBezTo>
                    <a:pt x="67128" y="20253"/>
                    <a:pt x="71841" y="21527"/>
                    <a:pt x="75153" y="23947"/>
                  </a:cubicBezTo>
                  <a:lnTo>
                    <a:pt x="75153" y="23947"/>
                  </a:lnTo>
                  <a:cubicBezTo>
                    <a:pt x="78592" y="26495"/>
                    <a:pt x="80375" y="30189"/>
                    <a:pt x="80375" y="34774"/>
                  </a:cubicBezTo>
                  <a:cubicBezTo>
                    <a:pt x="80375" y="39487"/>
                    <a:pt x="78592" y="43181"/>
                    <a:pt x="75153" y="45729"/>
                  </a:cubicBezTo>
                  <a:close/>
                </a:path>
              </a:pathLst>
            </a:custGeom>
            <a:solidFill>
              <a:srgbClr val="1E3A5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0" name="Рисунок 29"/>
          <p:cNvGrpSpPr/>
          <p:nvPr/>
        </p:nvGrpSpPr>
        <p:grpSpPr bwMode="auto">
          <a:xfrm>
            <a:off x="4050556" y="2021518"/>
            <a:ext cx="1399867" cy="1399867"/>
            <a:chOff x="3349000" y="2241964"/>
            <a:chExt cx="1399867" cy="1399867"/>
          </a:xfrm>
          <a:solidFill>
            <a:schemeClr val="accent1"/>
          </a:solidFill>
        </p:grpSpPr>
        <p:sp>
          <p:nvSpPr>
            <p:cNvPr id="21" name="Полилиния: фигура 20"/>
            <p:cNvSpPr/>
            <p:nvPr/>
          </p:nvSpPr>
          <p:spPr bwMode="auto">
            <a:xfrm rot="-4060763">
              <a:off x="3512530" y="2405494"/>
              <a:ext cx="1072808" cy="1072808"/>
            </a:xfrm>
            <a:custGeom>
              <a:avLst/>
              <a:gdLst>
                <a:gd name="connsiteX0" fmla="*/ 1072809 w 1072808"/>
                <a:gd name="connsiteY0" fmla="*/ 536404 h 1072808"/>
                <a:gd name="connsiteX1" fmla="*/ 536404 w 1072808"/>
                <a:gd name="connsiteY1" fmla="*/ 1072809 h 1072808"/>
                <a:gd name="connsiteX2" fmla="*/ 0 w 1072808"/>
                <a:gd name="connsiteY2" fmla="*/ 536404 h 1072808"/>
                <a:gd name="connsiteX3" fmla="*/ 536404 w 1072808"/>
                <a:gd name="connsiteY3" fmla="*/ 0 h 1072808"/>
                <a:gd name="connsiteX4" fmla="*/ 1072809 w 1072808"/>
                <a:gd name="connsiteY4" fmla="*/ 536404 h 107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808" h="1072808" fill="norm" stroke="1" extrusionOk="0">
                  <a:moveTo>
                    <a:pt x="1072809" y="536404"/>
                  </a:moveTo>
                  <a:cubicBezTo>
                    <a:pt x="1072809" y="832652"/>
                    <a:pt x="832652" y="1072809"/>
                    <a:pt x="536404" y="1072809"/>
                  </a:cubicBezTo>
                  <a:cubicBezTo>
                    <a:pt x="240156" y="1072809"/>
                    <a:pt x="0" y="832652"/>
                    <a:pt x="0" y="536404"/>
                  </a:cubicBezTo>
                  <a:cubicBezTo>
                    <a:pt x="0" y="240156"/>
                    <a:pt x="240156" y="0"/>
                    <a:pt x="536404" y="0"/>
                  </a:cubicBezTo>
                  <a:cubicBezTo>
                    <a:pt x="832652" y="0"/>
                    <a:pt x="1072809" y="240156"/>
                    <a:pt x="1072809" y="53640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2540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олилиния: фигура 23"/>
            <p:cNvSpPr/>
            <p:nvPr/>
          </p:nvSpPr>
          <p:spPr bwMode="auto">
            <a:xfrm>
              <a:off x="3966874" y="2997324"/>
              <a:ext cx="395643" cy="250316"/>
            </a:xfrm>
            <a:custGeom>
              <a:avLst/>
              <a:gdLst>
                <a:gd name="connsiteX0" fmla="*/ 395644 w 395644"/>
                <a:gd name="connsiteY0" fmla="*/ 211305 h 250316"/>
                <a:gd name="connsiteX1" fmla="*/ 395644 w 395644"/>
                <a:gd name="connsiteY1" fmla="*/ 40109 h 250316"/>
                <a:gd name="connsiteX2" fmla="*/ 374882 w 395644"/>
                <a:gd name="connsiteY2" fmla="*/ 17181 h 250316"/>
                <a:gd name="connsiteX3" fmla="*/ 354883 w 395644"/>
                <a:gd name="connsiteY3" fmla="*/ 8902 h 250316"/>
                <a:gd name="connsiteX4" fmla="*/ 259605 w 395644"/>
                <a:gd name="connsiteY4" fmla="*/ 1896 h 250316"/>
                <a:gd name="connsiteX5" fmla="*/ 208781 w 395644"/>
                <a:gd name="connsiteY5" fmla="*/ 15907 h 250316"/>
                <a:gd name="connsiteX6" fmla="*/ 185471 w 395644"/>
                <a:gd name="connsiteY6" fmla="*/ 53611 h 250316"/>
                <a:gd name="connsiteX7" fmla="*/ 185598 w 395644"/>
                <a:gd name="connsiteY7" fmla="*/ 61764 h 250316"/>
                <a:gd name="connsiteX8" fmla="*/ 185598 w 395644"/>
                <a:gd name="connsiteY8" fmla="*/ 65967 h 250316"/>
                <a:gd name="connsiteX9" fmla="*/ 185598 w 395644"/>
                <a:gd name="connsiteY9" fmla="*/ 67878 h 250316"/>
                <a:gd name="connsiteX10" fmla="*/ 176554 w 395644"/>
                <a:gd name="connsiteY10" fmla="*/ 64566 h 250316"/>
                <a:gd name="connsiteX11" fmla="*/ 172860 w 395644"/>
                <a:gd name="connsiteY11" fmla="*/ 63165 h 250316"/>
                <a:gd name="connsiteX12" fmla="*/ 74907 w 395644"/>
                <a:gd name="connsiteY12" fmla="*/ 55012 h 250316"/>
                <a:gd name="connsiteX13" fmla="*/ 18988 w 395644"/>
                <a:gd name="connsiteY13" fmla="*/ 71317 h 250316"/>
                <a:gd name="connsiteX14" fmla="*/ 8 w 395644"/>
                <a:gd name="connsiteY14" fmla="*/ 104308 h 250316"/>
                <a:gd name="connsiteX15" fmla="*/ 8 w 395644"/>
                <a:gd name="connsiteY15" fmla="*/ 199714 h 250316"/>
                <a:gd name="connsiteX16" fmla="*/ 17077 w 395644"/>
                <a:gd name="connsiteY16" fmla="*/ 230794 h 250316"/>
                <a:gd name="connsiteX17" fmla="*/ 35929 w 395644"/>
                <a:gd name="connsiteY17" fmla="*/ 239711 h 250316"/>
                <a:gd name="connsiteX18" fmla="*/ 125094 w 395644"/>
                <a:gd name="connsiteY18" fmla="*/ 249391 h 250316"/>
                <a:gd name="connsiteX19" fmla="*/ 197189 w 395644"/>
                <a:gd name="connsiteY19" fmla="*/ 228246 h 250316"/>
                <a:gd name="connsiteX20" fmla="*/ 197954 w 395644"/>
                <a:gd name="connsiteY20" fmla="*/ 227737 h 250316"/>
                <a:gd name="connsiteX21" fmla="*/ 198718 w 395644"/>
                <a:gd name="connsiteY21" fmla="*/ 228119 h 250316"/>
                <a:gd name="connsiteX22" fmla="*/ 202412 w 395644"/>
                <a:gd name="connsiteY22" fmla="*/ 230412 h 250316"/>
                <a:gd name="connsiteX23" fmla="*/ 210182 w 395644"/>
                <a:gd name="connsiteY23" fmla="*/ 234870 h 250316"/>
                <a:gd name="connsiteX24" fmla="*/ 222920 w 395644"/>
                <a:gd name="connsiteY24" fmla="*/ 239965 h 250316"/>
                <a:gd name="connsiteX25" fmla="*/ 357813 w 395644"/>
                <a:gd name="connsiteY25" fmla="*/ 240602 h 250316"/>
                <a:gd name="connsiteX26" fmla="*/ 395644 w 395644"/>
                <a:gd name="connsiteY26" fmla="*/ 211305 h 250316"/>
                <a:gd name="connsiteX27" fmla="*/ 185598 w 395644"/>
                <a:gd name="connsiteY27" fmla="*/ 137171 h 250316"/>
                <a:gd name="connsiteX28" fmla="*/ 185216 w 395644"/>
                <a:gd name="connsiteY28" fmla="*/ 150164 h 250316"/>
                <a:gd name="connsiteX29" fmla="*/ 178592 w 395644"/>
                <a:gd name="connsiteY29" fmla="*/ 157934 h 250316"/>
                <a:gd name="connsiteX30" fmla="*/ 171077 w 395644"/>
                <a:gd name="connsiteY30" fmla="*/ 160736 h 250316"/>
                <a:gd name="connsiteX31" fmla="*/ 141016 w 395644"/>
                <a:gd name="connsiteY31" fmla="*/ 169907 h 250316"/>
                <a:gd name="connsiteX32" fmla="*/ 104076 w 395644"/>
                <a:gd name="connsiteY32" fmla="*/ 173092 h 250316"/>
                <a:gd name="connsiteX33" fmla="*/ 49686 w 395644"/>
                <a:gd name="connsiteY33" fmla="*/ 165959 h 250316"/>
                <a:gd name="connsiteX34" fmla="*/ 47902 w 395644"/>
                <a:gd name="connsiteY34" fmla="*/ 165322 h 250316"/>
                <a:gd name="connsiteX35" fmla="*/ 46756 w 395644"/>
                <a:gd name="connsiteY35" fmla="*/ 164940 h 250316"/>
                <a:gd name="connsiteX36" fmla="*/ 24338 w 395644"/>
                <a:gd name="connsiteY36" fmla="*/ 131821 h 250316"/>
                <a:gd name="connsiteX37" fmla="*/ 24465 w 395644"/>
                <a:gd name="connsiteY37" fmla="*/ 130038 h 250316"/>
                <a:gd name="connsiteX38" fmla="*/ 26121 w 395644"/>
                <a:gd name="connsiteY38" fmla="*/ 130675 h 250316"/>
                <a:gd name="connsiteX39" fmla="*/ 183687 w 395644"/>
                <a:gd name="connsiteY39" fmla="*/ 130802 h 250316"/>
                <a:gd name="connsiteX40" fmla="*/ 185471 w 395644"/>
                <a:gd name="connsiteY40" fmla="*/ 130165 h 250316"/>
                <a:gd name="connsiteX41" fmla="*/ 185471 w 395644"/>
                <a:gd name="connsiteY41" fmla="*/ 132076 h 250316"/>
                <a:gd name="connsiteX42" fmla="*/ 185598 w 395644"/>
                <a:gd name="connsiteY42" fmla="*/ 137171 h 250316"/>
                <a:gd name="connsiteX43" fmla="*/ 185216 w 395644"/>
                <a:gd name="connsiteY43" fmla="*/ 202389 h 250316"/>
                <a:gd name="connsiteX44" fmla="*/ 178210 w 395644"/>
                <a:gd name="connsiteY44" fmla="*/ 211305 h 250316"/>
                <a:gd name="connsiteX45" fmla="*/ 174898 w 395644"/>
                <a:gd name="connsiteY45" fmla="*/ 212579 h 250316"/>
                <a:gd name="connsiteX46" fmla="*/ 144200 w 395644"/>
                <a:gd name="connsiteY46" fmla="*/ 222387 h 250316"/>
                <a:gd name="connsiteX47" fmla="*/ 103567 w 395644"/>
                <a:gd name="connsiteY47" fmla="*/ 226208 h 250316"/>
                <a:gd name="connsiteX48" fmla="*/ 45737 w 395644"/>
                <a:gd name="connsiteY48" fmla="*/ 217674 h 250316"/>
                <a:gd name="connsiteX49" fmla="*/ 24465 w 395644"/>
                <a:gd name="connsiteY49" fmla="*/ 184683 h 250316"/>
                <a:gd name="connsiteX50" fmla="*/ 24592 w 395644"/>
                <a:gd name="connsiteY50" fmla="*/ 182900 h 250316"/>
                <a:gd name="connsiteX51" fmla="*/ 26248 w 395644"/>
                <a:gd name="connsiteY51" fmla="*/ 183537 h 250316"/>
                <a:gd name="connsiteX52" fmla="*/ 104076 w 395644"/>
                <a:gd name="connsiteY52" fmla="*/ 197294 h 250316"/>
                <a:gd name="connsiteX53" fmla="*/ 104203 w 395644"/>
                <a:gd name="connsiteY53" fmla="*/ 197294 h 250316"/>
                <a:gd name="connsiteX54" fmla="*/ 183687 w 395644"/>
                <a:gd name="connsiteY54" fmla="*/ 183282 h 250316"/>
                <a:gd name="connsiteX55" fmla="*/ 185598 w 395644"/>
                <a:gd name="connsiteY55" fmla="*/ 182518 h 250316"/>
                <a:gd name="connsiteX56" fmla="*/ 185598 w 395644"/>
                <a:gd name="connsiteY56" fmla="*/ 184556 h 250316"/>
                <a:gd name="connsiteX57" fmla="*/ 185725 w 395644"/>
                <a:gd name="connsiteY57" fmla="*/ 190415 h 250316"/>
                <a:gd name="connsiteX58" fmla="*/ 185216 w 395644"/>
                <a:gd name="connsiteY58" fmla="*/ 202389 h 250316"/>
                <a:gd name="connsiteX59" fmla="*/ 186235 w 395644"/>
                <a:gd name="connsiteY59" fmla="*/ 98576 h 250316"/>
                <a:gd name="connsiteX60" fmla="*/ 104458 w 395644"/>
                <a:gd name="connsiteY60" fmla="*/ 119338 h 250316"/>
                <a:gd name="connsiteX61" fmla="*/ 24083 w 395644"/>
                <a:gd name="connsiteY61" fmla="*/ 98958 h 250316"/>
                <a:gd name="connsiteX62" fmla="*/ 22809 w 395644"/>
                <a:gd name="connsiteY62" fmla="*/ 97684 h 250316"/>
                <a:gd name="connsiteX63" fmla="*/ 24338 w 395644"/>
                <a:gd name="connsiteY63" fmla="*/ 96792 h 250316"/>
                <a:gd name="connsiteX64" fmla="*/ 28923 w 395644"/>
                <a:gd name="connsiteY64" fmla="*/ 93990 h 250316"/>
                <a:gd name="connsiteX65" fmla="*/ 38859 w 395644"/>
                <a:gd name="connsiteY65" fmla="*/ 88513 h 250316"/>
                <a:gd name="connsiteX66" fmla="*/ 103184 w 395644"/>
                <a:gd name="connsiteY66" fmla="*/ 77813 h 250316"/>
                <a:gd name="connsiteX67" fmla="*/ 105477 w 395644"/>
                <a:gd name="connsiteY67" fmla="*/ 77813 h 250316"/>
                <a:gd name="connsiteX68" fmla="*/ 167001 w 395644"/>
                <a:gd name="connsiteY68" fmla="*/ 86984 h 250316"/>
                <a:gd name="connsiteX69" fmla="*/ 179611 w 395644"/>
                <a:gd name="connsiteY69" fmla="*/ 93098 h 250316"/>
                <a:gd name="connsiteX70" fmla="*/ 185853 w 395644"/>
                <a:gd name="connsiteY70" fmla="*/ 96410 h 250316"/>
                <a:gd name="connsiteX71" fmla="*/ 187509 w 395644"/>
                <a:gd name="connsiteY71" fmla="*/ 97302 h 250316"/>
                <a:gd name="connsiteX72" fmla="*/ 186235 w 395644"/>
                <a:gd name="connsiteY72" fmla="*/ 98576 h 250316"/>
                <a:gd name="connsiteX73" fmla="*/ 371697 w 395644"/>
                <a:gd name="connsiteY73" fmla="*/ 140101 h 250316"/>
                <a:gd name="connsiteX74" fmla="*/ 357049 w 395644"/>
                <a:gd name="connsiteY74" fmla="*/ 161755 h 250316"/>
                <a:gd name="connsiteX75" fmla="*/ 294888 w 395644"/>
                <a:gd name="connsiteY75" fmla="*/ 172710 h 250316"/>
                <a:gd name="connsiteX76" fmla="*/ 288902 w 395644"/>
                <a:gd name="connsiteY76" fmla="*/ 172837 h 250316"/>
                <a:gd name="connsiteX77" fmla="*/ 235785 w 395644"/>
                <a:gd name="connsiteY77" fmla="*/ 166086 h 250316"/>
                <a:gd name="connsiteX78" fmla="*/ 235148 w 395644"/>
                <a:gd name="connsiteY78" fmla="*/ 165959 h 250316"/>
                <a:gd name="connsiteX79" fmla="*/ 230690 w 395644"/>
                <a:gd name="connsiteY79" fmla="*/ 164558 h 250316"/>
                <a:gd name="connsiteX80" fmla="*/ 230180 w 395644"/>
                <a:gd name="connsiteY80" fmla="*/ 164303 h 250316"/>
                <a:gd name="connsiteX81" fmla="*/ 210182 w 395644"/>
                <a:gd name="connsiteY81" fmla="*/ 139209 h 250316"/>
                <a:gd name="connsiteX82" fmla="*/ 210564 w 395644"/>
                <a:gd name="connsiteY82" fmla="*/ 132076 h 250316"/>
                <a:gd name="connsiteX83" fmla="*/ 210691 w 395644"/>
                <a:gd name="connsiteY83" fmla="*/ 130293 h 250316"/>
                <a:gd name="connsiteX84" fmla="*/ 212347 w 395644"/>
                <a:gd name="connsiteY84" fmla="*/ 130930 h 250316"/>
                <a:gd name="connsiteX85" fmla="*/ 369787 w 395644"/>
                <a:gd name="connsiteY85" fmla="*/ 130548 h 250316"/>
                <a:gd name="connsiteX86" fmla="*/ 371570 w 395644"/>
                <a:gd name="connsiteY86" fmla="*/ 129911 h 250316"/>
                <a:gd name="connsiteX87" fmla="*/ 371570 w 395644"/>
                <a:gd name="connsiteY87" fmla="*/ 140101 h 250316"/>
                <a:gd name="connsiteX88" fmla="*/ 371443 w 395644"/>
                <a:gd name="connsiteY88" fmla="*/ 96156 h 250316"/>
                <a:gd name="connsiteX89" fmla="*/ 364182 w 395644"/>
                <a:gd name="connsiteY89" fmla="*/ 105072 h 250316"/>
                <a:gd name="connsiteX90" fmla="*/ 358832 w 395644"/>
                <a:gd name="connsiteY90" fmla="*/ 107110 h 250316"/>
                <a:gd name="connsiteX91" fmla="*/ 327242 w 395644"/>
                <a:gd name="connsiteY91" fmla="*/ 116663 h 250316"/>
                <a:gd name="connsiteX92" fmla="*/ 289156 w 395644"/>
                <a:gd name="connsiteY92" fmla="*/ 119848 h 250316"/>
                <a:gd name="connsiteX93" fmla="*/ 233110 w 395644"/>
                <a:gd name="connsiteY93" fmla="*/ 111950 h 250316"/>
                <a:gd name="connsiteX94" fmla="*/ 232346 w 395644"/>
                <a:gd name="connsiteY94" fmla="*/ 111823 h 250316"/>
                <a:gd name="connsiteX95" fmla="*/ 230817 w 395644"/>
                <a:gd name="connsiteY95" fmla="*/ 111441 h 250316"/>
                <a:gd name="connsiteX96" fmla="*/ 229671 w 395644"/>
                <a:gd name="connsiteY96" fmla="*/ 110931 h 250316"/>
                <a:gd name="connsiteX97" fmla="*/ 210437 w 395644"/>
                <a:gd name="connsiteY97" fmla="*/ 86347 h 250316"/>
                <a:gd name="connsiteX98" fmla="*/ 210819 w 395644"/>
                <a:gd name="connsiteY98" fmla="*/ 79087 h 250316"/>
                <a:gd name="connsiteX99" fmla="*/ 210946 w 395644"/>
                <a:gd name="connsiteY99" fmla="*/ 77304 h 250316"/>
                <a:gd name="connsiteX100" fmla="*/ 212602 w 395644"/>
                <a:gd name="connsiteY100" fmla="*/ 77813 h 250316"/>
                <a:gd name="connsiteX101" fmla="*/ 370041 w 395644"/>
                <a:gd name="connsiteY101" fmla="*/ 77431 h 250316"/>
                <a:gd name="connsiteX102" fmla="*/ 371825 w 395644"/>
                <a:gd name="connsiteY102" fmla="*/ 76794 h 250316"/>
                <a:gd name="connsiteX103" fmla="*/ 371825 w 395644"/>
                <a:gd name="connsiteY103" fmla="*/ 78705 h 250316"/>
                <a:gd name="connsiteX104" fmla="*/ 371952 w 395644"/>
                <a:gd name="connsiteY104" fmla="*/ 83800 h 250316"/>
                <a:gd name="connsiteX105" fmla="*/ 371443 w 395644"/>
                <a:gd name="connsiteY105" fmla="*/ 96156 h 250316"/>
                <a:gd name="connsiteX106" fmla="*/ 209163 w 395644"/>
                <a:gd name="connsiteY106" fmla="*/ 44695 h 250316"/>
                <a:gd name="connsiteX107" fmla="*/ 210437 w 395644"/>
                <a:gd name="connsiteY107" fmla="*/ 43803 h 250316"/>
                <a:gd name="connsiteX108" fmla="*/ 213621 w 395644"/>
                <a:gd name="connsiteY108" fmla="*/ 41638 h 250316"/>
                <a:gd name="connsiteX109" fmla="*/ 220754 w 395644"/>
                <a:gd name="connsiteY109" fmla="*/ 37180 h 250316"/>
                <a:gd name="connsiteX110" fmla="*/ 277438 w 395644"/>
                <a:gd name="connsiteY110" fmla="*/ 24951 h 250316"/>
                <a:gd name="connsiteX111" fmla="*/ 349661 w 395644"/>
                <a:gd name="connsiteY111" fmla="*/ 32594 h 250316"/>
                <a:gd name="connsiteX112" fmla="*/ 364309 w 395644"/>
                <a:gd name="connsiteY112" fmla="*/ 39090 h 250316"/>
                <a:gd name="connsiteX113" fmla="*/ 371443 w 395644"/>
                <a:gd name="connsiteY113" fmla="*/ 42529 h 250316"/>
                <a:gd name="connsiteX114" fmla="*/ 373098 w 395644"/>
                <a:gd name="connsiteY114" fmla="*/ 43294 h 250316"/>
                <a:gd name="connsiteX115" fmla="*/ 371952 w 395644"/>
                <a:gd name="connsiteY115" fmla="*/ 44695 h 250316"/>
                <a:gd name="connsiteX116" fmla="*/ 295270 w 395644"/>
                <a:gd name="connsiteY116" fmla="*/ 65967 h 250316"/>
                <a:gd name="connsiteX117" fmla="*/ 290175 w 395644"/>
                <a:gd name="connsiteY117" fmla="*/ 65967 h 250316"/>
                <a:gd name="connsiteX118" fmla="*/ 210309 w 395644"/>
                <a:gd name="connsiteY118" fmla="*/ 45841 h 250316"/>
                <a:gd name="connsiteX119" fmla="*/ 209163 w 395644"/>
                <a:gd name="connsiteY119" fmla="*/ 44695 h 250316"/>
                <a:gd name="connsiteX120" fmla="*/ 295270 w 395644"/>
                <a:gd name="connsiteY120" fmla="*/ 226081 h 250316"/>
                <a:gd name="connsiteX121" fmla="*/ 279476 w 395644"/>
                <a:gd name="connsiteY121" fmla="*/ 225444 h 250316"/>
                <a:gd name="connsiteX122" fmla="*/ 246230 w 395644"/>
                <a:gd name="connsiteY122" fmla="*/ 220349 h 250316"/>
                <a:gd name="connsiteX123" fmla="*/ 231836 w 395644"/>
                <a:gd name="connsiteY123" fmla="*/ 217674 h 250316"/>
                <a:gd name="connsiteX124" fmla="*/ 228652 w 395644"/>
                <a:gd name="connsiteY124" fmla="*/ 216782 h 250316"/>
                <a:gd name="connsiteX125" fmla="*/ 226996 w 395644"/>
                <a:gd name="connsiteY125" fmla="*/ 216018 h 250316"/>
                <a:gd name="connsiteX126" fmla="*/ 210437 w 395644"/>
                <a:gd name="connsiteY126" fmla="*/ 190033 h 250316"/>
                <a:gd name="connsiteX127" fmla="*/ 210946 w 395644"/>
                <a:gd name="connsiteY127" fmla="*/ 183409 h 250316"/>
                <a:gd name="connsiteX128" fmla="*/ 212602 w 395644"/>
                <a:gd name="connsiteY128" fmla="*/ 183919 h 250316"/>
                <a:gd name="connsiteX129" fmla="*/ 369659 w 395644"/>
                <a:gd name="connsiteY129" fmla="*/ 183537 h 250316"/>
                <a:gd name="connsiteX130" fmla="*/ 371315 w 395644"/>
                <a:gd name="connsiteY130" fmla="*/ 183027 h 250316"/>
                <a:gd name="connsiteX131" fmla="*/ 371570 w 395644"/>
                <a:gd name="connsiteY131" fmla="*/ 186084 h 250316"/>
                <a:gd name="connsiteX132" fmla="*/ 371697 w 395644"/>
                <a:gd name="connsiteY132" fmla="*/ 188759 h 250316"/>
                <a:gd name="connsiteX133" fmla="*/ 351699 w 395644"/>
                <a:gd name="connsiteY133" fmla="*/ 217037 h 250316"/>
                <a:gd name="connsiteX134" fmla="*/ 295270 w 395644"/>
                <a:gd name="connsiteY134" fmla="*/ 226081 h 2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395644" h="250316" fill="norm" stroke="1" extrusionOk="0">
                  <a:moveTo>
                    <a:pt x="395644" y="211305"/>
                  </a:moveTo>
                  <a:lnTo>
                    <a:pt x="395644" y="40109"/>
                  </a:lnTo>
                  <a:cubicBezTo>
                    <a:pt x="391441" y="29537"/>
                    <a:pt x="384562" y="21894"/>
                    <a:pt x="374882" y="17181"/>
                  </a:cubicBezTo>
                  <a:cubicBezTo>
                    <a:pt x="367494" y="13615"/>
                    <a:pt x="361380" y="10812"/>
                    <a:pt x="354883" y="8902"/>
                  </a:cubicBezTo>
                  <a:cubicBezTo>
                    <a:pt x="325969" y="113"/>
                    <a:pt x="294761" y="-2053"/>
                    <a:pt x="259605" y="1896"/>
                  </a:cubicBezTo>
                  <a:cubicBezTo>
                    <a:pt x="239097" y="4316"/>
                    <a:pt x="223047" y="8647"/>
                    <a:pt x="208781" y="15907"/>
                  </a:cubicBezTo>
                  <a:cubicBezTo>
                    <a:pt x="191840" y="24442"/>
                    <a:pt x="184197" y="36797"/>
                    <a:pt x="185471" y="53611"/>
                  </a:cubicBezTo>
                  <a:cubicBezTo>
                    <a:pt x="185598" y="56286"/>
                    <a:pt x="185598" y="58961"/>
                    <a:pt x="185598" y="61764"/>
                  </a:cubicBezTo>
                  <a:cubicBezTo>
                    <a:pt x="185598" y="63165"/>
                    <a:pt x="185598" y="64438"/>
                    <a:pt x="185598" y="65967"/>
                  </a:cubicBezTo>
                  <a:lnTo>
                    <a:pt x="185598" y="67878"/>
                  </a:lnTo>
                  <a:lnTo>
                    <a:pt x="176554" y="64566"/>
                  </a:lnTo>
                  <a:cubicBezTo>
                    <a:pt x="175280" y="64056"/>
                    <a:pt x="174134" y="63674"/>
                    <a:pt x="172860" y="63165"/>
                  </a:cubicBezTo>
                  <a:cubicBezTo>
                    <a:pt x="143181" y="53611"/>
                    <a:pt x="111209" y="50936"/>
                    <a:pt x="74907" y="55012"/>
                  </a:cubicBezTo>
                  <a:cubicBezTo>
                    <a:pt x="58730" y="56796"/>
                    <a:pt x="37712" y="60362"/>
                    <a:pt x="18988" y="71317"/>
                  </a:cubicBezTo>
                  <a:cubicBezTo>
                    <a:pt x="5740" y="79087"/>
                    <a:pt x="-246" y="89532"/>
                    <a:pt x="8" y="104308"/>
                  </a:cubicBezTo>
                  <a:cubicBezTo>
                    <a:pt x="518" y="136407"/>
                    <a:pt x="518" y="168634"/>
                    <a:pt x="8" y="199714"/>
                  </a:cubicBezTo>
                  <a:cubicBezTo>
                    <a:pt x="-246" y="213471"/>
                    <a:pt x="5358" y="223661"/>
                    <a:pt x="17077" y="230794"/>
                  </a:cubicBezTo>
                  <a:cubicBezTo>
                    <a:pt x="22682" y="234233"/>
                    <a:pt x="29051" y="237163"/>
                    <a:pt x="35929" y="239711"/>
                  </a:cubicBezTo>
                  <a:cubicBezTo>
                    <a:pt x="61405" y="248882"/>
                    <a:pt x="89810" y="251939"/>
                    <a:pt x="125094" y="249391"/>
                  </a:cubicBezTo>
                  <a:cubicBezTo>
                    <a:pt x="148022" y="247735"/>
                    <a:pt x="174389" y="244041"/>
                    <a:pt x="197189" y="228246"/>
                  </a:cubicBezTo>
                  <a:lnTo>
                    <a:pt x="197954" y="227737"/>
                  </a:lnTo>
                  <a:lnTo>
                    <a:pt x="198718" y="228119"/>
                  </a:lnTo>
                  <a:cubicBezTo>
                    <a:pt x="199992" y="228883"/>
                    <a:pt x="201138" y="229648"/>
                    <a:pt x="202412" y="230412"/>
                  </a:cubicBezTo>
                  <a:cubicBezTo>
                    <a:pt x="205087" y="232068"/>
                    <a:pt x="207507" y="233596"/>
                    <a:pt x="210182" y="234870"/>
                  </a:cubicBezTo>
                  <a:cubicBezTo>
                    <a:pt x="214768" y="237036"/>
                    <a:pt x="218844" y="238819"/>
                    <a:pt x="222920" y="239965"/>
                  </a:cubicBezTo>
                  <a:cubicBezTo>
                    <a:pt x="267247" y="253595"/>
                    <a:pt x="312594" y="253722"/>
                    <a:pt x="357813" y="240602"/>
                  </a:cubicBezTo>
                  <a:cubicBezTo>
                    <a:pt x="377175" y="234870"/>
                    <a:pt x="389275" y="225572"/>
                    <a:pt x="395644" y="211305"/>
                  </a:cubicBezTo>
                  <a:close/>
                  <a:moveTo>
                    <a:pt x="185598" y="137171"/>
                  </a:moveTo>
                  <a:cubicBezTo>
                    <a:pt x="185725" y="141502"/>
                    <a:pt x="185853" y="145833"/>
                    <a:pt x="185216" y="150164"/>
                  </a:cubicBezTo>
                  <a:cubicBezTo>
                    <a:pt x="184834" y="153221"/>
                    <a:pt x="181649" y="156915"/>
                    <a:pt x="178592" y="157934"/>
                  </a:cubicBezTo>
                  <a:cubicBezTo>
                    <a:pt x="176045" y="158826"/>
                    <a:pt x="173497" y="159845"/>
                    <a:pt x="171077" y="160736"/>
                  </a:cubicBezTo>
                  <a:cubicBezTo>
                    <a:pt x="161396" y="164430"/>
                    <a:pt x="151333" y="168124"/>
                    <a:pt x="141016" y="169907"/>
                  </a:cubicBezTo>
                  <a:cubicBezTo>
                    <a:pt x="128660" y="171945"/>
                    <a:pt x="116304" y="173092"/>
                    <a:pt x="104076" y="173092"/>
                  </a:cubicBezTo>
                  <a:cubicBezTo>
                    <a:pt x="85606" y="173092"/>
                    <a:pt x="67391" y="170672"/>
                    <a:pt x="49686" y="165959"/>
                  </a:cubicBezTo>
                  <a:cubicBezTo>
                    <a:pt x="49049" y="165831"/>
                    <a:pt x="48539" y="165577"/>
                    <a:pt x="47902" y="165322"/>
                  </a:cubicBezTo>
                  <a:cubicBezTo>
                    <a:pt x="47520" y="165194"/>
                    <a:pt x="47138" y="165067"/>
                    <a:pt x="46756" y="164940"/>
                  </a:cubicBezTo>
                  <a:cubicBezTo>
                    <a:pt x="24974" y="158061"/>
                    <a:pt x="22809" y="154877"/>
                    <a:pt x="24338" y="131821"/>
                  </a:cubicBezTo>
                  <a:lnTo>
                    <a:pt x="24465" y="130038"/>
                  </a:lnTo>
                  <a:lnTo>
                    <a:pt x="26121" y="130675"/>
                  </a:lnTo>
                  <a:cubicBezTo>
                    <a:pt x="78728" y="148890"/>
                    <a:pt x="130316" y="148890"/>
                    <a:pt x="183687" y="130802"/>
                  </a:cubicBezTo>
                  <a:lnTo>
                    <a:pt x="185471" y="130165"/>
                  </a:lnTo>
                  <a:lnTo>
                    <a:pt x="185471" y="132076"/>
                  </a:lnTo>
                  <a:cubicBezTo>
                    <a:pt x="185471" y="133605"/>
                    <a:pt x="185598" y="135388"/>
                    <a:pt x="185598" y="137171"/>
                  </a:cubicBezTo>
                  <a:close/>
                  <a:moveTo>
                    <a:pt x="185216" y="202389"/>
                  </a:moveTo>
                  <a:cubicBezTo>
                    <a:pt x="184579" y="205955"/>
                    <a:pt x="181267" y="210031"/>
                    <a:pt x="178210" y="211305"/>
                  </a:cubicBezTo>
                  <a:lnTo>
                    <a:pt x="174898" y="212579"/>
                  </a:lnTo>
                  <a:cubicBezTo>
                    <a:pt x="164963" y="216400"/>
                    <a:pt x="154773" y="220349"/>
                    <a:pt x="144200" y="222387"/>
                  </a:cubicBezTo>
                  <a:cubicBezTo>
                    <a:pt x="130443" y="224935"/>
                    <a:pt x="116941" y="226208"/>
                    <a:pt x="103567" y="226208"/>
                  </a:cubicBezTo>
                  <a:cubicBezTo>
                    <a:pt x="83696" y="226208"/>
                    <a:pt x="64334" y="223279"/>
                    <a:pt x="45737" y="217674"/>
                  </a:cubicBezTo>
                  <a:cubicBezTo>
                    <a:pt x="24974" y="211305"/>
                    <a:pt x="22936" y="208121"/>
                    <a:pt x="24465" y="184683"/>
                  </a:cubicBezTo>
                  <a:lnTo>
                    <a:pt x="24592" y="182900"/>
                  </a:lnTo>
                  <a:lnTo>
                    <a:pt x="26248" y="183537"/>
                  </a:lnTo>
                  <a:cubicBezTo>
                    <a:pt x="49558" y="192708"/>
                    <a:pt x="75034" y="197294"/>
                    <a:pt x="104076" y="197294"/>
                  </a:cubicBezTo>
                  <a:cubicBezTo>
                    <a:pt x="104076" y="197294"/>
                    <a:pt x="104076" y="197294"/>
                    <a:pt x="104203" y="197294"/>
                  </a:cubicBezTo>
                  <a:cubicBezTo>
                    <a:pt x="135284" y="197294"/>
                    <a:pt x="160505" y="192835"/>
                    <a:pt x="183687" y="183282"/>
                  </a:cubicBezTo>
                  <a:lnTo>
                    <a:pt x="185598" y="182518"/>
                  </a:lnTo>
                  <a:lnTo>
                    <a:pt x="185598" y="184556"/>
                  </a:lnTo>
                  <a:cubicBezTo>
                    <a:pt x="185598" y="186594"/>
                    <a:pt x="185598" y="188505"/>
                    <a:pt x="185725" y="190415"/>
                  </a:cubicBezTo>
                  <a:cubicBezTo>
                    <a:pt x="185853" y="194364"/>
                    <a:pt x="185980" y="198440"/>
                    <a:pt x="185216" y="202389"/>
                  </a:cubicBezTo>
                  <a:close/>
                  <a:moveTo>
                    <a:pt x="186235" y="98576"/>
                  </a:moveTo>
                  <a:cubicBezTo>
                    <a:pt x="171714" y="112460"/>
                    <a:pt x="137959" y="119338"/>
                    <a:pt x="104458" y="119338"/>
                  </a:cubicBezTo>
                  <a:cubicBezTo>
                    <a:pt x="71340" y="119338"/>
                    <a:pt x="38349" y="112587"/>
                    <a:pt x="24083" y="98958"/>
                  </a:cubicBezTo>
                  <a:lnTo>
                    <a:pt x="22809" y="97684"/>
                  </a:lnTo>
                  <a:lnTo>
                    <a:pt x="24338" y="96792"/>
                  </a:lnTo>
                  <a:cubicBezTo>
                    <a:pt x="25993" y="95901"/>
                    <a:pt x="27522" y="94882"/>
                    <a:pt x="28923" y="93990"/>
                  </a:cubicBezTo>
                  <a:cubicBezTo>
                    <a:pt x="32235" y="91952"/>
                    <a:pt x="35419" y="89914"/>
                    <a:pt x="38859" y="88513"/>
                  </a:cubicBezTo>
                  <a:cubicBezTo>
                    <a:pt x="61405" y="79214"/>
                    <a:pt x="84969" y="77941"/>
                    <a:pt x="103184" y="77813"/>
                  </a:cubicBezTo>
                  <a:cubicBezTo>
                    <a:pt x="103949" y="77813"/>
                    <a:pt x="104713" y="77813"/>
                    <a:pt x="105477" y="77813"/>
                  </a:cubicBezTo>
                  <a:cubicBezTo>
                    <a:pt x="130698" y="77813"/>
                    <a:pt x="149805" y="80615"/>
                    <a:pt x="167001" y="86984"/>
                  </a:cubicBezTo>
                  <a:cubicBezTo>
                    <a:pt x="171332" y="88513"/>
                    <a:pt x="175408" y="90806"/>
                    <a:pt x="179611" y="93098"/>
                  </a:cubicBezTo>
                  <a:cubicBezTo>
                    <a:pt x="181649" y="94245"/>
                    <a:pt x="183687" y="95264"/>
                    <a:pt x="185853" y="96410"/>
                  </a:cubicBezTo>
                  <a:lnTo>
                    <a:pt x="187509" y="97302"/>
                  </a:lnTo>
                  <a:lnTo>
                    <a:pt x="186235" y="98576"/>
                  </a:lnTo>
                  <a:close/>
                  <a:moveTo>
                    <a:pt x="371697" y="140101"/>
                  </a:moveTo>
                  <a:cubicBezTo>
                    <a:pt x="371697" y="154622"/>
                    <a:pt x="370806" y="156023"/>
                    <a:pt x="357049" y="161755"/>
                  </a:cubicBezTo>
                  <a:cubicBezTo>
                    <a:pt x="336159" y="170544"/>
                    <a:pt x="313868" y="172200"/>
                    <a:pt x="294888" y="172710"/>
                  </a:cubicBezTo>
                  <a:cubicBezTo>
                    <a:pt x="292850" y="172710"/>
                    <a:pt x="290812" y="172837"/>
                    <a:pt x="288902" y="172837"/>
                  </a:cubicBezTo>
                  <a:cubicBezTo>
                    <a:pt x="269668" y="172837"/>
                    <a:pt x="252344" y="170544"/>
                    <a:pt x="235785" y="166086"/>
                  </a:cubicBezTo>
                  <a:lnTo>
                    <a:pt x="235148" y="165959"/>
                  </a:lnTo>
                  <a:cubicBezTo>
                    <a:pt x="233620" y="165577"/>
                    <a:pt x="232218" y="165194"/>
                    <a:pt x="230690" y="164558"/>
                  </a:cubicBezTo>
                  <a:lnTo>
                    <a:pt x="230180" y="164303"/>
                  </a:lnTo>
                  <a:cubicBezTo>
                    <a:pt x="209927" y="156151"/>
                    <a:pt x="209163" y="155768"/>
                    <a:pt x="210182" y="139209"/>
                  </a:cubicBezTo>
                  <a:cubicBezTo>
                    <a:pt x="210309" y="137171"/>
                    <a:pt x="210437" y="134751"/>
                    <a:pt x="210564" y="132076"/>
                  </a:cubicBezTo>
                  <a:lnTo>
                    <a:pt x="210691" y="130293"/>
                  </a:lnTo>
                  <a:lnTo>
                    <a:pt x="212347" y="130930"/>
                  </a:lnTo>
                  <a:cubicBezTo>
                    <a:pt x="265209" y="149017"/>
                    <a:pt x="316797" y="148890"/>
                    <a:pt x="369787" y="130548"/>
                  </a:cubicBezTo>
                  <a:lnTo>
                    <a:pt x="371570" y="129911"/>
                  </a:lnTo>
                  <a:lnTo>
                    <a:pt x="371570" y="140101"/>
                  </a:lnTo>
                  <a:close/>
                  <a:moveTo>
                    <a:pt x="371443" y="96156"/>
                  </a:moveTo>
                  <a:cubicBezTo>
                    <a:pt x="370806" y="99722"/>
                    <a:pt x="367366" y="103798"/>
                    <a:pt x="364182" y="105072"/>
                  </a:cubicBezTo>
                  <a:lnTo>
                    <a:pt x="358832" y="107110"/>
                  </a:lnTo>
                  <a:cubicBezTo>
                    <a:pt x="348642" y="110931"/>
                    <a:pt x="338069" y="114880"/>
                    <a:pt x="327242" y="116663"/>
                  </a:cubicBezTo>
                  <a:cubicBezTo>
                    <a:pt x="314250" y="118829"/>
                    <a:pt x="301639" y="119848"/>
                    <a:pt x="289156" y="119848"/>
                  </a:cubicBezTo>
                  <a:cubicBezTo>
                    <a:pt x="269668" y="119848"/>
                    <a:pt x="250943" y="117173"/>
                    <a:pt x="233110" y="111950"/>
                  </a:cubicBezTo>
                  <a:cubicBezTo>
                    <a:pt x="232855" y="111823"/>
                    <a:pt x="232601" y="111823"/>
                    <a:pt x="232346" y="111823"/>
                  </a:cubicBezTo>
                  <a:cubicBezTo>
                    <a:pt x="231836" y="111696"/>
                    <a:pt x="231327" y="111568"/>
                    <a:pt x="230817" y="111441"/>
                  </a:cubicBezTo>
                  <a:lnTo>
                    <a:pt x="229671" y="110931"/>
                  </a:lnTo>
                  <a:cubicBezTo>
                    <a:pt x="210182" y="102907"/>
                    <a:pt x="209418" y="102524"/>
                    <a:pt x="210437" y="86347"/>
                  </a:cubicBezTo>
                  <a:cubicBezTo>
                    <a:pt x="210564" y="84309"/>
                    <a:pt x="210691" y="81889"/>
                    <a:pt x="210819" y="79087"/>
                  </a:cubicBezTo>
                  <a:lnTo>
                    <a:pt x="210946" y="77304"/>
                  </a:lnTo>
                  <a:lnTo>
                    <a:pt x="212602" y="77813"/>
                  </a:lnTo>
                  <a:cubicBezTo>
                    <a:pt x="265719" y="95773"/>
                    <a:pt x="317307" y="95646"/>
                    <a:pt x="370041" y="77431"/>
                  </a:cubicBezTo>
                  <a:lnTo>
                    <a:pt x="371825" y="76794"/>
                  </a:lnTo>
                  <a:lnTo>
                    <a:pt x="371825" y="78705"/>
                  </a:lnTo>
                  <a:cubicBezTo>
                    <a:pt x="371825" y="80361"/>
                    <a:pt x="371825" y="82144"/>
                    <a:pt x="371952" y="83800"/>
                  </a:cubicBezTo>
                  <a:cubicBezTo>
                    <a:pt x="371952" y="87749"/>
                    <a:pt x="372207" y="92079"/>
                    <a:pt x="371443" y="96156"/>
                  </a:cubicBezTo>
                  <a:close/>
                  <a:moveTo>
                    <a:pt x="209163" y="44695"/>
                  </a:moveTo>
                  <a:lnTo>
                    <a:pt x="210437" y="43803"/>
                  </a:lnTo>
                  <a:cubicBezTo>
                    <a:pt x="211456" y="43039"/>
                    <a:pt x="212602" y="42275"/>
                    <a:pt x="213621" y="41638"/>
                  </a:cubicBezTo>
                  <a:cubicBezTo>
                    <a:pt x="215914" y="39982"/>
                    <a:pt x="218207" y="38326"/>
                    <a:pt x="220754" y="37180"/>
                  </a:cubicBezTo>
                  <a:cubicBezTo>
                    <a:pt x="240371" y="27881"/>
                    <a:pt x="261261" y="25843"/>
                    <a:pt x="277438" y="24951"/>
                  </a:cubicBezTo>
                  <a:cubicBezTo>
                    <a:pt x="306862" y="23550"/>
                    <a:pt x="329153" y="25843"/>
                    <a:pt x="349661" y="32594"/>
                  </a:cubicBezTo>
                  <a:cubicBezTo>
                    <a:pt x="354629" y="34250"/>
                    <a:pt x="359342" y="36543"/>
                    <a:pt x="364309" y="39090"/>
                  </a:cubicBezTo>
                  <a:cubicBezTo>
                    <a:pt x="366602" y="40237"/>
                    <a:pt x="369022" y="41383"/>
                    <a:pt x="371443" y="42529"/>
                  </a:cubicBezTo>
                  <a:lnTo>
                    <a:pt x="373098" y="43294"/>
                  </a:lnTo>
                  <a:lnTo>
                    <a:pt x="371952" y="44695"/>
                  </a:lnTo>
                  <a:cubicBezTo>
                    <a:pt x="359342" y="59471"/>
                    <a:pt x="324058" y="65330"/>
                    <a:pt x="295270" y="65967"/>
                  </a:cubicBezTo>
                  <a:cubicBezTo>
                    <a:pt x="293615" y="65967"/>
                    <a:pt x="291959" y="65967"/>
                    <a:pt x="290175" y="65967"/>
                  </a:cubicBezTo>
                  <a:cubicBezTo>
                    <a:pt x="260878" y="65967"/>
                    <a:pt x="224194" y="60744"/>
                    <a:pt x="210309" y="45841"/>
                  </a:cubicBezTo>
                  <a:lnTo>
                    <a:pt x="209163" y="44695"/>
                  </a:lnTo>
                  <a:close/>
                  <a:moveTo>
                    <a:pt x="295270" y="226081"/>
                  </a:moveTo>
                  <a:cubicBezTo>
                    <a:pt x="290048" y="226081"/>
                    <a:pt x="284825" y="225826"/>
                    <a:pt x="279476" y="225444"/>
                  </a:cubicBezTo>
                  <a:cubicBezTo>
                    <a:pt x="268266" y="224553"/>
                    <a:pt x="257057" y="222387"/>
                    <a:pt x="246230" y="220349"/>
                  </a:cubicBezTo>
                  <a:cubicBezTo>
                    <a:pt x="241390" y="219457"/>
                    <a:pt x="236549" y="218566"/>
                    <a:pt x="231836" y="217674"/>
                  </a:cubicBezTo>
                  <a:cubicBezTo>
                    <a:pt x="230690" y="217419"/>
                    <a:pt x="229671" y="217165"/>
                    <a:pt x="228652" y="216782"/>
                  </a:cubicBezTo>
                  <a:lnTo>
                    <a:pt x="226996" y="216018"/>
                  </a:lnTo>
                  <a:cubicBezTo>
                    <a:pt x="209290" y="208376"/>
                    <a:pt x="209036" y="207866"/>
                    <a:pt x="210437" y="190033"/>
                  </a:cubicBezTo>
                  <a:lnTo>
                    <a:pt x="210946" y="183409"/>
                  </a:lnTo>
                  <a:lnTo>
                    <a:pt x="212602" y="183919"/>
                  </a:lnTo>
                  <a:cubicBezTo>
                    <a:pt x="265464" y="201879"/>
                    <a:pt x="316797" y="201752"/>
                    <a:pt x="369659" y="183537"/>
                  </a:cubicBezTo>
                  <a:lnTo>
                    <a:pt x="371315" y="183027"/>
                  </a:lnTo>
                  <a:lnTo>
                    <a:pt x="371570" y="186084"/>
                  </a:lnTo>
                  <a:cubicBezTo>
                    <a:pt x="371697" y="187103"/>
                    <a:pt x="371697" y="187868"/>
                    <a:pt x="371697" y="188759"/>
                  </a:cubicBezTo>
                  <a:cubicBezTo>
                    <a:pt x="372079" y="208376"/>
                    <a:pt x="370169" y="211050"/>
                    <a:pt x="351699" y="217037"/>
                  </a:cubicBezTo>
                  <a:cubicBezTo>
                    <a:pt x="333357" y="223024"/>
                    <a:pt x="314505" y="226081"/>
                    <a:pt x="295270" y="226081"/>
                  </a:cubicBezTo>
                  <a:close/>
                </a:path>
              </a:pathLst>
            </a:custGeom>
            <a:solidFill>
              <a:srgbClr val="1E3A5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Полилиния: фигура 36"/>
            <p:cNvSpPr/>
            <p:nvPr/>
          </p:nvSpPr>
          <p:spPr bwMode="auto">
            <a:xfrm>
              <a:off x="3793521" y="2611195"/>
              <a:ext cx="477794" cy="610427"/>
            </a:xfrm>
            <a:custGeom>
              <a:avLst/>
              <a:gdLst>
                <a:gd name="connsiteX0" fmla="*/ 477413 w 477794"/>
                <a:gd name="connsiteY0" fmla="*/ 358346 h 610427"/>
                <a:gd name="connsiteX1" fmla="*/ 451045 w 477794"/>
                <a:gd name="connsiteY1" fmla="*/ 358346 h 610427"/>
                <a:gd name="connsiteX2" fmla="*/ 451045 w 477794"/>
                <a:gd name="connsiteY2" fmla="*/ 186895 h 610427"/>
                <a:gd name="connsiteX3" fmla="*/ 291950 w 477794"/>
                <a:gd name="connsiteY3" fmla="*/ 186895 h 610427"/>
                <a:gd name="connsiteX4" fmla="*/ 291950 w 477794"/>
                <a:gd name="connsiteY4" fmla="*/ 27418 h 610427"/>
                <a:gd name="connsiteX5" fmla="*/ 27004 w 477794"/>
                <a:gd name="connsiteY5" fmla="*/ 27418 h 610427"/>
                <a:gd name="connsiteX6" fmla="*/ 27004 w 477794"/>
                <a:gd name="connsiteY6" fmla="*/ 584442 h 610427"/>
                <a:gd name="connsiteX7" fmla="*/ 145593 w 477794"/>
                <a:gd name="connsiteY7" fmla="*/ 584442 h 610427"/>
                <a:gd name="connsiteX8" fmla="*/ 145593 w 477794"/>
                <a:gd name="connsiteY8" fmla="*/ 610427 h 610427"/>
                <a:gd name="connsiteX9" fmla="*/ 0 w 477794"/>
                <a:gd name="connsiteY9" fmla="*/ 610427 h 610427"/>
                <a:gd name="connsiteX10" fmla="*/ 0 w 477794"/>
                <a:gd name="connsiteY10" fmla="*/ 414 h 610427"/>
                <a:gd name="connsiteX11" fmla="*/ 7261 w 477794"/>
                <a:gd name="connsiteY11" fmla="*/ 32 h 610427"/>
                <a:gd name="connsiteX12" fmla="*/ 303796 w 477794"/>
                <a:gd name="connsiteY12" fmla="*/ 159 h 610427"/>
                <a:gd name="connsiteX13" fmla="*/ 315133 w 477794"/>
                <a:gd name="connsiteY13" fmla="*/ 4745 h 610427"/>
                <a:gd name="connsiteX14" fmla="*/ 472954 w 477794"/>
                <a:gd name="connsiteY14" fmla="*/ 162566 h 610427"/>
                <a:gd name="connsiteX15" fmla="*/ 477540 w 477794"/>
                <a:gd name="connsiteY15" fmla="*/ 172502 h 610427"/>
                <a:gd name="connsiteX16" fmla="*/ 477795 w 477794"/>
                <a:gd name="connsiteY16" fmla="*/ 353124 h 610427"/>
                <a:gd name="connsiteX17" fmla="*/ 477413 w 477794"/>
                <a:gd name="connsiteY17" fmla="*/ 358346 h 610427"/>
                <a:gd name="connsiteX18" fmla="*/ 427608 w 477794"/>
                <a:gd name="connsiteY18" fmla="*/ 158617 h 610427"/>
                <a:gd name="connsiteX19" fmla="*/ 318700 w 477794"/>
                <a:gd name="connsiteY19" fmla="*/ 49964 h 610427"/>
                <a:gd name="connsiteX20" fmla="*/ 318700 w 477794"/>
                <a:gd name="connsiteY20" fmla="*/ 158617 h 610427"/>
                <a:gd name="connsiteX21" fmla="*/ 427608 w 477794"/>
                <a:gd name="connsiteY21" fmla="*/ 158617 h 61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7794" h="610427" fill="norm" stroke="1" extrusionOk="0">
                  <a:moveTo>
                    <a:pt x="477413" y="358346"/>
                  </a:moveTo>
                  <a:cubicBezTo>
                    <a:pt x="468369" y="358346"/>
                    <a:pt x="460089" y="358346"/>
                    <a:pt x="451045" y="358346"/>
                  </a:cubicBezTo>
                  <a:cubicBezTo>
                    <a:pt x="451045" y="301281"/>
                    <a:pt x="451045" y="244470"/>
                    <a:pt x="451045" y="186895"/>
                  </a:cubicBezTo>
                  <a:cubicBezTo>
                    <a:pt x="397674" y="186895"/>
                    <a:pt x="345194" y="186895"/>
                    <a:pt x="291950" y="186895"/>
                  </a:cubicBezTo>
                  <a:cubicBezTo>
                    <a:pt x="291950" y="133397"/>
                    <a:pt x="291950" y="80789"/>
                    <a:pt x="291950" y="27418"/>
                  </a:cubicBezTo>
                  <a:cubicBezTo>
                    <a:pt x="203295" y="27418"/>
                    <a:pt x="115404" y="27418"/>
                    <a:pt x="27004" y="27418"/>
                  </a:cubicBezTo>
                  <a:cubicBezTo>
                    <a:pt x="27004" y="213008"/>
                    <a:pt x="27004" y="398343"/>
                    <a:pt x="27004" y="584442"/>
                  </a:cubicBezTo>
                  <a:cubicBezTo>
                    <a:pt x="66746" y="584442"/>
                    <a:pt x="105978" y="584442"/>
                    <a:pt x="145593" y="584442"/>
                  </a:cubicBezTo>
                  <a:cubicBezTo>
                    <a:pt x="145593" y="593486"/>
                    <a:pt x="145593" y="601765"/>
                    <a:pt x="145593" y="610427"/>
                  </a:cubicBezTo>
                  <a:cubicBezTo>
                    <a:pt x="97189" y="610427"/>
                    <a:pt x="48786" y="610427"/>
                    <a:pt x="0" y="610427"/>
                  </a:cubicBezTo>
                  <a:cubicBezTo>
                    <a:pt x="0" y="407387"/>
                    <a:pt x="0" y="204219"/>
                    <a:pt x="0" y="414"/>
                  </a:cubicBezTo>
                  <a:cubicBezTo>
                    <a:pt x="2420" y="287"/>
                    <a:pt x="4840" y="32"/>
                    <a:pt x="7261" y="32"/>
                  </a:cubicBezTo>
                  <a:cubicBezTo>
                    <a:pt x="106106" y="32"/>
                    <a:pt x="204951" y="-96"/>
                    <a:pt x="303796" y="159"/>
                  </a:cubicBezTo>
                  <a:cubicBezTo>
                    <a:pt x="307618" y="159"/>
                    <a:pt x="312458" y="2070"/>
                    <a:pt x="315133" y="4745"/>
                  </a:cubicBezTo>
                  <a:cubicBezTo>
                    <a:pt x="367868" y="57097"/>
                    <a:pt x="420475" y="109832"/>
                    <a:pt x="472954" y="162566"/>
                  </a:cubicBezTo>
                  <a:cubicBezTo>
                    <a:pt x="475375" y="164986"/>
                    <a:pt x="477540" y="169062"/>
                    <a:pt x="477540" y="172502"/>
                  </a:cubicBezTo>
                  <a:cubicBezTo>
                    <a:pt x="477795" y="232751"/>
                    <a:pt x="477795" y="292874"/>
                    <a:pt x="477795" y="353124"/>
                  </a:cubicBezTo>
                  <a:cubicBezTo>
                    <a:pt x="477667" y="354652"/>
                    <a:pt x="477540" y="356053"/>
                    <a:pt x="477413" y="358346"/>
                  </a:cubicBezTo>
                  <a:close/>
                  <a:moveTo>
                    <a:pt x="427608" y="158617"/>
                  </a:moveTo>
                  <a:cubicBezTo>
                    <a:pt x="391433" y="122569"/>
                    <a:pt x="354748" y="85885"/>
                    <a:pt x="318700" y="49964"/>
                  </a:cubicBezTo>
                  <a:cubicBezTo>
                    <a:pt x="318700" y="84993"/>
                    <a:pt x="318700" y="121805"/>
                    <a:pt x="318700" y="158617"/>
                  </a:cubicBezTo>
                  <a:cubicBezTo>
                    <a:pt x="355894" y="158617"/>
                    <a:pt x="392579" y="158617"/>
                    <a:pt x="427608" y="158617"/>
                  </a:cubicBezTo>
                  <a:close/>
                </a:path>
              </a:pathLst>
            </a:custGeom>
            <a:solidFill>
              <a:srgbClr val="1E3A5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Полилиния: фигура 37"/>
            <p:cNvSpPr/>
            <p:nvPr/>
          </p:nvSpPr>
          <p:spPr bwMode="auto">
            <a:xfrm>
              <a:off x="3911728" y="2855793"/>
              <a:ext cx="107378" cy="103685"/>
            </a:xfrm>
            <a:custGeom>
              <a:avLst/>
              <a:gdLst>
                <a:gd name="connsiteX0" fmla="*/ 107380 w 107379"/>
                <a:gd name="connsiteY0" fmla="*/ 34519 h 103685"/>
                <a:gd name="connsiteX1" fmla="*/ 95533 w 107379"/>
                <a:gd name="connsiteY1" fmla="*/ 8789 h 103685"/>
                <a:gd name="connsiteX2" fmla="*/ 61524 w 107379"/>
                <a:gd name="connsiteY2" fmla="*/ 0 h 103685"/>
                <a:gd name="connsiteX3" fmla="*/ 14266 w 107379"/>
                <a:gd name="connsiteY3" fmla="*/ 0 h 103685"/>
                <a:gd name="connsiteX4" fmla="*/ 14266 w 107379"/>
                <a:gd name="connsiteY4" fmla="*/ 80758 h 103685"/>
                <a:gd name="connsiteX5" fmla="*/ 0 w 107379"/>
                <a:gd name="connsiteY5" fmla="*/ 80758 h 103685"/>
                <a:gd name="connsiteX6" fmla="*/ 0 w 107379"/>
                <a:gd name="connsiteY6" fmla="*/ 92094 h 103685"/>
                <a:gd name="connsiteX7" fmla="*/ 14266 w 107379"/>
                <a:gd name="connsiteY7" fmla="*/ 92094 h 103685"/>
                <a:gd name="connsiteX8" fmla="*/ 14266 w 107379"/>
                <a:gd name="connsiteY8" fmla="*/ 103686 h 103685"/>
                <a:gd name="connsiteX9" fmla="*/ 41143 w 107379"/>
                <a:gd name="connsiteY9" fmla="*/ 103686 h 103685"/>
                <a:gd name="connsiteX10" fmla="*/ 41143 w 107379"/>
                <a:gd name="connsiteY10" fmla="*/ 92094 h 103685"/>
                <a:gd name="connsiteX11" fmla="*/ 73752 w 107379"/>
                <a:gd name="connsiteY11" fmla="*/ 92094 h 103685"/>
                <a:gd name="connsiteX12" fmla="*/ 73752 w 107379"/>
                <a:gd name="connsiteY12" fmla="*/ 80758 h 103685"/>
                <a:gd name="connsiteX13" fmla="*/ 41143 w 107379"/>
                <a:gd name="connsiteY13" fmla="*/ 80758 h 103685"/>
                <a:gd name="connsiteX14" fmla="*/ 41143 w 107379"/>
                <a:gd name="connsiteY14" fmla="*/ 69039 h 103685"/>
                <a:gd name="connsiteX15" fmla="*/ 61396 w 107379"/>
                <a:gd name="connsiteY15" fmla="*/ 69039 h 103685"/>
                <a:gd name="connsiteX16" fmla="*/ 95406 w 107379"/>
                <a:gd name="connsiteY16" fmla="*/ 60250 h 103685"/>
                <a:gd name="connsiteX17" fmla="*/ 107380 w 107379"/>
                <a:gd name="connsiteY17" fmla="*/ 34519 h 103685"/>
                <a:gd name="connsiteX18" fmla="*/ 75026 w 107379"/>
                <a:gd name="connsiteY18" fmla="*/ 45729 h 103685"/>
                <a:gd name="connsiteX19" fmla="*/ 61141 w 107379"/>
                <a:gd name="connsiteY19" fmla="*/ 49423 h 103685"/>
                <a:gd name="connsiteX20" fmla="*/ 41143 w 107379"/>
                <a:gd name="connsiteY20" fmla="*/ 49423 h 103685"/>
                <a:gd name="connsiteX21" fmla="*/ 41143 w 107379"/>
                <a:gd name="connsiteY21" fmla="*/ 20253 h 103685"/>
                <a:gd name="connsiteX22" fmla="*/ 61141 w 107379"/>
                <a:gd name="connsiteY22" fmla="*/ 20253 h 103685"/>
                <a:gd name="connsiteX23" fmla="*/ 75026 w 107379"/>
                <a:gd name="connsiteY23" fmla="*/ 23947 h 103685"/>
                <a:gd name="connsiteX24" fmla="*/ 75026 w 107379"/>
                <a:gd name="connsiteY24" fmla="*/ 23947 h 103685"/>
                <a:gd name="connsiteX25" fmla="*/ 80248 w 107379"/>
                <a:gd name="connsiteY25" fmla="*/ 34774 h 103685"/>
                <a:gd name="connsiteX26" fmla="*/ 75026 w 107379"/>
                <a:gd name="connsiteY26" fmla="*/ 45729 h 10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379" h="103685" fill="norm" stroke="1" extrusionOk="0">
                  <a:moveTo>
                    <a:pt x="107380" y="34519"/>
                  </a:moveTo>
                  <a:cubicBezTo>
                    <a:pt x="107380" y="23055"/>
                    <a:pt x="103558" y="14648"/>
                    <a:pt x="95533" y="8789"/>
                  </a:cubicBezTo>
                  <a:cubicBezTo>
                    <a:pt x="87509" y="2930"/>
                    <a:pt x="76045" y="0"/>
                    <a:pt x="61524" y="0"/>
                  </a:cubicBezTo>
                  <a:lnTo>
                    <a:pt x="14266" y="0"/>
                  </a:lnTo>
                  <a:lnTo>
                    <a:pt x="14266" y="80758"/>
                  </a:lnTo>
                  <a:lnTo>
                    <a:pt x="0" y="80758"/>
                  </a:lnTo>
                  <a:lnTo>
                    <a:pt x="0" y="92094"/>
                  </a:lnTo>
                  <a:lnTo>
                    <a:pt x="14266" y="92094"/>
                  </a:lnTo>
                  <a:lnTo>
                    <a:pt x="14266" y="103686"/>
                  </a:lnTo>
                  <a:lnTo>
                    <a:pt x="41143" y="103686"/>
                  </a:lnTo>
                  <a:lnTo>
                    <a:pt x="41143" y="92094"/>
                  </a:lnTo>
                  <a:lnTo>
                    <a:pt x="73752" y="92094"/>
                  </a:lnTo>
                  <a:lnTo>
                    <a:pt x="73752" y="80758"/>
                  </a:lnTo>
                  <a:lnTo>
                    <a:pt x="41143" y="80758"/>
                  </a:lnTo>
                  <a:lnTo>
                    <a:pt x="41143" y="69039"/>
                  </a:lnTo>
                  <a:lnTo>
                    <a:pt x="61396" y="69039"/>
                  </a:lnTo>
                  <a:cubicBezTo>
                    <a:pt x="75917" y="69039"/>
                    <a:pt x="87381" y="66109"/>
                    <a:pt x="95406" y="60250"/>
                  </a:cubicBezTo>
                  <a:cubicBezTo>
                    <a:pt x="103431" y="54390"/>
                    <a:pt x="107380" y="45983"/>
                    <a:pt x="107380" y="34519"/>
                  </a:cubicBezTo>
                  <a:close/>
                  <a:moveTo>
                    <a:pt x="75026" y="45729"/>
                  </a:moveTo>
                  <a:cubicBezTo>
                    <a:pt x="71714" y="48149"/>
                    <a:pt x="67001" y="49423"/>
                    <a:pt x="61141" y="49423"/>
                  </a:cubicBezTo>
                  <a:lnTo>
                    <a:pt x="41143" y="49423"/>
                  </a:lnTo>
                  <a:lnTo>
                    <a:pt x="41143" y="20253"/>
                  </a:lnTo>
                  <a:lnTo>
                    <a:pt x="61141" y="20253"/>
                  </a:lnTo>
                  <a:cubicBezTo>
                    <a:pt x="67001" y="20253"/>
                    <a:pt x="71714" y="21527"/>
                    <a:pt x="75026" y="23947"/>
                  </a:cubicBezTo>
                  <a:lnTo>
                    <a:pt x="75026" y="23947"/>
                  </a:lnTo>
                  <a:cubicBezTo>
                    <a:pt x="78465" y="26495"/>
                    <a:pt x="80248" y="30189"/>
                    <a:pt x="80248" y="34774"/>
                  </a:cubicBezTo>
                  <a:cubicBezTo>
                    <a:pt x="80248" y="39487"/>
                    <a:pt x="78465" y="43181"/>
                    <a:pt x="75026" y="45729"/>
                  </a:cubicBezTo>
                  <a:close/>
                </a:path>
              </a:pathLst>
            </a:custGeom>
            <a:solidFill>
              <a:srgbClr val="1E3A5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9" name="Рисунок 30"/>
          <p:cNvGrpSpPr/>
          <p:nvPr/>
        </p:nvGrpSpPr>
        <p:grpSpPr bwMode="auto">
          <a:xfrm>
            <a:off x="2538388" y="3830425"/>
            <a:ext cx="1391160" cy="1391160"/>
            <a:chOff x="1865237" y="3959029"/>
            <a:chExt cx="1391160" cy="1391160"/>
          </a:xfrm>
          <a:solidFill>
            <a:schemeClr val="accent1"/>
          </a:solidFill>
        </p:grpSpPr>
        <p:sp>
          <p:nvSpPr>
            <p:cNvPr id="40" name="Полилиния: фигура 39"/>
            <p:cNvSpPr/>
            <p:nvPr/>
          </p:nvSpPr>
          <p:spPr bwMode="auto">
            <a:xfrm rot="-1339235">
              <a:off x="2027749" y="4121541"/>
              <a:ext cx="1066135" cy="1066135"/>
            </a:xfrm>
            <a:custGeom>
              <a:avLst/>
              <a:gdLst>
                <a:gd name="connsiteX0" fmla="*/ 1066136 w 1066135"/>
                <a:gd name="connsiteY0" fmla="*/ 533068 h 1066135"/>
                <a:gd name="connsiteX1" fmla="*/ 533068 w 1066135"/>
                <a:gd name="connsiteY1" fmla="*/ 1066136 h 1066135"/>
                <a:gd name="connsiteX2" fmla="*/ 0 w 1066135"/>
                <a:gd name="connsiteY2" fmla="*/ 533068 h 1066135"/>
                <a:gd name="connsiteX3" fmla="*/ 533068 w 1066135"/>
                <a:gd name="connsiteY3" fmla="*/ 0 h 1066135"/>
                <a:gd name="connsiteX4" fmla="*/ 1066136 w 1066135"/>
                <a:gd name="connsiteY4" fmla="*/ 533068 h 106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135" h="1066135" fill="norm" stroke="1" extrusionOk="0">
                  <a:moveTo>
                    <a:pt x="1066136" y="533068"/>
                  </a:moveTo>
                  <a:cubicBezTo>
                    <a:pt x="1066136" y="827473"/>
                    <a:pt x="827473" y="1066136"/>
                    <a:pt x="533068" y="1066136"/>
                  </a:cubicBezTo>
                  <a:cubicBezTo>
                    <a:pt x="238663" y="1066136"/>
                    <a:pt x="0" y="827473"/>
                    <a:pt x="0" y="533068"/>
                  </a:cubicBezTo>
                  <a:cubicBezTo>
                    <a:pt x="0" y="238663"/>
                    <a:pt x="238663" y="0"/>
                    <a:pt x="533068" y="0"/>
                  </a:cubicBezTo>
                  <a:cubicBezTo>
                    <a:pt x="827473" y="0"/>
                    <a:pt x="1066136" y="238663"/>
                    <a:pt x="1066136" y="533068"/>
                  </a:cubicBezTo>
                  <a:close/>
                </a:path>
              </a:pathLst>
            </a:custGeom>
            <a:solidFill>
              <a:schemeClr val="bg1"/>
            </a:solidFill>
            <a:ln w="12587" cap="flat">
              <a:noFill/>
              <a:prstDash val="solid"/>
              <a:miter/>
            </a:ln>
            <a:effectLst>
              <a:outerShdw blurRad="2540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Полилиния: фигура 40"/>
            <p:cNvSpPr/>
            <p:nvPr/>
          </p:nvSpPr>
          <p:spPr bwMode="auto">
            <a:xfrm>
              <a:off x="2174688" y="4263321"/>
              <a:ext cx="789036" cy="788629"/>
            </a:xfrm>
            <a:custGeom>
              <a:avLst/>
              <a:gdLst>
                <a:gd name="connsiteX0" fmla="*/ 750551 w 789036"/>
                <a:gd name="connsiteY0" fmla="*/ 344819 h 788629"/>
                <a:gd name="connsiteX1" fmla="*/ 693841 w 789036"/>
                <a:gd name="connsiteY1" fmla="*/ 370516 h 788629"/>
                <a:gd name="connsiteX2" fmla="*/ 673714 w 789036"/>
                <a:gd name="connsiteY2" fmla="*/ 382162 h 788629"/>
                <a:gd name="connsiteX3" fmla="*/ 550419 w 789036"/>
                <a:gd name="connsiteY3" fmla="*/ 382162 h 788629"/>
                <a:gd name="connsiteX4" fmla="*/ 532064 w 789036"/>
                <a:gd name="connsiteY4" fmla="*/ 367858 h 788629"/>
                <a:gd name="connsiteX5" fmla="*/ 510038 w 789036"/>
                <a:gd name="connsiteY5" fmla="*/ 315452 h 788629"/>
                <a:gd name="connsiteX6" fmla="*/ 511684 w 789036"/>
                <a:gd name="connsiteY6" fmla="*/ 295451 h 788629"/>
                <a:gd name="connsiteX7" fmla="*/ 603079 w 789036"/>
                <a:gd name="connsiteY7" fmla="*/ 204056 h 788629"/>
                <a:gd name="connsiteX8" fmla="*/ 622320 w 789036"/>
                <a:gd name="connsiteY8" fmla="*/ 199626 h 788629"/>
                <a:gd name="connsiteX9" fmla="*/ 681815 w 789036"/>
                <a:gd name="connsiteY9" fmla="*/ 177093 h 788629"/>
                <a:gd name="connsiteX10" fmla="*/ 673967 w 789036"/>
                <a:gd name="connsiteY10" fmla="*/ 115193 h 788629"/>
                <a:gd name="connsiteX11" fmla="*/ 612066 w 789036"/>
                <a:gd name="connsiteY11" fmla="*/ 107092 h 788629"/>
                <a:gd name="connsiteX12" fmla="*/ 589407 w 789036"/>
                <a:gd name="connsiteY12" fmla="*/ 166334 h 788629"/>
                <a:gd name="connsiteX13" fmla="*/ 583711 w 789036"/>
                <a:gd name="connsiteY13" fmla="*/ 187094 h 788629"/>
                <a:gd name="connsiteX14" fmla="*/ 493709 w 789036"/>
                <a:gd name="connsiteY14" fmla="*/ 277096 h 788629"/>
                <a:gd name="connsiteX15" fmla="*/ 473708 w 789036"/>
                <a:gd name="connsiteY15" fmla="*/ 279122 h 788629"/>
                <a:gd name="connsiteX16" fmla="*/ 419403 w 789036"/>
                <a:gd name="connsiteY16" fmla="*/ 256463 h 788629"/>
                <a:gd name="connsiteX17" fmla="*/ 406997 w 789036"/>
                <a:gd name="connsiteY17" fmla="*/ 240766 h 788629"/>
                <a:gd name="connsiteX18" fmla="*/ 406871 w 789036"/>
                <a:gd name="connsiteY18" fmla="*/ 113421 h 788629"/>
                <a:gd name="connsiteX19" fmla="*/ 418390 w 789036"/>
                <a:gd name="connsiteY19" fmla="*/ 95192 h 788629"/>
                <a:gd name="connsiteX20" fmla="*/ 444087 w 789036"/>
                <a:gd name="connsiteY20" fmla="*/ 38482 h 788629"/>
                <a:gd name="connsiteX21" fmla="*/ 394339 w 789036"/>
                <a:gd name="connsiteY21" fmla="*/ 0 h 788629"/>
                <a:gd name="connsiteX22" fmla="*/ 344844 w 789036"/>
                <a:gd name="connsiteY22" fmla="*/ 37216 h 788629"/>
                <a:gd name="connsiteX23" fmla="*/ 370794 w 789036"/>
                <a:gd name="connsiteY23" fmla="*/ 95572 h 788629"/>
                <a:gd name="connsiteX24" fmla="*/ 381933 w 789036"/>
                <a:gd name="connsiteY24" fmla="*/ 112028 h 788629"/>
                <a:gd name="connsiteX25" fmla="*/ 381807 w 789036"/>
                <a:gd name="connsiteY25" fmla="*/ 243298 h 788629"/>
                <a:gd name="connsiteX26" fmla="*/ 370794 w 789036"/>
                <a:gd name="connsiteY26" fmla="*/ 256210 h 788629"/>
                <a:gd name="connsiteX27" fmla="*/ 316362 w 789036"/>
                <a:gd name="connsiteY27" fmla="*/ 278362 h 788629"/>
                <a:gd name="connsiteX28" fmla="*/ 293323 w 789036"/>
                <a:gd name="connsiteY28" fmla="*/ 275451 h 788629"/>
                <a:gd name="connsiteX29" fmla="*/ 215980 w 789036"/>
                <a:gd name="connsiteY29" fmla="*/ 198107 h 788629"/>
                <a:gd name="connsiteX30" fmla="*/ 202182 w 789036"/>
                <a:gd name="connsiteY30" fmla="*/ 156333 h 788629"/>
                <a:gd name="connsiteX31" fmla="*/ 201549 w 789036"/>
                <a:gd name="connsiteY31" fmla="*/ 141776 h 788629"/>
                <a:gd name="connsiteX32" fmla="*/ 201296 w 789036"/>
                <a:gd name="connsiteY32" fmla="*/ 140890 h 788629"/>
                <a:gd name="connsiteX33" fmla="*/ 178384 w 789036"/>
                <a:gd name="connsiteY33" fmla="*/ 108231 h 788629"/>
                <a:gd name="connsiteX34" fmla="*/ 139902 w 789036"/>
                <a:gd name="connsiteY34" fmla="*/ 101395 h 788629"/>
                <a:gd name="connsiteX35" fmla="*/ 107369 w 789036"/>
                <a:gd name="connsiteY35" fmla="*/ 124940 h 788629"/>
                <a:gd name="connsiteX36" fmla="*/ 101166 w 789036"/>
                <a:gd name="connsiteY36" fmla="*/ 163422 h 788629"/>
                <a:gd name="connsiteX37" fmla="*/ 124838 w 789036"/>
                <a:gd name="connsiteY37" fmla="*/ 195195 h 788629"/>
                <a:gd name="connsiteX38" fmla="*/ 165472 w 789036"/>
                <a:gd name="connsiteY38" fmla="*/ 199879 h 788629"/>
                <a:gd name="connsiteX39" fmla="*/ 186485 w 789036"/>
                <a:gd name="connsiteY39" fmla="*/ 204563 h 788629"/>
                <a:gd name="connsiteX40" fmla="*/ 277880 w 789036"/>
                <a:gd name="connsiteY40" fmla="*/ 296084 h 788629"/>
                <a:gd name="connsiteX41" fmla="*/ 279779 w 789036"/>
                <a:gd name="connsiteY41" fmla="*/ 314439 h 788629"/>
                <a:gd name="connsiteX42" fmla="*/ 256740 w 789036"/>
                <a:gd name="connsiteY42" fmla="*/ 368618 h 788629"/>
                <a:gd name="connsiteX43" fmla="*/ 240537 w 789036"/>
                <a:gd name="connsiteY43" fmla="*/ 382162 h 788629"/>
                <a:gd name="connsiteX44" fmla="*/ 240537 w 789036"/>
                <a:gd name="connsiteY44" fmla="*/ 384821 h 788629"/>
                <a:gd name="connsiteX45" fmla="*/ 239904 w 789036"/>
                <a:gd name="connsiteY45" fmla="*/ 382162 h 788629"/>
                <a:gd name="connsiteX46" fmla="*/ 114078 w 789036"/>
                <a:gd name="connsiteY46" fmla="*/ 382162 h 788629"/>
                <a:gd name="connsiteX47" fmla="*/ 94710 w 789036"/>
                <a:gd name="connsiteY47" fmla="*/ 369883 h 788629"/>
                <a:gd name="connsiteX48" fmla="*/ 47367 w 789036"/>
                <a:gd name="connsiteY48" fmla="*/ 343680 h 788629"/>
                <a:gd name="connsiteX49" fmla="*/ 3189 w 789036"/>
                <a:gd name="connsiteY49" fmla="*/ 375580 h 788629"/>
                <a:gd name="connsiteX50" fmla="*/ 24 w 789036"/>
                <a:gd name="connsiteY50" fmla="*/ 405327 h 788629"/>
                <a:gd name="connsiteX51" fmla="*/ 45469 w 789036"/>
                <a:gd name="connsiteY51" fmla="*/ 445708 h 788629"/>
                <a:gd name="connsiteX52" fmla="*/ 97622 w 789036"/>
                <a:gd name="connsiteY52" fmla="*/ 414442 h 788629"/>
                <a:gd name="connsiteX53" fmla="*/ 112432 w 789036"/>
                <a:gd name="connsiteY53" fmla="*/ 407479 h 788629"/>
                <a:gd name="connsiteX54" fmla="*/ 136737 w 789036"/>
                <a:gd name="connsiteY54" fmla="*/ 407479 h 788629"/>
                <a:gd name="connsiteX55" fmla="*/ 242183 w 789036"/>
                <a:gd name="connsiteY55" fmla="*/ 407226 h 788629"/>
                <a:gd name="connsiteX56" fmla="*/ 256740 w 789036"/>
                <a:gd name="connsiteY56" fmla="*/ 420644 h 788629"/>
                <a:gd name="connsiteX57" fmla="*/ 278639 w 789036"/>
                <a:gd name="connsiteY57" fmla="*/ 473177 h 788629"/>
                <a:gd name="connsiteX58" fmla="*/ 276614 w 789036"/>
                <a:gd name="connsiteY58" fmla="*/ 494697 h 788629"/>
                <a:gd name="connsiteX59" fmla="*/ 188131 w 789036"/>
                <a:gd name="connsiteY59" fmla="*/ 583307 h 788629"/>
                <a:gd name="connsiteX60" fmla="*/ 163700 w 789036"/>
                <a:gd name="connsiteY60" fmla="*/ 589383 h 788629"/>
                <a:gd name="connsiteX61" fmla="*/ 106483 w 789036"/>
                <a:gd name="connsiteY61" fmla="*/ 613181 h 788629"/>
                <a:gd name="connsiteX62" fmla="*/ 115977 w 789036"/>
                <a:gd name="connsiteY62" fmla="*/ 674829 h 788629"/>
                <a:gd name="connsiteX63" fmla="*/ 178004 w 789036"/>
                <a:gd name="connsiteY63" fmla="*/ 681411 h 788629"/>
                <a:gd name="connsiteX64" fmla="*/ 199903 w 789036"/>
                <a:gd name="connsiteY64" fmla="*/ 623561 h 788629"/>
                <a:gd name="connsiteX65" fmla="*/ 206106 w 789036"/>
                <a:gd name="connsiteY65" fmla="*/ 601156 h 788629"/>
                <a:gd name="connsiteX66" fmla="*/ 291678 w 789036"/>
                <a:gd name="connsiteY66" fmla="*/ 515330 h 788629"/>
                <a:gd name="connsiteX67" fmla="*/ 319527 w 789036"/>
                <a:gd name="connsiteY67" fmla="*/ 512799 h 788629"/>
                <a:gd name="connsiteX68" fmla="*/ 368642 w 789036"/>
                <a:gd name="connsiteY68" fmla="*/ 532546 h 788629"/>
                <a:gd name="connsiteX69" fmla="*/ 381933 w 789036"/>
                <a:gd name="connsiteY69" fmla="*/ 549635 h 788629"/>
                <a:gd name="connsiteX70" fmla="*/ 381933 w 789036"/>
                <a:gd name="connsiteY70" fmla="*/ 672803 h 788629"/>
                <a:gd name="connsiteX71" fmla="*/ 369528 w 789036"/>
                <a:gd name="connsiteY71" fmla="*/ 694576 h 788629"/>
                <a:gd name="connsiteX72" fmla="*/ 343325 w 789036"/>
                <a:gd name="connsiteY72" fmla="*/ 741919 h 788629"/>
                <a:gd name="connsiteX73" fmla="*/ 375224 w 789036"/>
                <a:gd name="connsiteY73" fmla="*/ 786097 h 788629"/>
                <a:gd name="connsiteX74" fmla="*/ 401428 w 789036"/>
                <a:gd name="connsiteY74" fmla="*/ 788629 h 788629"/>
                <a:gd name="connsiteX75" fmla="*/ 404339 w 789036"/>
                <a:gd name="connsiteY75" fmla="*/ 788502 h 788629"/>
                <a:gd name="connsiteX76" fmla="*/ 445100 w 789036"/>
                <a:gd name="connsiteY76" fmla="*/ 745590 h 788629"/>
                <a:gd name="connsiteX77" fmla="*/ 417251 w 789036"/>
                <a:gd name="connsiteY77" fmla="*/ 693437 h 788629"/>
                <a:gd name="connsiteX78" fmla="*/ 406871 w 789036"/>
                <a:gd name="connsiteY78" fmla="*/ 676474 h 788629"/>
                <a:gd name="connsiteX79" fmla="*/ 406997 w 789036"/>
                <a:gd name="connsiteY79" fmla="*/ 547230 h 788629"/>
                <a:gd name="connsiteX80" fmla="*/ 418770 w 789036"/>
                <a:gd name="connsiteY80" fmla="*/ 532926 h 788629"/>
                <a:gd name="connsiteX81" fmla="*/ 473202 w 789036"/>
                <a:gd name="connsiteY81" fmla="*/ 510394 h 788629"/>
                <a:gd name="connsiteX82" fmla="*/ 494721 w 789036"/>
                <a:gd name="connsiteY82" fmla="*/ 512925 h 788629"/>
                <a:gd name="connsiteX83" fmla="*/ 581939 w 789036"/>
                <a:gd name="connsiteY83" fmla="*/ 600143 h 788629"/>
                <a:gd name="connsiteX84" fmla="*/ 588521 w 789036"/>
                <a:gd name="connsiteY84" fmla="*/ 625966 h 788629"/>
                <a:gd name="connsiteX85" fmla="*/ 613079 w 789036"/>
                <a:gd name="connsiteY85" fmla="*/ 682930 h 788629"/>
                <a:gd name="connsiteX86" fmla="*/ 673460 w 789036"/>
                <a:gd name="connsiteY86" fmla="*/ 674702 h 788629"/>
                <a:gd name="connsiteX87" fmla="*/ 682321 w 789036"/>
                <a:gd name="connsiteY87" fmla="*/ 612928 h 788629"/>
                <a:gd name="connsiteX88" fmla="*/ 625105 w 789036"/>
                <a:gd name="connsiteY88" fmla="*/ 589003 h 788629"/>
                <a:gd name="connsiteX89" fmla="*/ 600800 w 789036"/>
                <a:gd name="connsiteY89" fmla="*/ 583180 h 788629"/>
                <a:gd name="connsiteX90" fmla="*/ 513709 w 789036"/>
                <a:gd name="connsiteY90" fmla="*/ 495963 h 788629"/>
                <a:gd name="connsiteX91" fmla="*/ 510544 w 789036"/>
                <a:gd name="connsiteY91" fmla="*/ 472924 h 788629"/>
                <a:gd name="connsiteX92" fmla="*/ 531938 w 789036"/>
                <a:gd name="connsiteY92" fmla="*/ 422290 h 788629"/>
                <a:gd name="connsiteX93" fmla="*/ 549533 w 789036"/>
                <a:gd name="connsiteY93" fmla="*/ 407100 h 788629"/>
                <a:gd name="connsiteX94" fmla="*/ 675232 w 789036"/>
                <a:gd name="connsiteY94" fmla="*/ 407226 h 788629"/>
                <a:gd name="connsiteX95" fmla="*/ 693461 w 789036"/>
                <a:gd name="connsiteY95" fmla="*/ 418113 h 788629"/>
                <a:gd name="connsiteX96" fmla="*/ 751690 w 789036"/>
                <a:gd name="connsiteY96" fmla="*/ 444063 h 788629"/>
                <a:gd name="connsiteX97" fmla="*/ 789033 w 789036"/>
                <a:gd name="connsiteY97" fmla="*/ 394061 h 788629"/>
                <a:gd name="connsiteX98" fmla="*/ 750551 w 789036"/>
                <a:gd name="connsiteY98" fmla="*/ 344819 h 788629"/>
                <a:gd name="connsiteX99" fmla="*/ 763210 w 789036"/>
                <a:gd name="connsiteY99" fmla="*/ 394568 h 788629"/>
                <a:gd name="connsiteX100" fmla="*/ 757133 w 789036"/>
                <a:gd name="connsiteY100" fmla="*/ 411150 h 788629"/>
                <a:gd name="connsiteX101" fmla="*/ 737766 w 789036"/>
                <a:gd name="connsiteY101" fmla="*/ 419125 h 788629"/>
                <a:gd name="connsiteX102" fmla="*/ 737766 w 789036"/>
                <a:gd name="connsiteY102" fmla="*/ 419125 h 788629"/>
                <a:gd name="connsiteX103" fmla="*/ 718272 w 789036"/>
                <a:gd name="connsiteY103" fmla="*/ 410138 h 788629"/>
                <a:gd name="connsiteX104" fmla="*/ 712955 w 789036"/>
                <a:gd name="connsiteY104" fmla="*/ 393682 h 788629"/>
                <a:gd name="connsiteX105" fmla="*/ 739538 w 789036"/>
                <a:gd name="connsiteY105" fmla="*/ 370137 h 788629"/>
                <a:gd name="connsiteX106" fmla="*/ 763210 w 789036"/>
                <a:gd name="connsiteY106" fmla="*/ 394568 h 788629"/>
                <a:gd name="connsiteX107" fmla="*/ 394465 w 789036"/>
                <a:gd name="connsiteY107" fmla="*/ 511533 h 788629"/>
                <a:gd name="connsiteX108" fmla="*/ 394339 w 789036"/>
                <a:gd name="connsiteY108" fmla="*/ 508875 h 788629"/>
                <a:gd name="connsiteX109" fmla="*/ 280032 w 789036"/>
                <a:gd name="connsiteY109" fmla="*/ 395201 h 788629"/>
                <a:gd name="connsiteX110" fmla="*/ 313957 w 789036"/>
                <a:gd name="connsiteY110" fmla="*/ 313806 h 788629"/>
                <a:gd name="connsiteX111" fmla="*/ 394212 w 789036"/>
                <a:gd name="connsiteY111" fmla="*/ 280261 h 788629"/>
                <a:gd name="connsiteX112" fmla="*/ 395225 w 789036"/>
                <a:gd name="connsiteY112" fmla="*/ 280261 h 788629"/>
                <a:gd name="connsiteX113" fmla="*/ 508646 w 789036"/>
                <a:gd name="connsiteY113" fmla="*/ 394947 h 788629"/>
                <a:gd name="connsiteX114" fmla="*/ 394465 w 789036"/>
                <a:gd name="connsiteY114" fmla="*/ 508875 h 788629"/>
                <a:gd name="connsiteX115" fmla="*/ 394465 w 789036"/>
                <a:gd name="connsiteY115" fmla="*/ 511533 h 788629"/>
                <a:gd name="connsiteX116" fmla="*/ 394465 w 789036"/>
                <a:gd name="connsiteY116" fmla="*/ 511533 h 788629"/>
                <a:gd name="connsiteX117" fmla="*/ 395731 w 789036"/>
                <a:gd name="connsiteY117" fmla="*/ 76078 h 788629"/>
                <a:gd name="connsiteX118" fmla="*/ 379908 w 789036"/>
                <a:gd name="connsiteY118" fmla="*/ 71268 h 788629"/>
                <a:gd name="connsiteX119" fmla="*/ 369781 w 789036"/>
                <a:gd name="connsiteY119" fmla="*/ 48736 h 788629"/>
                <a:gd name="connsiteX120" fmla="*/ 393959 w 789036"/>
                <a:gd name="connsiteY120" fmla="*/ 25823 h 788629"/>
                <a:gd name="connsiteX121" fmla="*/ 410668 w 789036"/>
                <a:gd name="connsiteY121" fmla="*/ 31646 h 788629"/>
                <a:gd name="connsiteX122" fmla="*/ 418896 w 789036"/>
                <a:gd name="connsiteY122" fmla="*/ 51014 h 788629"/>
                <a:gd name="connsiteX123" fmla="*/ 395731 w 789036"/>
                <a:gd name="connsiteY123" fmla="*/ 76078 h 788629"/>
                <a:gd name="connsiteX124" fmla="*/ 418896 w 789036"/>
                <a:gd name="connsiteY124" fmla="*/ 738628 h 788629"/>
                <a:gd name="connsiteX125" fmla="*/ 410289 w 789036"/>
                <a:gd name="connsiteY125" fmla="*/ 757869 h 788629"/>
                <a:gd name="connsiteX126" fmla="*/ 393579 w 789036"/>
                <a:gd name="connsiteY126" fmla="*/ 763439 h 788629"/>
                <a:gd name="connsiteX127" fmla="*/ 369908 w 789036"/>
                <a:gd name="connsiteY127" fmla="*/ 739134 h 788629"/>
                <a:gd name="connsiteX128" fmla="*/ 394086 w 789036"/>
                <a:gd name="connsiteY128" fmla="*/ 713184 h 788629"/>
                <a:gd name="connsiteX129" fmla="*/ 395984 w 789036"/>
                <a:gd name="connsiteY129" fmla="*/ 713057 h 788629"/>
                <a:gd name="connsiteX130" fmla="*/ 410415 w 789036"/>
                <a:gd name="connsiteY130" fmla="*/ 718880 h 788629"/>
                <a:gd name="connsiteX131" fmla="*/ 410415 w 789036"/>
                <a:gd name="connsiteY131" fmla="*/ 718880 h 788629"/>
                <a:gd name="connsiteX132" fmla="*/ 418896 w 789036"/>
                <a:gd name="connsiteY132" fmla="*/ 738628 h 788629"/>
                <a:gd name="connsiteX133" fmla="*/ 637510 w 789036"/>
                <a:gd name="connsiteY133" fmla="*/ 127345 h 788629"/>
                <a:gd name="connsiteX134" fmla="*/ 662068 w 789036"/>
                <a:gd name="connsiteY134" fmla="*/ 151397 h 788629"/>
                <a:gd name="connsiteX135" fmla="*/ 637510 w 789036"/>
                <a:gd name="connsiteY135" fmla="*/ 175954 h 788629"/>
                <a:gd name="connsiteX136" fmla="*/ 636750 w 789036"/>
                <a:gd name="connsiteY136" fmla="*/ 175954 h 788629"/>
                <a:gd name="connsiteX137" fmla="*/ 612826 w 789036"/>
                <a:gd name="connsiteY137" fmla="*/ 152409 h 788629"/>
                <a:gd name="connsiteX138" fmla="*/ 618775 w 789036"/>
                <a:gd name="connsiteY138" fmla="*/ 133928 h 788629"/>
                <a:gd name="connsiteX139" fmla="*/ 618775 w 789036"/>
                <a:gd name="connsiteY139" fmla="*/ 133928 h 788629"/>
                <a:gd name="connsiteX140" fmla="*/ 636750 w 789036"/>
                <a:gd name="connsiteY140" fmla="*/ 127092 h 788629"/>
                <a:gd name="connsiteX141" fmla="*/ 637510 w 789036"/>
                <a:gd name="connsiteY141" fmla="*/ 127345 h 788629"/>
                <a:gd name="connsiteX142" fmla="*/ 175852 w 789036"/>
                <a:gd name="connsiteY142" fmla="*/ 152029 h 788629"/>
                <a:gd name="connsiteX143" fmla="*/ 169016 w 789036"/>
                <a:gd name="connsiteY143" fmla="*/ 169878 h 788629"/>
                <a:gd name="connsiteX144" fmla="*/ 151421 w 789036"/>
                <a:gd name="connsiteY144" fmla="*/ 175954 h 788629"/>
                <a:gd name="connsiteX145" fmla="*/ 150282 w 789036"/>
                <a:gd name="connsiteY145" fmla="*/ 175954 h 788629"/>
                <a:gd name="connsiteX146" fmla="*/ 126863 w 789036"/>
                <a:gd name="connsiteY146" fmla="*/ 152029 h 788629"/>
                <a:gd name="connsiteX147" fmla="*/ 149522 w 789036"/>
                <a:gd name="connsiteY147" fmla="*/ 126712 h 788629"/>
                <a:gd name="connsiteX148" fmla="*/ 175852 w 789036"/>
                <a:gd name="connsiteY148" fmla="*/ 152029 h 788629"/>
                <a:gd name="connsiteX149" fmla="*/ 70533 w 789036"/>
                <a:gd name="connsiteY149" fmla="*/ 410011 h 788629"/>
                <a:gd name="connsiteX150" fmla="*/ 50532 w 789036"/>
                <a:gd name="connsiteY150" fmla="*/ 419125 h 788629"/>
                <a:gd name="connsiteX151" fmla="*/ 31544 w 789036"/>
                <a:gd name="connsiteY151" fmla="*/ 411150 h 788629"/>
                <a:gd name="connsiteX152" fmla="*/ 25468 w 789036"/>
                <a:gd name="connsiteY152" fmla="*/ 394568 h 788629"/>
                <a:gd name="connsiteX153" fmla="*/ 49140 w 789036"/>
                <a:gd name="connsiteY153" fmla="*/ 370263 h 788629"/>
                <a:gd name="connsiteX154" fmla="*/ 50785 w 789036"/>
                <a:gd name="connsiteY154" fmla="*/ 370263 h 788629"/>
                <a:gd name="connsiteX155" fmla="*/ 75723 w 789036"/>
                <a:gd name="connsiteY155" fmla="*/ 393808 h 788629"/>
                <a:gd name="connsiteX156" fmla="*/ 70533 w 789036"/>
                <a:gd name="connsiteY156" fmla="*/ 410011 h 788629"/>
                <a:gd name="connsiteX157" fmla="*/ 152687 w 789036"/>
                <a:gd name="connsiteY157" fmla="*/ 664955 h 788629"/>
                <a:gd name="connsiteX158" fmla="*/ 152433 w 789036"/>
                <a:gd name="connsiteY158" fmla="*/ 662296 h 788629"/>
                <a:gd name="connsiteX159" fmla="*/ 127116 w 789036"/>
                <a:gd name="connsiteY159" fmla="*/ 636600 h 788629"/>
                <a:gd name="connsiteX160" fmla="*/ 151421 w 789036"/>
                <a:gd name="connsiteY160" fmla="*/ 613181 h 788629"/>
                <a:gd name="connsiteX161" fmla="*/ 175978 w 789036"/>
                <a:gd name="connsiteY161" fmla="*/ 637486 h 788629"/>
                <a:gd name="connsiteX162" fmla="*/ 152560 w 789036"/>
                <a:gd name="connsiteY162" fmla="*/ 662296 h 788629"/>
                <a:gd name="connsiteX163" fmla="*/ 152687 w 789036"/>
                <a:gd name="connsiteY163" fmla="*/ 664955 h 788629"/>
                <a:gd name="connsiteX164" fmla="*/ 638016 w 789036"/>
                <a:gd name="connsiteY164" fmla="*/ 661917 h 788629"/>
                <a:gd name="connsiteX165" fmla="*/ 635991 w 789036"/>
                <a:gd name="connsiteY165" fmla="*/ 661917 h 788629"/>
                <a:gd name="connsiteX166" fmla="*/ 612952 w 789036"/>
                <a:gd name="connsiteY166" fmla="*/ 637739 h 788629"/>
                <a:gd name="connsiteX167" fmla="*/ 619535 w 789036"/>
                <a:gd name="connsiteY167" fmla="*/ 619511 h 788629"/>
                <a:gd name="connsiteX168" fmla="*/ 637763 w 789036"/>
                <a:gd name="connsiteY168" fmla="*/ 613308 h 788629"/>
                <a:gd name="connsiteX169" fmla="*/ 662068 w 789036"/>
                <a:gd name="connsiteY169" fmla="*/ 638245 h 788629"/>
                <a:gd name="connsiteX170" fmla="*/ 638016 w 789036"/>
                <a:gd name="connsiteY170" fmla="*/ 661917 h 78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789036" h="788629" fill="norm" stroke="1" extrusionOk="0">
                  <a:moveTo>
                    <a:pt x="750551" y="344819"/>
                  </a:moveTo>
                  <a:cubicBezTo>
                    <a:pt x="728145" y="338743"/>
                    <a:pt x="705866" y="348870"/>
                    <a:pt x="693841" y="370516"/>
                  </a:cubicBezTo>
                  <a:cubicBezTo>
                    <a:pt x="689030" y="379124"/>
                    <a:pt x="683967" y="382162"/>
                    <a:pt x="673714" y="382162"/>
                  </a:cubicBezTo>
                  <a:cubicBezTo>
                    <a:pt x="632067" y="381656"/>
                    <a:pt x="590547" y="381656"/>
                    <a:pt x="550419" y="382162"/>
                  </a:cubicBezTo>
                  <a:cubicBezTo>
                    <a:pt x="540672" y="382415"/>
                    <a:pt x="534089" y="381529"/>
                    <a:pt x="532064" y="367858"/>
                  </a:cubicBezTo>
                  <a:cubicBezTo>
                    <a:pt x="529406" y="348997"/>
                    <a:pt x="521811" y="330895"/>
                    <a:pt x="510038" y="315452"/>
                  </a:cubicBezTo>
                  <a:cubicBezTo>
                    <a:pt x="503962" y="307477"/>
                    <a:pt x="504342" y="302666"/>
                    <a:pt x="511684" y="295451"/>
                  </a:cubicBezTo>
                  <a:cubicBezTo>
                    <a:pt x="542318" y="265577"/>
                    <a:pt x="573078" y="234817"/>
                    <a:pt x="603079" y="204056"/>
                  </a:cubicBezTo>
                  <a:cubicBezTo>
                    <a:pt x="609408" y="197600"/>
                    <a:pt x="614725" y="197474"/>
                    <a:pt x="622320" y="199626"/>
                  </a:cubicBezTo>
                  <a:cubicBezTo>
                    <a:pt x="647130" y="206841"/>
                    <a:pt x="669410" y="198360"/>
                    <a:pt x="681815" y="177093"/>
                  </a:cubicBezTo>
                  <a:cubicBezTo>
                    <a:pt x="693714" y="156713"/>
                    <a:pt x="690549" y="131902"/>
                    <a:pt x="673967" y="115193"/>
                  </a:cubicBezTo>
                  <a:cubicBezTo>
                    <a:pt x="657384" y="98610"/>
                    <a:pt x="632573" y="95319"/>
                    <a:pt x="612066" y="107092"/>
                  </a:cubicBezTo>
                  <a:cubicBezTo>
                    <a:pt x="590420" y="119624"/>
                    <a:pt x="581939" y="141776"/>
                    <a:pt x="589407" y="166334"/>
                  </a:cubicBezTo>
                  <a:cubicBezTo>
                    <a:pt x="592445" y="176207"/>
                    <a:pt x="589787" y="181144"/>
                    <a:pt x="583711" y="187094"/>
                  </a:cubicBezTo>
                  <a:cubicBezTo>
                    <a:pt x="550166" y="220006"/>
                    <a:pt x="520798" y="249500"/>
                    <a:pt x="493709" y="277096"/>
                  </a:cubicBezTo>
                  <a:cubicBezTo>
                    <a:pt x="487253" y="283679"/>
                    <a:pt x="482442" y="285831"/>
                    <a:pt x="473708" y="279122"/>
                  </a:cubicBezTo>
                  <a:cubicBezTo>
                    <a:pt x="458011" y="267096"/>
                    <a:pt x="439656" y="259501"/>
                    <a:pt x="419403" y="256463"/>
                  </a:cubicBezTo>
                  <a:cubicBezTo>
                    <a:pt x="407757" y="254690"/>
                    <a:pt x="406871" y="249121"/>
                    <a:pt x="406997" y="240766"/>
                  </a:cubicBezTo>
                  <a:cubicBezTo>
                    <a:pt x="407251" y="205955"/>
                    <a:pt x="407504" y="160004"/>
                    <a:pt x="406871" y="113421"/>
                  </a:cubicBezTo>
                  <a:cubicBezTo>
                    <a:pt x="406744" y="103800"/>
                    <a:pt x="410668" y="99750"/>
                    <a:pt x="418390" y="95192"/>
                  </a:cubicBezTo>
                  <a:cubicBezTo>
                    <a:pt x="440289" y="82407"/>
                    <a:pt x="450163" y="60635"/>
                    <a:pt x="444087" y="38482"/>
                  </a:cubicBezTo>
                  <a:cubicBezTo>
                    <a:pt x="437758" y="15317"/>
                    <a:pt x="418517" y="253"/>
                    <a:pt x="394339" y="0"/>
                  </a:cubicBezTo>
                  <a:cubicBezTo>
                    <a:pt x="370541" y="0"/>
                    <a:pt x="351553" y="14304"/>
                    <a:pt x="344844" y="37216"/>
                  </a:cubicBezTo>
                  <a:cubicBezTo>
                    <a:pt x="338008" y="60128"/>
                    <a:pt x="347755" y="81901"/>
                    <a:pt x="370794" y="95572"/>
                  </a:cubicBezTo>
                  <a:cubicBezTo>
                    <a:pt x="377629" y="99623"/>
                    <a:pt x="382060" y="102914"/>
                    <a:pt x="381933" y="112028"/>
                  </a:cubicBezTo>
                  <a:cubicBezTo>
                    <a:pt x="381427" y="156080"/>
                    <a:pt x="381554" y="201018"/>
                    <a:pt x="381807" y="243298"/>
                  </a:cubicBezTo>
                  <a:cubicBezTo>
                    <a:pt x="381807" y="251779"/>
                    <a:pt x="379149" y="254817"/>
                    <a:pt x="370794" y="256210"/>
                  </a:cubicBezTo>
                  <a:cubicBezTo>
                    <a:pt x="349148" y="259627"/>
                    <a:pt x="330793" y="267096"/>
                    <a:pt x="316362" y="278362"/>
                  </a:cubicBezTo>
                  <a:cubicBezTo>
                    <a:pt x="306488" y="286084"/>
                    <a:pt x="301045" y="283552"/>
                    <a:pt x="293323" y="275451"/>
                  </a:cubicBezTo>
                  <a:cubicBezTo>
                    <a:pt x="264462" y="245450"/>
                    <a:pt x="239904" y="220892"/>
                    <a:pt x="215980" y="198107"/>
                  </a:cubicBezTo>
                  <a:cubicBezTo>
                    <a:pt x="203194" y="185954"/>
                    <a:pt x="192308" y="175448"/>
                    <a:pt x="202182" y="156333"/>
                  </a:cubicBezTo>
                  <a:cubicBezTo>
                    <a:pt x="204080" y="152662"/>
                    <a:pt x="202688" y="146586"/>
                    <a:pt x="201549" y="141776"/>
                  </a:cubicBezTo>
                  <a:lnTo>
                    <a:pt x="201296" y="140890"/>
                  </a:lnTo>
                  <a:cubicBezTo>
                    <a:pt x="198131" y="127345"/>
                    <a:pt x="190029" y="115699"/>
                    <a:pt x="178384" y="108231"/>
                  </a:cubicBezTo>
                  <a:cubicBezTo>
                    <a:pt x="166738" y="100762"/>
                    <a:pt x="153066" y="98231"/>
                    <a:pt x="139902" y="101395"/>
                  </a:cubicBezTo>
                  <a:cubicBezTo>
                    <a:pt x="126230" y="104560"/>
                    <a:pt x="114711" y="112914"/>
                    <a:pt x="107369" y="124940"/>
                  </a:cubicBezTo>
                  <a:cubicBezTo>
                    <a:pt x="100154" y="136713"/>
                    <a:pt x="98002" y="150257"/>
                    <a:pt x="101166" y="163422"/>
                  </a:cubicBezTo>
                  <a:cubicBezTo>
                    <a:pt x="104584" y="176967"/>
                    <a:pt x="112939" y="188360"/>
                    <a:pt x="124838" y="195195"/>
                  </a:cubicBezTo>
                  <a:cubicBezTo>
                    <a:pt x="136990" y="202284"/>
                    <a:pt x="151421" y="203930"/>
                    <a:pt x="165472" y="199879"/>
                  </a:cubicBezTo>
                  <a:cubicBezTo>
                    <a:pt x="173573" y="197474"/>
                    <a:pt x="179649" y="197474"/>
                    <a:pt x="186485" y="204563"/>
                  </a:cubicBezTo>
                  <a:cubicBezTo>
                    <a:pt x="218891" y="237855"/>
                    <a:pt x="250791" y="269501"/>
                    <a:pt x="277880" y="296084"/>
                  </a:cubicBezTo>
                  <a:cubicBezTo>
                    <a:pt x="283956" y="302034"/>
                    <a:pt x="285855" y="306464"/>
                    <a:pt x="279779" y="314439"/>
                  </a:cubicBezTo>
                  <a:cubicBezTo>
                    <a:pt x="267753" y="330009"/>
                    <a:pt x="259778" y="348744"/>
                    <a:pt x="256740" y="368618"/>
                  </a:cubicBezTo>
                  <a:cubicBezTo>
                    <a:pt x="254968" y="380137"/>
                    <a:pt x="249905" y="382162"/>
                    <a:pt x="240537" y="382162"/>
                  </a:cubicBezTo>
                  <a:lnTo>
                    <a:pt x="240537" y="384821"/>
                  </a:lnTo>
                  <a:lnTo>
                    <a:pt x="239904" y="382162"/>
                  </a:lnTo>
                  <a:cubicBezTo>
                    <a:pt x="195346" y="381656"/>
                    <a:pt x="154332" y="381656"/>
                    <a:pt x="114078" y="382162"/>
                  </a:cubicBezTo>
                  <a:cubicBezTo>
                    <a:pt x="103571" y="382162"/>
                    <a:pt x="99014" y="377605"/>
                    <a:pt x="94710" y="369883"/>
                  </a:cubicBezTo>
                  <a:cubicBezTo>
                    <a:pt x="84330" y="351149"/>
                    <a:pt x="68001" y="342161"/>
                    <a:pt x="47367" y="343680"/>
                  </a:cubicBezTo>
                  <a:cubicBezTo>
                    <a:pt x="27114" y="345199"/>
                    <a:pt x="12303" y="355959"/>
                    <a:pt x="3189" y="375580"/>
                  </a:cubicBezTo>
                  <a:cubicBezTo>
                    <a:pt x="1543" y="379251"/>
                    <a:pt x="-229" y="402289"/>
                    <a:pt x="24" y="405327"/>
                  </a:cubicBezTo>
                  <a:cubicBezTo>
                    <a:pt x="7240" y="429632"/>
                    <a:pt x="22557" y="443177"/>
                    <a:pt x="45469" y="445708"/>
                  </a:cubicBezTo>
                  <a:cubicBezTo>
                    <a:pt x="68507" y="448240"/>
                    <a:pt x="86609" y="437354"/>
                    <a:pt x="97622" y="414442"/>
                  </a:cubicBezTo>
                  <a:cubicBezTo>
                    <a:pt x="100913" y="407606"/>
                    <a:pt x="105977" y="407479"/>
                    <a:pt x="112432" y="407479"/>
                  </a:cubicBezTo>
                  <a:lnTo>
                    <a:pt x="136737" y="407479"/>
                  </a:lnTo>
                  <a:cubicBezTo>
                    <a:pt x="171168" y="407606"/>
                    <a:pt x="206739" y="407606"/>
                    <a:pt x="242183" y="407226"/>
                  </a:cubicBezTo>
                  <a:cubicBezTo>
                    <a:pt x="252689" y="407226"/>
                    <a:pt x="255221" y="411530"/>
                    <a:pt x="256740" y="420644"/>
                  </a:cubicBezTo>
                  <a:cubicBezTo>
                    <a:pt x="260031" y="440771"/>
                    <a:pt x="267373" y="458367"/>
                    <a:pt x="278639" y="473177"/>
                  </a:cubicBezTo>
                  <a:cubicBezTo>
                    <a:pt x="285222" y="481785"/>
                    <a:pt x="284716" y="486975"/>
                    <a:pt x="276614" y="494697"/>
                  </a:cubicBezTo>
                  <a:cubicBezTo>
                    <a:pt x="244841" y="525457"/>
                    <a:pt x="215853" y="554445"/>
                    <a:pt x="188131" y="583307"/>
                  </a:cubicBezTo>
                  <a:cubicBezTo>
                    <a:pt x="179903" y="591788"/>
                    <a:pt x="172940" y="591915"/>
                    <a:pt x="163700" y="589383"/>
                  </a:cubicBezTo>
                  <a:cubicBezTo>
                    <a:pt x="140534" y="582927"/>
                    <a:pt x="118002" y="592168"/>
                    <a:pt x="106483" y="613181"/>
                  </a:cubicBezTo>
                  <a:cubicBezTo>
                    <a:pt x="95343" y="633562"/>
                    <a:pt x="99141" y="658879"/>
                    <a:pt x="115977" y="674829"/>
                  </a:cubicBezTo>
                  <a:cubicBezTo>
                    <a:pt x="132813" y="690905"/>
                    <a:pt x="157750" y="693563"/>
                    <a:pt x="178004" y="681411"/>
                  </a:cubicBezTo>
                  <a:cubicBezTo>
                    <a:pt x="198637" y="669006"/>
                    <a:pt x="206992" y="646726"/>
                    <a:pt x="199903" y="623561"/>
                  </a:cubicBezTo>
                  <a:cubicBezTo>
                    <a:pt x="197118" y="614320"/>
                    <a:pt x="198764" y="608244"/>
                    <a:pt x="206106" y="601156"/>
                  </a:cubicBezTo>
                  <a:cubicBezTo>
                    <a:pt x="235600" y="572547"/>
                    <a:pt x="264209" y="544445"/>
                    <a:pt x="291678" y="515330"/>
                  </a:cubicBezTo>
                  <a:cubicBezTo>
                    <a:pt x="302058" y="504318"/>
                    <a:pt x="308134" y="503811"/>
                    <a:pt x="319527" y="512799"/>
                  </a:cubicBezTo>
                  <a:cubicBezTo>
                    <a:pt x="332692" y="523052"/>
                    <a:pt x="349654" y="529888"/>
                    <a:pt x="368642" y="532546"/>
                  </a:cubicBezTo>
                  <a:cubicBezTo>
                    <a:pt x="381174" y="534318"/>
                    <a:pt x="382060" y="540394"/>
                    <a:pt x="381933" y="549635"/>
                  </a:cubicBezTo>
                  <a:cubicBezTo>
                    <a:pt x="381554" y="594700"/>
                    <a:pt x="381554" y="634954"/>
                    <a:pt x="381933" y="672803"/>
                  </a:cubicBezTo>
                  <a:cubicBezTo>
                    <a:pt x="382060" y="682424"/>
                    <a:pt x="380035" y="689006"/>
                    <a:pt x="369528" y="694576"/>
                  </a:cubicBezTo>
                  <a:cubicBezTo>
                    <a:pt x="351046" y="704323"/>
                    <a:pt x="341806" y="721159"/>
                    <a:pt x="343325" y="741919"/>
                  </a:cubicBezTo>
                  <a:cubicBezTo>
                    <a:pt x="344844" y="762173"/>
                    <a:pt x="355604" y="776983"/>
                    <a:pt x="375224" y="786097"/>
                  </a:cubicBezTo>
                  <a:cubicBezTo>
                    <a:pt x="378389" y="787616"/>
                    <a:pt x="394465" y="788629"/>
                    <a:pt x="401428" y="788629"/>
                  </a:cubicBezTo>
                  <a:cubicBezTo>
                    <a:pt x="402820" y="788629"/>
                    <a:pt x="403833" y="788629"/>
                    <a:pt x="404339" y="788502"/>
                  </a:cubicBezTo>
                  <a:cubicBezTo>
                    <a:pt x="427378" y="783692"/>
                    <a:pt x="441429" y="768755"/>
                    <a:pt x="445100" y="745590"/>
                  </a:cubicBezTo>
                  <a:cubicBezTo>
                    <a:pt x="448518" y="722931"/>
                    <a:pt x="438897" y="704956"/>
                    <a:pt x="417251" y="693437"/>
                  </a:cubicBezTo>
                  <a:cubicBezTo>
                    <a:pt x="409529" y="689386"/>
                    <a:pt x="406744" y="684955"/>
                    <a:pt x="406871" y="676474"/>
                  </a:cubicBezTo>
                  <a:cubicBezTo>
                    <a:pt x="407251" y="638372"/>
                    <a:pt x="407251" y="597231"/>
                    <a:pt x="406997" y="547230"/>
                  </a:cubicBezTo>
                  <a:cubicBezTo>
                    <a:pt x="406997" y="538875"/>
                    <a:pt x="408643" y="534572"/>
                    <a:pt x="418770" y="532926"/>
                  </a:cubicBezTo>
                  <a:cubicBezTo>
                    <a:pt x="439910" y="529508"/>
                    <a:pt x="458265" y="522039"/>
                    <a:pt x="473202" y="510394"/>
                  </a:cubicBezTo>
                  <a:cubicBezTo>
                    <a:pt x="482316" y="503305"/>
                    <a:pt x="487632" y="505710"/>
                    <a:pt x="494721" y="512925"/>
                  </a:cubicBezTo>
                  <a:cubicBezTo>
                    <a:pt x="524342" y="543433"/>
                    <a:pt x="553710" y="572800"/>
                    <a:pt x="581939" y="600143"/>
                  </a:cubicBezTo>
                  <a:cubicBezTo>
                    <a:pt x="590294" y="608244"/>
                    <a:pt x="592066" y="614953"/>
                    <a:pt x="588521" y="625966"/>
                  </a:cubicBezTo>
                  <a:cubicBezTo>
                    <a:pt x="581686" y="647359"/>
                    <a:pt x="591939" y="671284"/>
                    <a:pt x="613079" y="682930"/>
                  </a:cubicBezTo>
                  <a:cubicBezTo>
                    <a:pt x="632953" y="693816"/>
                    <a:pt x="657131" y="690525"/>
                    <a:pt x="673460" y="674702"/>
                  </a:cubicBezTo>
                  <a:cubicBezTo>
                    <a:pt x="690296" y="658372"/>
                    <a:pt x="693841" y="633435"/>
                    <a:pt x="682321" y="612928"/>
                  </a:cubicBezTo>
                  <a:cubicBezTo>
                    <a:pt x="670422" y="591662"/>
                    <a:pt x="647384" y="582168"/>
                    <a:pt x="625105" y="589003"/>
                  </a:cubicBezTo>
                  <a:cubicBezTo>
                    <a:pt x="614471" y="592295"/>
                    <a:pt x="608142" y="590776"/>
                    <a:pt x="600800" y="583180"/>
                  </a:cubicBezTo>
                  <a:cubicBezTo>
                    <a:pt x="574470" y="555838"/>
                    <a:pt x="545989" y="527356"/>
                    <a:pt x="513709" y="495963"/>
                  </a:cubicBezTo>
                  <a:cubicBezTo>
                    <a:pt x="506620" y="489127"/>
                    <a:pt x="502190" y="483431"/>
                    <a:pt x="510544" y="472924"/>
                  </a:cubicBezTo>
                  <a:cubicBezTo>
                    <a:pt x="521557" y="459000"/>
                    <a:pt x="528773" y="442037"/>
                    <a:pt x="531938" y="422290"/>
                  </a:cubicBezTo>
                  <a:cubicBezTo>
                    <a:pt x="533963" y="410138"/>
                    <a:pt x="538014" y="406847"/>
                    <a:pt x="549533" y="407100"/>
                  </a:cubicBezTo>
                  <a:cubicBezTo>
                    <a:pt x="592825" y="407859"/>
                    <a:pt x="635358" y="407606"/>
                    <a:pt x="675232" y="407226"/>
                  </a:cubicBezTo>
                  <a:cubicBezTo>
                    <a:pt x="683967" y="407226"/>
                    <a:pt x="688904" y="410138"/>
                    <a:pt x="693461" y="418113"/>
                  </a:cubicBezTo>
                  <a:cubicBezTo>
                    <a:pt x="706879" y="441278"/>
                    <a:pt x="728525" y="451025"/>
                    <a:pt x="751690" y="444063"/>
                  </a:cubicBezTo>
                  <a:cubicBezTo>
                    <a:pt x="774982" y="437100"/>
                    <a:pt x="789286" y="417986"/>
                    <a:pt x="789033" y="394061"/>
                  </a:cubicBezTo>
                  <a:cubicBezTo>
                    <a:pt x="788780" y="370390"/>
                    <a:pt x="773590" y="351022"/>
                    <a:pt x="750551" y="344819"/>
                  </a:cubicBezTo>
                  <a:close/>
                  <a:moveTo>
                    <a:pt x="763210" y="394568"/>
                  </a:moveTo>
                  <a:cubicBezTo>
                    <a:pt x="763716" y="400644"/>
                    <a:pt x="761564" y="406593"/>
                    <a:pt x="757133" y="411150"/>
                  </a:cubicBezTo>
                  <a:cubicBezTo>
                    <a:pt x="752323" y="416214"/>
                    <a:pt x="745488" y="419125"/>
                    <a:pt x="737766" y="419125"/>
                  </a:cubicBezTo>
                  <a:cubicBezTo>
                    <a:pt x="737766" y="419125"/>
                    <a:pt x="737766" y="419125"/>
                    <a:pt x="737766" y="419125"/>
                  </a:cubicBezTo>
                  <a:cubicBezTo>
                    <a:pt x="730424" y="418999"/>
                    <a:pt x="723082" y="415581"/>
                    <a:pt x="718272" y="410138"/>
                  </a:cubicBezTo>
                  <a:cubicBezTo>
                    <a:pt x="714094" y="405327"/>
                    <a:pt x="712196" y="399505"/>
                    <a:pt x="712955" y="393682"/>
                  </a:cubicBezTo>
                  <a:cubicBezTo>
                    <a:pt x="714980" y="377732"/>
                    <a:pt x="724095" y="369757"/>
                    <a:pt x="739538" y="370137"/>
                  </a:cubicBezTo>
                  <a:cubicBezTo>
                    <a:pt x="753969" y="370896"/>
                    <a:pt x="762070" y="379251"/>
                    <a:pt x="763210" y="394568"/>
                  </a:cubicBezTo>
                  <a:close/>
                  <a:moveTo>
                    <a:pt x="394465" y="511533"/>
                  </a:moveTo>
                  <a:lnTo>
                    <a:pt x="394339" y="508875"/>
                  </a:lnTo>
                  <a:cubicBezTo>
                    <a:pt x="331805" y="508875"/>
                    <a:pt x="280538" y="457861"/>
                    <a:pt x="280032" y="395201"/>
                  </a:cubicBezTo>
                  <a:cubicBezTo>
                    <a:pt x="279779" y="364820"/>
                    <a:pt x="291804" y="335832"/>
                    <a:pt x="313957" y="313806"/>
                  </a:cubicBezTo>
                  <a:cubicBezTo>
                    <a:pt x="335730" y="292160"/>
                    <a:pt x="364211" y="280261"/>
                    <a:pt x="394212" y="280261"/>
                  </a:cubicBezTo>
                  <a:cubicBezTo>
                    <a:pt x="394592" y="280261"/>
                    <a:pt x="394972" y="280261"/>
                    <a:pt x="395225" y="280261"/>
                  </a:cubicBezTo>
                  <a:cubicBezTo>
                    <a:pt x="458138" y="281020"/>
                    <a:pt x="509025" y="332541"/>
                    <a:pt x="508646" y="394947"/>
                  </a:cubicBezTo>
                  <a:cubicBezTo>
                    <a:pt x="508393" y="457734"/>
                    <a:pt x="457125" y="508748"/>
                    <a:pt x="394465" y="508875"/>
                  </a:cubicBezTo>
                  <a:lnTo>
                    <a:pt x="394465" y="511533"/>
                  </a:lnTo>
                  <a:lnTo>
                    <a:pt x="394465" y="511533"/>
                  </a:lnTo>
                  <a:close/>
                  <a:moveTo>
                    <a:pt x="395731" y="76078"/>
                  </a:moveTo>
                  <a:cubicBezTo>
                    <a:pt x="390161" y="76964"/>
                    <a:pt x="384592" y="75192"/>
                    <a:pt x="379908" y="71268"/>
                  </a:cubicBezTo>
                  <a:cubicBezTo>
                    <a:pt x="373705" y="66078"/>
                    <a:pt x="370034" y="57850"/>
                    <a:pt x="369781" y="48736"/>
                  </a:cubicBezTo>
                  <a:cubicBezTo>
                    <a:pt x="369781" y="35571"/>
                    <a:pt x="378642" y="27216"/>
                    <a:pt x="393959" y="25823"/>
                  </a:cubicBezTo>
                  <a:cubicBezTo>
                    <a:pt x="399909" y="25191"/>
                    <a:pt x="405858" y="27343"/>
                    <a:pt x="410668" y="31646"/>
                  </a:cubicBezTo>
                  <a:cubicBezTo>
                    <a:pt x="415985" y="36583"/>
                    <a:pt x="418896" y="43545"/>
                    <a:pt x="418896" y="51014"/>
                  </a:cubicBezTo>
                  <a:cubicBezTo>
                    <a:pt x="418770" y="65192"/>
                    <a:pt x="410795" y="73926"/>
                    <a:pt x="395731" y="76078"/>
                  </a:cubicBezTo>
                  <a:close/>
                  <a:moveTo>
                    <a:pt x="418896" y="738628"/>
                  </a:moveTo>
                  <a:cubicBezTo>
                    <a:pt x="418896" y="745970"/>
                    <a:pt x="415732" y="753058"/>
                    <a:pt x="410289" y="757869"/>
                  </a:cubicBezTo>
                  <a:cubicBezTo>
                    <a:pt x="405605" y="762046"/>
                    <a:pt x="399909" y="764071"/>
                    <a:pt x="393579" y="763439"/>
                  </a:cubicBezTo>
                  <a:cubicBezTo>
                    <a:pt x="378262" y="761793"/>
                    <a:pt x="370161" y="753438"/>
                    <a:pt x="369908" y="739134"/>
                  </a:cubicBezTo>
                  <a:cubicBezTo>
                    <a:pt x="369655" y="723944"/>
                    <a:pt x="378262" y="714703"/>
                    <a:pt x="394086" y="713184"/>
                  </a:cubicBezTo>
                  <a:cubicBezTo>
                    <a:pt x="394719" y="713184"/>
                    <a:pt x="395351" y="713057"/>
                    <a:pt x="395984" y="713057"/>
                  </a:cubicBezTo>
                  <a:cubicBezTo>
                    <a:pt x="401174" y="713057"/>
                    <a:pt x="406238" y="715083"/>
                    <a:pt x="410415" y="718880"/>
                  </a:cubicBezTo>
                  <a:lnTo>
                    <a:pt x="410415" y="718880"/>
                  </a:lnTo>
                  <a:cubicBezTo>
                    <a:pt x="415858" y="723944"/>
                    <a:pt x="419023" y="731286"/>
                    <a:pt x="418896" y="738628"/>
                  </a:cubicBezTo>
                  <a:close/>
                  <a:moveTo>
                    <a:pt x="637510" y="127345"/>
                  </a:moveTo>
                  <a:cubicBezTo>
                    <a:pt x="652447" y="127345"/>
                    <a:pt x="660928" y="135826"/>
                    <a:pt x="662068" y="151397"/>
                  </a:cubicBezTo>
                  <a:cubicBezTo>
                    <a:pt x="660928" y="167473"/>
                    <a:pt x="652447" y="175954"/>
                    <a:pt x="637510" y="175954"/>
                  </a:cubicBezTo>
                  <a:lnTo>
                    <a:pt x="636750" y="175954"/>
                  </a:lnTo>
                  <a:cubicBezTo>
                    <a:pt x="621940" y="175701"/>
                    <a:pt x="613206" y="167093"/>
                    <a:pt x="612826" y="152409"/>
                  </a:cubicBezTo>
                  <a:cubicBezTo>
                    <a:pt x="612699" y="144561"/>
                    <a:pt x="614598" y="138358"/>
                    <a:pt x="618775" y="133928"/>
                  </a:cubicBezTo>
                  <a:lnTo>
                    <a:pt x="618775" y="133928"/>
                  </a:lnTo>
                  <a:cubicBezTo>
                    <a:pt x="622953" y="129624"/>
                    <a:pt x="629029" y="127345"/>
                    <a:pt x="636750" y="127092"/>
                  </a:cubicBezTo>
                  <a:cubicBezTo>
                    <a:pt x="637130" y="127345"/>
                    <a:pt x="637383" y="127345"/>
                    <a:pt x="637510" y="127345"/>
                  </a:cubicBezTo>
                  <a:close/>
                  <a:moveTo>
                    <a:pt x="175852" y="152029"/>
                  </a:moveTo>
                  <a:cubicBezTo>
                    <a:pt x="175725" y="159625"/>
                    <a:pt x="173320" y="165827"/>
                    <a:pt x="169016" y="169878"/>
                  </a:cubicBezTo>
                  <a:cubicBezTo>
                    <a:pt x="164839" y="173802"/>
                    <a:pt x="158763" y="175954"/>
                    <a:pt x="151421" y="175954"/>
                  </a:cubicBezTo>
                  <a:lnTo>
                    <a:pt x="150282" y="175954"/>
                  </a:lnTo>
                  <a:cubicBezTo>
                    <a:pt x="135471" y="175574"/>
                    <a:pt x="127116" y="167093"/>
                    <a:pt x="126863" y="152029"/>
                  </a:cubicBezTo>
                  <a:cubicBezTo>
                    <a:pt x="126610" y="137346"/>
                    <a:pt x="134332" y="128738"/>
                    <a:pt x="149522" y="126712"/>
                  </a:cubicBezTo>
                  <a:cubicBezTo>
                    <a:pt x="167371" y="128358"/>
                    <a:pt x="176105" y="136839"/>
                    <a:pt x="175852" y="152029"/>
                  </a:cubicBezTo>
                  <a:close/>
                  <a:moveTo>
                    <a:pt x="70533" y="410011"/>
                  </a:moveTo>
                  <a:cubicBezTo>
                    <a:pt x="65722" y="415581"/>
                    <a:pt x="58380" y="418999"/>
                    <a:pt x="50532" y="419125"/>
                  </a:cubicBezTo>
                  <a:cubicBezTo>
                    <a:pt x="43190" y="419125"/>
                    <a:pt x="36354" y="416214"/>
                    <a:pt x="31544" y="411150"/>
                  </a:cubicBezTo>
                  <a:cubicBezTo>
                    <a:pt x="27240" y="406593"/>
                    <a:pt x="25088" y="400644"/>
                    <a:pt x="25468" y="394568"/>
                  </a:cubicBezTo>
                  <a:cubicBezTo>
                    <a:pt x="26607" y="379251"/>
                    <a:pt x="34835" y="370896"/>
                    <a:pt x="49140" y="370263"/>
                  </a:cubicBezTo>
                  <a:cubicBezTo>
                    <a:pt x="49646" y="370263"/>
                    <a:pt x="50279" y="370263"/>
                    <a:pt x="50785" y="370263"/>
                  </a:cubicBezTo>
                  <a:cubicBezTo>
                    <a:pt x="65089" y="370263"/>
                    <a:pt x="73697" y="378365"/>
                    <a:pt x="75723" y="393808"/>
                  </a:cubicBezTo>
                  <a:cubicBezTo>
                    <a:pt x="76609" y="399505"/>
                    <a:pt x="74710" y="405201"/>
                    <a:pt x="70533" y="410011"/>
                  </a:cubicBezTo>
                  <a:close/>
                  <a:moveTo>
                    <a:pt x="152687" y="664955"/>
                  </a:moveTo>
                  <a:lnTo>
                    <a:pt x="152433" y="662296"/>
                  </a:lnTo>
                  <a:cubicBezTo>
                    <a:pt x="135091" y="660777"/>
                    <a:pt x="126610" y="652170"/>
                    <a:pt x="127116" y="636600"/>
                  </a:cubicBezTo>
                  <a:cubicBezTo>
                    <a:pt x="127623" y="621662"/>
                    <a:pt x="136104" y="613308"/>
                    <a:pt x="151421" y="613181"/>
                  </a:cubicBezTo>
                  <a:cubicBezTo>
                    <a:pt x="166864" y="613181"/>
                    <a:pt x="175852" y="622042"/>
                    <a:pt x="175978" y="637486"/>
                  </a:cubicBezTo>
                  <a:cubicBezTo>
                    <a:pt x="176232" y="652043"/>
                    <a:pt x="168130" y="660651"/>
                    <a:pt x="152560" y="662296"/>
                  </a:cubicBezTo>
                  <a:lnTo>
                    <a:pt x="152687" y="664955"/>
                  </a:lnTo>
                  <a:close/>
                  <a:moveTo>
                    <a:pt x="638016" y="661917"/>
                  </a:moveTo>
                  <a:cubicBezTo>
                    <a:pt x="637383" y="661917"/>
                    <a:pt x="636750" y="661917"/>
                    <a:pt x="635991" y="661917"/>
                  </a:cubicBezTo>
                  <a:cubicBezTo>
                    <a:pt x="621054" y="661157"/>
                    <a:pt x="612826" y="652676"/>
                    <a:pt x="612952" y="637739"/>
                  </a:cubicBezTo>
                  <a:cubicBezTo>
                    <a:pt x="612952" y="629891"/>
                    <a:pt x="615231" y="623688"/>
                    <a:pt x="619535" y="619511"/>
                  </a:cubicBezTo>
                  <a:cubicBezTo>
                    <a:pt x="623712" y="615333"/>
                    <a:pt x="629788" y="613308"/>
                    <a:pt x="637763" y="613308"/>
                  </a:cubicBezTo>
                  <a:cubicBezTo>
                    <a:pt x="652827" y="613434"/>
                    <a:pt x="661182" y="622295"/>
                    <a:pt x="662068" y="638245"/>
                  </a:cubicBezTo>
                  <a:cubicBezTo>
                    <a:pt x="660422" y="653942"/>
                    <a:pt x="652321" y="661917"/>
                    <a:pt x="638016" y="661917"/>
                  </a:cubicBezTo>
                  <a:close/>
                </a:path>
              </a:pathLst>
            </a:custGeom>
            <a:solidFill>
              <a:srgbClr val="1E3A5B"/>
            </a:solidFill>
            <a:ln w="125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Полилиния: фигура 41"/>
            <p:cNvSpPr/>
            <p:nvPr/>
          </p:nvSpPr>
          <p:spPr bwMode="auto">
            <a:xfrm>
              <a:off x="2520671" y="4608014"/>
              <a:ext cx="106711" cy="103039"/>
            </a:xfrm>
            <a:custGeom>
              <a:avLst/>
              <a:gdLst>
                <a:gd name="connsiteX0" fmla="*/ 106712 w 106711"/>
                <a:gd name="connsiteY0" fmla="*/ 34305 h 103040"/>
                <a:gd name="connsiteX1" fmla="*/ 94939 w 106711"/>
                <a:gd name="connsiteY1" fmla="*/ 8734 h 103040"/>
                <a:gd name="connsiteX2" fmla="*/ 61141 w 106711"/>
                <a:gd name="connsiteY2" fmla="*/ 0 h 103040"/>
                <a:gd name="connsiteX3" fmla="*/ 14178 w 106711"/>
                <a:gd name="connsiteY3" fmla="*/ 0 h 103040"/>
                <a:gd name="connsiteX4" fmla="*/ 14178 w 106711"/>
                <a:gd name="connsiteY4" fmla="*/ 80255 h 103040"/>
                <a:gd name="connsiteX5" fmla="*/ 0 w 106711"/>
                <a:gd name="connsiteY5" fmla="*/ 80255 h 103040"/>
                <a:gd name="connsiteX6" fmla="*/ 0 w 106711"/>
                <a:gd name="connsiteY6" fmla="*/ 91521 h 103040"/>
                <a:gd name="connsiteX7" fmla="*/ 14178 w 106711"/>
                <a:gd name="connsiteY7" fmla="*/ 91521 h 103040"/>
                <a:gd name="connsiteX8" fmla="*/ 14178 w 106711"/>
                <a:gd name="connsiteY8" fmla="*/ 103041 h 103040"/>
                <a:gd name="connsiteX9" fmla="*/ 40887 w 106711"/>
                <a:gd name="connsiteY9" fmla="*/ 103041 h 103040"/>
                <a:gd name="connsiteX10" fmla="*/ 40887 w 106711"/>
                <a:gd name="connsiteY10" fmla="*/ 91521 h 103040"/>
                <a:gd name="connsiteX11" fmla="*/ 73293 w 106711"/>
                <a:gd name="connsiteY11" fmla="*/ 91521 h 103040"/>
                <a:gd name="connsiteX12" fmla="*/ 73293 w 106711"/>
                <a:gd name="connsiteY12" fmla="*/ 80255 h 103040"/>
                <a:gd name="connsiteX13" fmla="*/ 40887 w 106711"/>
                <a:gd name="connsiteY13" fmla="*/ 80255 h 103040"/>
                <a:gd name="connsiteX14" fmla="*/ 40887 w 106711"/>
                <a:gd name="connsiteY14" fmla="*/ 68609 h 103040"/>
                <a:gd name="connsiteX15" fmla="*/ 61014 w 106711"/>
                <a:gd name="connsiteY15" fmla="*/ 68609 h 103040"/>
                <a:gd name="connsiteX16" fmla="*/ 94813 w 106711"/>
                <a:gd name="connsiteY16" fmla="*/ 59875 h 103040"/>
                <a:gd name="connsiteX17" fmla="*/ 106712 w 106711"/>
                <a:gd name="connsiteY17" fmla="*/ 34305 h 103040"/>
                <a:gd name="connsiteX18" fmla="*/ 74559 w 106711"/>
                <a:gd name="connsiteY18" fmla="*/ 45571 h 103040"/>
                <a:gd name="connsiteX19" fmla="*/ 60761 w 106711"/>
                <a:gd name="connsiteY19" fmla="*/ 49242 h 103040"/>
                <a:gd name="connsiteX20" fmla="*/ 40887 w 106711"/>
                <a:gd name="connsiteY20" fmla="*/ 49242 h 103040"/>
                <a:gd name="connsiteX21" fmla="*/ 40887 w 106711"/>
                <a:gd name="connsiteY21" fmla="*/ 20254 h 103040"/>
                <a:gd name="connsiteX22" fmla="*/ 60761 w 106711"/>
                <a:gd name="connsiteY22" fmla="*/ 20254 h 103040"/>
                <a:gd name="connsiteX23" fmla="*/ 74559 w 106711"/>
                <a:gd name="connsiteY23" fmla="*/ 23925 h 103040"/>
                <a:gd name="connsiteX24" fmla="*/ 74559 w 106711"/>
                <a:gd name="connsiteY24" fmla="*/ 23925 h 103040"/>
                <a:gd name="connsiteX25" fmla="*/ 79749 w 106711"/>
                <a:gd name="connsiteY25" fmla="*/ 34684 h 103040"/>
                <a:gd name="connsiteX26" fmla="*/ 74559 w 106711"/>
                <a:gd name="connsiteY26" fmla="*/ 45571 h 10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711" h="103040" fill="norm" stroke="1" extrusionOk="0">
                  <a:moveTo>
                    <a:pt x="106712" y="34305"/>
                  </a:moveTo>
                  <a:cubicBezTo>
                    <a:pt x="106712" y="22912"/>
                    <a:pt x="102914" y="14557"/>
                    <a:pt x="94939" y="8734"/>
                  </a:cubicBezTo>
                  <a:cubicBezTo>
                    <a:pt x="86964" y="2911"/>
                    <a:pt x="75572" y="0"/>
                    <a:pt x="61141" y="0"/>
                  </a:cubicBezTo>
                  <a:lnTo>
                    <a:pt x="14178" y="0"/>
                  </a:lnTo>
                  <a:lnTo>
                    <a:pt x="14178" y="80255"/>
                  </a:lnTo>
                  <a:lnTo>
                    <a:pt x="0" y="80255"/>
                  </a:lnTo>
                  <a:lnTo>
                    <a:pt x="0" y="91521"/>
                  </a:lnTo>
                  <a:lnTo>
                    <a:pt x="14178" y="91521"/>
                  </a:lnTo>
                  <a:lnTo>
                    <a:pt x="14178" y="103041"/>
                  </a:lnTo>
                  <a:lnTo>
                    <a:pt x="40887" y="103041"/>
                  </a:lnTo>
                  <a:lnTo>
                    <a:pt x="40887" y="91521"/>
                  </a:lnTo>
                  <a:lnTo>
                    <a:pt x="73293" y="91521"/>
                  </a:lnTo>
                  <a:lnTo>
                    <a:pt x="73293" y="80255"/>
                  </a:lnTo>
                  <a:lnTo>
                    <a:pt x="40887" y="80255"/>
                  </a:lnTo>
                  <a:lnTo>
                    <a:pt x="40887" y="68609"/>
                  </a:lnTo>
                  <a:lnTo>
                    <a:pt x="61014" y="68609"/>
                  </a:lnTo>
                  <a:cubicBezTo>
                    <a:pt x="75445" y="68609"/>
                    <a:pt x="86838" y="65698"/>
                    <a:pt x="94813" y="59875"/>
                  </a:cubicBezTo>
                  <a:cubicBezTo>
                    <a:pt x="102788" y="54052"/>
                    <a:pt x="106712" y="45697"/>
                    <a:pt x="106712" y="34305"/>
                  </a:cubicBezTo>
                  <a:close/>
                  <a:moveTo>
                    <a:pt x="74559" y="45571"/>
                  </a:moveTo>
                  <a:cubicBezTo>
                    <a:pt x="71268" y="47976"/>
                    <a:pt x="66584" y="49242"/>
                    <a:pt x="60761" y="49242"/>
                  </a:cubicBezTo>
                  <a:lnTo>
                    <a:pt x="40887" y="49242"/>
                  </a:lnTo>
                  <a:lnTo>
                    <a:pt x="40887" y="20254"/>
                  </a:lnTo>
                  <a:lnTo>
                    <a:pt x="60761" y="20254"/>
                  </a:lnTo>
                  <a:cubicBezTo>
                    <a:pt x="66584" y="20254"/>
                    <a:pt x="71268" y="21520"/>
                    <a:pt x="74559" y="23925"/>
                  </a:cubicBezTo>
                  <a:lnTo>
                    <a:pt x="74559" y="23925"/>
                  </a:lnTo>
                  <a:cubicBezTo>
                    <a:pt x="77977" y="26456"/>
                    <a:pt x="79749" y="30127"/>
                    <a:pt x="79749" y="34684"/>
                  </a:cubicBezTo>
                  <a:cubicBezTo>
                    <a:pt x="79749" y="39242"/>
                    <a:pt x="77977" y="42913"/>
                    <a:pt x="74559" y="45571"/>
                  </a:cubicBezTo>
                  <a:close/>
                </a:path>
              </a:pathLst>
            </a:custGeom>
            <a:solidFill>
              <a:srgbClr val="1E3A5B"/>
            </a:solidFill>
            <a:ln w="125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3" name="Рисунок 32"/>
          <p:cNvGrpSpPr/>
          <p:nvPr/>
        </p:nvGrpSpPr>
        <p:grpSpPr bwMode="auto">
          <a:xfrm>
            <a:off x="1098228" y="5804961"/>
            <a:ext cx="1072808" cy="1072808"/>
            <a:chOff x="604567" y="5720309"/>
            <a:chExt cx="1072808" cy="1072808"/>
          </a:xfrm>
          <a:solidFill>
            <a:schemeClr val="accent1"/>
          </a:solidFill>
        </p:grpSpPr>
        <p:sp>
          <p:nvSpPr>
            <p:cNvPr id="44" name="Полилиния: фигура 43"/>
            <p:cNvSpPr/>
            <p:nvPr/>
          </p:nvSpPr>
          <p:spPr bwMode="auto">
            <a:xfrm rot="-4060763">
              <a:off x="604567" y="5720309"/>
              <a:ext cx="1072808" cy="1072808"/>
            </a:xfrm>
            <a:custGeom>
              <a:avLst/>
              <a:gdLst>
                <a:gd name="connsiteX0" fmla="*/ 1072809 w 1072808"/>
                <a:gd name="connsiteY0" fmla="*/ 536404 h 1072808"/>
                <a:gd name="connsiteX1" fmla="*/ 536404 w 1072808"/>
                <a:gd name="connsiteY1" fmla="*/ 1072809 h 1072808"/>
                <a:gd name="connsiteX2" fmla="*/ 0 w 1072808"/>
                <a:gd name="connsiteY2" fmla="*/ 536404 h 1072808"/>
                <a:gd name="connsiteX3" fmla="*/ 536404 w 1072808"/>
                <a:gd name="connsiteY3" fmla="*/ 0 h 1072808"/>
                <a:gd name="connsiteX4" fmla="*/ 1072809 w 1072808"/>
                <a:gd name="connsiteY4" fmla="*/ 536404 h 107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808" h="1072808" fill="norm" stroke="1" extrusionOk="0">
                  <a:moveTo>
                    <a:pt x="1072809" y="536404"/>
                  </a:moveTo>
                  <a:cubicBezTo>
                    <a:pt x="1072809" y="832652"/>
                    <a:pt x="832652" y="1072809"/>
                    <a:pt x="536404" y="1072809"/>
                  </a:cubicBezTo>
                  <a:cubicBezTo>
                    <a:pt x="240156" y="1072809"/>
                    <a:pt x="0" y="832652"/>
                    <a:pt x="0" y="536404"/>
                  </a:cubicBezTo>
                  <a:cubicBezTo>
                    <a:pt x="0" y="240156"/>
                    <a:pt x="240156" y="0"/>
                    <a:pt x="536404" y="0"/>
                  </a:cubicBezTo>
                  <a:cubicBezTo>
                    <a:pt x="832652" y="0"/>
                    <a:pt x="1072809" y="240156"/>
                    <a:pt x="1072809" y="53640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2794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Полилиния: фигура 44"/>
            <p:cNvSpPr/>
            <p:nvPr/>
          </p:nvSpPr>
          <p:spPr bwMode="auto">
            <a:xfrm>
              <a:off x="1062231" y="6073036"/>
              <a:ext cx="206225" cy="206098"/>
            </a:xfrm>
            <a:custGeom>
              <a:avLst/>
              <a:gdLst>
                <a:gd name="connsiteX0" fmla="*/ 0 w 206225"/>
                <a:gd name="connsiteY0" fmla="*/ 103431 h 206098"/>
                <a:gd name="connsiteX1" fmla="*/ 103049 w 206225"/>
                <a:gd name="connsiteY1" fmla="*/ 0 h 206098"/>
                <a:gd name="connsiteX2" fmla="*/ 206225 w 206225"/>
                <a:gd name="connsiteY2" fmla="*/ 103431 h 206098"/>
                <a:gd name="connsiteX3" fmla="*/ 103049 w 206225"/>
                <a:gd name="connsiteY3" fmla="*/ 206098 h 206098"/>
                <a:gd name="connsiteX4" fmla="*/ 0 w 206225"/>
                <a:gd name="connsiteY4" fmla="*/ 103431 h 206098"/>
                <a:gd name="connsiteX5" fmla="*/ 103941 w 206225"/>
                <a:gd name="connsiteY5" fmla="*/ 17833 h 206098"/>
                <a:gd name="connsiteX6" fmla="*/ 17578 w 206225"/>
                <a:gd name="connsiteY6" fmla="*/ 102157 h 206098"/>
                <a:gd name="connsiteX7" fmla="*/ 101521 w 206225"/>
                <a:gd name="connsiteY7" fmla="*/ 188138 h 206098"/>
                <a:gd name="connsiteX8" fmla="*/ 188138 w 206225"/>
                <a:gd name="connsiteY8" fmla="*/ 105087 h 206098"/>
                <a:gd name="connsiteX9" fmla="*/ 103941 w 206225"/>
                <a:gd name="connsiteY9" fmla="*/ 17833 h 20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225" h="206098" fill="norm" stroke="1" extrusionOk="0">
                  <a:moveTo>
                    <a:pt x="0" y="103431"/>
                  </a:moveTo>
                  <a:cubicBezTo>
                    <a:pt x="-127" y="46111"/>
                    <a:pt x="45602" y="255"/>
                    <a:pt x="103049" y="0"/>
                  </a:cubicBezTo>
                  <a:cubicBezTo>
                    <a:pt x="159987" y="-127"/>
                    <a:pt x="206353" y="46366"/>
                    <a:pt x="206225" y="103431"/>
                  </a:cubicBezTo>
                  <a:cubicBezTo>
                    <a:pt x="206098" y="159732"/>
                    <a:pt x="159605" y="205970"/>
                    <a:pt x="103049" y="206098"/>
                  </a:cubicBezTo>
                  <a:cubicBezTo>
                    <a:pt x="46493" y="206225"/>
                    <a:pt x="128" y="159987"/>
                    <a:pt x="0" y="103431"/>
                  </a:cubicBezTo>
                  <a:close/>
                  <a:moveTo>
                    <a:pt x="103941" y="17833"/>
                  </a:moveTo>
                  <a:cubicBezTo>
                    <a:pt x="56811" y="17196"/>
                    <a:pt x="17961" y="55155"/>
                    <a:pt x="17578" y="102157"/>
                  </a:cubicBezTo>
                  <a:cubicBezTo>
                    <a:pt x="17196" y="148778"/>
                    <a:pt x="55028" y="187628"/>
                    <a:pt x="101521" y="188138"/>
                  </a:cubicBezTo>
                  <a:cubicBezTo>
                    <a:pt x="148650" y="188647"/>
                    <a:pt x="187373" y="151453"/>
                    <a:pt x="188138" y="105087"/>
                  </a:cubicBezTo>
                  <a:cubicBezTo>
                    <a:pt x="189029" y="57066"/>
                    <a:pt x="151835" y="18470"/>
                    <a:pt x="103941" y="17833"/>
                  </a:cubicBezTo>
                  <a:close/>
                </a:path>
              </a:pathLst>
            </a:custGeom>
            <a:solidFill>
              <a:srgbClr val="1E3A5B"/>
            </a:solidFill>
            <a:ln w="3175" cap="flat">
              <a:solidFill>
                <a:srgbClr val="1E3A5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Полилиния: фигура 45"/>
            <p:cNvSpPr/>
            <p:nvPr/>
          </p:nvSpPr>
          <p:spPr bwMode="auto">
            <a:xfrm>
              <a:off x="873840" y="6340785"/>
              <a:ext cx="577276" cy="277301"/>
            </a:xfrm>
            <a:custGeom>
              <a:avLst/>
              <a:gdLst>
                <a:gd name="connsiteX0" fmla="*/ 577277 w 577276"/>
                <a:gd name="connsiteY0" fmla="*/ 0 h 277301"/>
                <a:gd name="connsiteX1" fmla="*/ 71077 w 577276"/>
                <a:gd name="connsiteY1" fmla="*/ 0 h 277301"/>
                <a:gd name="connsiteX2" fmla="*/ 255 w 577276"/>
                <a:gd name="connsiteY2" fmla="*/ 76554 h 277301"/>
                <a:gd name="connsiteX3" fmla="*/ 0 w 577276"/>
                <a:gd name="connsiteY3" fmla="*/ 76554 h 277301"/>
                <a:gd name="connsiteX4" fmla="*/ 0 w 577276"/>
                <a:gd name="connsiteY4" fmla="*/ 277302 h 277301"/>
                <a:gd name="connsiteX5" fmla="*/ 521485 w 577276"/>
                <a:gd name="connsiteY5" fmla="*/ 277175 h 277301"/>
                <a:gd name="connsiteX6" fmla="*/ 577150 w 577276"/>
                <a:gd name="connsiteY6" fmla="*/ 199474 h 277301"/>
                <a:gd name="connsiteX7" fmla="*/ 577277 w 577276"/>
                <a:gd name="connsiteY7" fmla="*/ 0 h 277301"/>
                <a:gd name="connsiteX8" fmla="*/ 502506 w 577276"/>
                <a:gd name="connsiteY8" fmla="*/ 76554 h 277301"/>
                <a:gd name="connsiteX9" fmla="*/ 92604 w 577276"/>
                <a:gd name="connsiteY9" fmla="*/ 76554 h 277301"/>
                <a:gd name="connsiteX10" fmla="*/ 92604 w 577276"/>
                <a:gd name="connsiteY10" fmla="*/ 18342 h 277301"/>
                <a:gd name="connsiteX11" fmla="*/ 556642 w 577276"/>
                <a:gd name="connsiteY11" fmla="*/ 17833 h 277301"/>
                <a:gd name="connsiteX12" fmla="*/ 76045 w 577276"/>
                <a:gd name="connsiteY12" fmla="*/ 19489 h 277301"/>
                <a:gd name="connsiteX13" fmla="*/ 76045 w 577276"/>
                <a:gd name="connsiteY13" fmla="*/ 76554 h 277301"/>
                <a:gd name="connsiteX14" fmla="*/ 23183 w 577276"/>
                <a:gd name="connsiteY14" fmla="*/ 76554 h 277301"/>
                <a:gd name="connsiteX15" fmla="*/ 76045 w 577276"/>
                <a:gd name="connsiteY15" fmla="*/ 19489 h 277301"/>
                <a:gd name="connsiteX16" fmla="*/ 499449 w 577276"/>
                <a:gd name="connsiteY16" fmla="*/ 253737 h 277301"/>
                <a:gd name="connsiteX17" fmla="*/ 23055 w 577276"/>
                <a:gd name="connsiteY17" fmla="*/ 253992 h 277301"/>
                <a:gd name="connsiteX18" fmla="*/ 23055 w 577276"/>
                <a:gd name="connsiteY18" fmla="*/ 99737 h 277301"/>
                <a:gd name="connsiteX19" fmla="*/ 499449 w 577276"/>
                <a:gd name="connsiteY19" fmla="*/ 99864 h 277301"/>
                <a:gd name="connsiteX20" fmla="*/ 499449 w 577276"/>
                <a:gd name="connsiteY20" fmla="*/ 253737 h 277301"/>
                <a:gd name="connsiteX21" fmla="*/ 555113 w 577276"/>
                <a:gd name="connsiteY21" fmla="*/ 192978 h 277301"/>
                <a:gd name="connsiteX22" fmla="*/ 522632 w 577276"/>
                <a:gd name="connsiteY22" fmla="*/ 239089 h 277301"/>
                <a:gd name="connsiteX23" fmla="*/ 522632 w 577276"/>
                <a:gd name="connsiteY23" fmla="*/ 92604 h 277301"/>
                <a:gd name="connsiteX24" fmla="*/ 555113 w 577276"/>
                <a:gd name="connsiteY24" fmla="*/ 55919 h 277301"/>
                <a:gd name="connsiteX25" fmla="*/ 555113 w 577276"/>
                <a:gd name="connsiteY25" fmla="*/ 192978 h 27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7276" h="277301" fill="norm" stroke="1" extrusionOk="0">
                  <a:moveTo>
                    <a:pt x="577277" y="0"/>
                  </a:moveTo>
                  <a:lnTo>
                    <a:pt x="71077" y="0"/>
                  </a:lnTo>
                  <a:lnTo>
                    <a:pt x="255" y="76554"/>
                  </a:lnTo>
                  <a:lnTo>
                    <a:pt x="0" y="76554"/>
                  </a:lnTo>
                  <a:lnTo>
                    <a:pt x="0" y="277302"/>
                  </a:lnTo>
                  <a:lnTo>
                    <a:pt x="521485" y="277175"/>
                  </a:lnTo>
                  <a:lnTo>
                    <a:pt x="577150" y="199474"/>
                  </a:lnTo>
                  <a:lnTo>
                    <a:pt x="577277" y="0"/>
                  </a:lnTo>
                  <a:moveTo>
                    <a:pt x="502506" y="76554"/>
                  </a:moveTo>
                  <a:lnTo>
                    <a:pt x="92604" y="76554"/>
                  </a:lnTo>
                  <a:lnTo>
                    <a:pt x="92604" y="18342"/>
                  </a:lnTo>
                  <a:lnTo>
                    <a:pt x="556642" y="17833"/>
                  </a:lnTo>
                  <a:moveTo>
                    <a:pt x="76045" y="19489"/>
                  </a:moveTo>
                  <a:lnTo>
                    <a:pt x="76045" y="76554"/>
                  </a:lnTo>
                  <a:lnTo>
                    <a:pt x="23183" y="76554"/>
                  </a:lnTo>
                  <a:lnTo>
                    <a:pt x="76045" y="19489"/>
                  </a:lnTo>
                  <a:close/>
                  <a:moveTo>
                    <a:pt x="499449" y="253737"/>
                  </a:moveTo>
                  <a:lnTo>
                    <a:pt x="23055" y="253992"/>
                  </a:lnTo>
                  <a:lnTo>
                    <a:pt x="23055" y="99737"/>
                  </a:lnTo>
                  <a:lnTo>
                    <a:pt x="499449" y="99864"/>
                  </a:lnTo>
                  <a:lnTo>
                    <a:pt x="499449" y="253737"/>
                  </a:lnTo>
                  <a:close/>
                  <a:moveTo>
                    <a:pt x="555113" y="192978"/>
                  </a:moveTo>
                  <a:lnTo>
                    <a:pt x="522632" y="239089"/>
                  </a:lnTo>
                  <a:lnTo>
                    <a:pt x="522632" y="92604"/>
                  </a:lnTo>
                  <a:lnTo>
                    <a:pt x="555113" y="55919"/>
                  </a:lnTo>
                  <a:lnTo>
                    <a:pt x="555113" y="192978"/>
                  </a:lnTo>
                  <a:close/>
                </a:path>
              </a:pathLst>
            </a:custGeom>
            <a:solidFill>
              <a:srgbClr val="1E3A5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Полилиния: фигура 46"/>
            <p:cNvSpPr/>
            <p:nvPr/>
          </p:nvSpPr>
          <p:spPr bwMode="auto">
            <a:xfrm>
              <a:off x="1117004" y="6132203"/>
              <a:ext cx="90947" cy="87763"/>
            </a:xfrm>
            <a:custGeom>
              <a:avLst/>
              <a:gdLst>
                <a:gd name="connsiteX0" fmla="*/ 90948 w 90947"/>
                <a:gd name="connsiteY0" fmla="*/ 29297 h 87763"/>
                <a:gd name="connsiteX1" fmla="*/ 80885 w 90947"/>
                <a:gd name="connsiteY1" fmla="*/ 7515 h 87763"/>
                <a:gd name="connsiteX2" fmla="*/ 52098 w 90947"/>
                <a:gd name="connsiteY2" fmla="*/ 0 h 87763"/>
                <a:gd name="connsiteX3" fmla="*/ 12101 w 90947"/>
                <a:gd name="connsiteY3" fmla="*/ 0 h 87763"/>
                <a:gd name="connsiteX4" fmla="*/ 12101 w 90947"/>
                <a:gd name="connsiteY4" fmla="*/ 68402 h 87763"/>
                <a:gd name="connsiteX5" fmla="*/ 0 w 90947"/>
                <a:gd name="connsiteY5" fmla="*/ 68402 h 87763"/>
                <a:gd name="connsiteX6" fmla="*/ 0 w 90947"/>
                <a:gd name="connsiteY6" fmla="*/ 77955 h 87763"/>
                <a:gd name="connsiteX7" fmla="*/ 12101 w 90947"/>
                <a:gd name="connsiteY7" fmla="*/ 77955 h 87763"/>
                <a:gd name="connsiteX8" fmla="*/ 12101 w 90947"/>
                <a:gd name="connsiteY8" fmla="*/ 87763 h 87763"/>
                <a:gd name="connsiteX9" fmla="*/ 34902 w 90947"/>
                <a:gd name="connsiteY9" fmla="*/ 87763 h 87763"/>
                <a:gd name="connsiteX10" fmla="*/ 34902 w 90947"/>
                <a:gd name="connsiteY10" fmla="*/ 77955 h 87763"/>
                <a:gd name="connsiteX11" fmla="*/ 62543 w 90947"/>
                <a:gd name="connsiteY11" fmla="*/ 77955 h 87763"/>
                <a:gd name="connsiteX12" fmla="*/ 62543 w 90947"/>
                <a:gd name="connsiteY12" fmla="*/ 68402 h 87763"/>
                <a:gd name="connsiteX13" fmla="*/ 34902 w 90947"/>
                <a:gd name="connsiteY13" fmla="*/ 68402 h 87763"/>
                <a:gd name="connsiteX14" fmla="*/ 34902 w 90947"/>
                <a:gd name="connsiteY14" fmla="*/ 58466 h 87763"/>
                <a:gd name="connsiteX15" fmla="*/ 52098 w 90947"/>
                <a:gd name="connsiteY15" fmla="*/ 58466 h 87763"/>
                <a:gd name="connsiteX16" fmla="*/ 80885 w 90947"/>
                <a:gd name="connsiteY16" fmla="*/ 50951 h 87763"/>
                <a:gd name="connsiteX17" fmla="*/ 90948 w 90947"/>
                <a:gd name="connsiteY17" fmla="*/ 29297 h 87763"/>
                <a:gd name="connsiteX18" fmla="*/ 63562 w 90947"/>
                <a:gd name="connsiteY18" fmla="*/ 38850 h 87763"/>
                <a:gd name="connsiteX19" fmla="*/ 51843 w 90947"/>
                <a:gd name="connsiteY19" fmla="*/ 42035 h 87763"/>
                <a:gd name="connsiteX20" fmla="*/ 34902 w 90947"/>
                <a:gd name="connsiteY20" fmla="*/ 42035 h 87763"/>
                <a:gd name="connsiteX21" fmla="*/ 34902 w 90947"/>
                <a:gd name="connsiteY21" fmla="*/ 17323 h 87763"/>
                <a:gd name="connsiteX22" fmla="*/ 51843 w 90947"/>
                <a:gd name="connsiteY22" fmla="*/ 17323 h 87763"/>
                <a:gd name="connsiteX23" fmla="*/ 63562 w 90947"/>
                <a:gd name="connsiteY23" fmla="*/ 20381 h 87763"/>
                <a:gd name="connsiteX24" fmla="*/ 63562 w 90947"/>
                <a:gd name="connsiteY24" fmla="*/ 20381 h 87763"/>
                <a:gd name="connsiteX25" fmla="*/ 68020 w 90947"/>
                <a:gd name="connsiteY25" fmla="*/ 29552 h 87763"/>
                <a:gd name="connsiteX26" fmla="*/ 63562 w 90947"/>
                <a:gd name="connsiteY26" fmla="*/ 38850 h 8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947" h="87763" fill="norm" stroke="1" extrusionOk="0">
                  <a:moveTo>
                    <a:pt x="90948" y="29297"/>
                  </a:moveTo>
                  <a:cubicBezTo>
                    <a:pt x="90948" y="19616"/>
                    <a:pt x="87636" y="12483"/>
                    <a:pt x="80885" y="7515"/>
                  </a:cubicBezTo>
                  <a:cubicBezTo>
                    <a:pt x="74134" y="2548"/>
                    <a:pt x="64326" y="0"/>
                    <a:pt x="52098" y="0"/>
                  </a:cubicBezTo>
                  <a:lnTo>
                    <a:pt x="12101" y="0"/>
                  </a:lnTo>
                  <a:lnTo>
                    <a:pt x="12101" y="68402"/>
                  </a:lnTo>
                  <a:lnTo>
                    <a:pt x="0" y="68402"/>
                  </a:lnTo>
                  <a:lnTo>
                    <a:pt x="0" y="77955"/>
                  </a:lnTo>
                  <a:lnTo>
                    <a:pt x="12101" y="77955"/>
                  </a:lnTo>
                  <a:lnTo>
                    <a:pt x="12101" y="87763"/>
                  </a:lnTo>
                  <a:lnTo>
                    <a:pt x="34902" y="87763"/>
                  </a:lnTo>
                  <a:lnTo>
                    <a:pt x="34902" y="77955"/>
                  </a:lnTo>
                  <a:lnTo>
                    <a:pt x="62543" y="77955"/>
                  </a:lnTo>
                  <a:lnTo>
                    <a:pt x="62543" y="68402"/>
                  </a:lnTo>
                  <a:lnTo>
                    <a:pt x="34902" y="68402"/>
                  </a:lnTo>
                  <a:lnTo>
                    <a:pt x="34902" y="58466"/>
                  </a:lnTo>
                  <a:lnTo>
                    <a:pt x="52098" y="58466"/>
                  </a:lnTo>
                  <a:cubicBezTo>
                    <a:pt x="64453" y="58466"/>
                    <a:pt x="74134" y="55919"/>
                    <a:pt x="80885" y="50951"/>
                  </a:cubicBezTo>
                  <a:cubicBezTo>
                    <a:pt x="87636" y="46111"/>
                    <a:pt x="90948" y="38978"/>
                    <a:pt x="90948" y="29297"/>
                  </a:cubicBezTo>
                  <a:close/>
                  <a:moveTo>
                    <a:pt x="63562" y="38850"/>
                  </a:moveTo>
                  <a:cubicBezTo>
                    <a:pt x="60759" y="40888"/>
                    <a:pt x="56811" y="42035"/>
                    <a:pt x="51843" y="42035"/>
                  </a:cubicBezTo>
                  <a:lnTo>
                    <a:pt x="34902" y="42035"/>
                  </a:lnTo>
                  <a:lnTo>
                    <a:pt x="34902" y="17323"/>
                  </a:lnTo>
                  <a:lnTo>
                    <a:pt x="51843" y="17323"/>
                  </a:lnTo>
                  <a:cubicBezTo>
                    <a:pt x="56811" y="17323"/>
                    <a:pt x="60759" y="18342"/>
                    <a:pt x="63562" y="20381"/>
                  </a:cubicBezTo>
                  <a:lnTo>
                    <a:pt x="63562" y="20381"/>
                  </a:lnTo>
                  <a:cubicBezTo>
                    <a:pt x="66491" y="22546"/>
                    <a:pt x="68020" y="25603"/>
                    <a:pt x="68020" y="29552"/>
                  </a:cubicBezTo>
                  <a:cubicBezTo>
                    <a:pt x="68020" y="33500"/>
                    <a:pt x="66491" y="36685"/>
                    <a:pt x="63562" y="38850"/>
                  </a:cubicBezTo>
                  <a:close/>
                </a:path>
              </a:pathLst>
            </a:custGeom>
            <a:solidFill>
              <a:srgbClr val="1E3A5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Полилиния: фигура 47"/>
            <p:cNvSpPr/>
            <p:nvPr/>
          </p:nvSpPr>
          <p:spPr bwMode="auto">
            <a:xfrm>
              <a:off x="1181967" y="5856365"/>
              <a:ext cx="206225" cy="206098"/>
            </a:xfrm>
            <a:custGeom>
              <a:avLst/>
              <a:gdLst>
                <a:gd name="connsiteX0" fmla="*/ 0 w 206225"/>
                <a:gd name="connsiteY0" fmla="*/ 103431 h 206098"/>
                <a:gd name="connsiteX1" fmla="*/ 103049 w 206225"/>
                <a:gd name="connsiteY1" fmla="*/ 0 h 206098"/>
                <a:gd name="connsiteX2" fmla="*/ 206225 w 206225"/>
                <a:gd name="connsiteY2" fmla="*/ 103431 h 206098"/>
                <a:gd name="connsiteX3" fmla="*/ 103049 w 206225"/>
                <a:gd name="connsiteY3" fmla="*/ 206098 h 206098"/>
                <a:gd name="connsiteX4" fmla="*/ 0 w 206225"/>
                <a:gd name="connsiteY4" fmla="*/ 103431 h 206098"/>
                <a:gd name="connsiteX5" fmla="*/ 104068 w 206225"/>
                <a:gd name="connsiteY5" fmla="*/ 17833 h 206098"/>
                <a:gd name="connsiteX6" fmla="*/ 17706 w 206225"/>
                <a:gd name="connsiteY6" fmla="*/ 102157 h 206098"/>
                <a:gd name="connsiteX7" fmla="*/ 101648 w 206225"/>
                <a:gd name="connsiteY7" fmla="*/ 188138 h 206098"/>
                <a:gd name="connsiteX8" fmla="*/ 188265 w 206225"/>
                <a:gd name="connsiteY8" fmla="*/ 105087 h 206098"/>
                <a:gd name="connsiteX9" fmla="*/ 104068 w 206225"/>
                <a:gd name="connsiteY9" fmla="*/ 17833 h 20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225" h="206098" fill="norm" stroke="1" extrusionOk="0">
                  <a:moveTo>
                    <a:pt x="0" y="103431"/>
                  </a:moveTo>
                  <a:cubicBezTo>
                    <a:pt x="-127" y="46111"/>
                    <a:pt x="45602" y="255"/>
                    <a:pt x="103049" y="0"/>
                  </a:cubicBezTo>
                  <a:cubicBezTo>
                    <a:pt x="159987" y="-127"/>
                    <a:pt x="206353" y="46366"/>
                    <a:pt x="206225" y="103431"/>
                  </a:cubicBezTo>
                  <a:cubicBezTo>
                    <a:pt x="206098" y="159732"/>
                    <a:pt x="159605" y="205970"/>
                    <a:pt x="103049" y="206098"/>
                  </a:cubicBezTo>
                  <a:cubicBezTo>
                    <a:pt x="46493" y="206225"/>
                    <a:pt x="128" y="159860"/>
                    <a:pt x="0" y="103431"/>
                  </a:cubicBezTo>
                  <a:close/>
                  <a:moveTo>
                    <a:pt x="104068" y="17833"/>
                  </a:moveTo>
                  <a:cubicBezTo>
                    <a:pt x="56938" y="17196"/>
                    <a:pt x="18088" y="55155"/>
                    <a:pt x="17706" y="102157"/>
                  </a:cubicBezTo>
                  <a:cubicBezTo>
                    <a:pt x="17324" y="148778"/>
                    <a:pt x="55155" y="187628"/>
                    <a:pt x="101648" y="188138"/>
                  </a:cubicBezTo>
                  <a:cubicBezTo>
                    <a:pt x="148778" y="188647"/>
                    <a:pt x="187501" y="151453"/>
                    <a:pt x="188265" y="105087"/>
                  </a:cubicBezTo>
                  <a:cubicBezTo>
                    <a:pt x="189029" y="57066"/>
                    <a:pt x="151835" y="18470"/>
                    <a:pt x="104068" y="17833"/>
                  </a:cubicBezTo>
                  <a:close/>
                </a:path>
              </a:pathLst>
            </a:custGeom>
            <a:solidFill>
              <a:srgbClr val="1E3A5B"/>
            </a:solidFill>
            <a:ln w="3175" cap="flat">
              <a:solidFill>
                <a:srgbClr val="1E3A5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Полилиния: фигура 48"/>
            <p:cNvSpPr/>
            <p:nvPr/>
          </p:nvSpPr>
          <p:spPr bwMode="auto">
            <a:xfrm>
              <a:off x="1236867" y="5915470"/>
              <a:ext cx="90947" cy="87763"/>
            </a:xfrm>
            <a:custGeom>
              <a:avLst/>
              <a:gdLst>
                <a:gd name="connsiteX0" fmla="*/ 90948 w 90947"/>
                <a:gd name="connsiteY0" fmla="*/ 29297 h 87763"/>
                <a:gd name="connsiteX1" fmla="*/ 80885 w 90947"/>
                <a:gd name="connsiteY1" fmla="*/ 7515 h 87763"/>
                <a:gd name="connsiteX2" fmla="*/ 52098 w 90947"/>
                <a:gd name="connsiteY2" fmla="*/ 0 h 87763"/>
                <a:gd name="connsiteX3" fmla="*/ 12101 w 90947"/>
                <a:gd name="connsiteY3" fmla="*/ 0 h 87763"/>
                <a:gd name="connsiteX4" fmla="*/ 12101 w 90947"/>
                <a:gd name="connsiteY4" fmla="*/ 68402 h 87763"/>
                <a:gd name="connsiteX5" fmla="*/ 0 w 90947"/>
                <a:gd name="connsiteY5" fmla="*/ 68402 h 87763"/>
                <a:gd name="connsiteX6" fmla="*/ 0 w 90947"/>
                <a:gd name="connsiteY6" fmla="*/ 77955 h 87763"/>
                <a:gd name="connsiteX7" fmla="*/ 12101 w 90947"/>
                <a:gd name="connsiteY7" fmla="*/ 77955 h 87763"/>
                <a:gd name="connsiteX8" fmla="*/ 12101 w 90947"/>
                <a:gd name="connsiteY8" fmla="*/ 87763 h 87763"/>
                <a:gd name="connsiteX9" fmla="*/ 34902 w 90947"/>
                <a:gd name="connsiteY9" fmla="*/ 87763 h 87763"/>
                <a:gd name="connsiteX10" fmla="*/ 34902 w 90947"/>
                <a:gd name="connsiteY10" fmla="*/ 77955 h 87763"/>
                <a:gd name="connsiteX11" fmla="*/ 62543 w 90947"/>
                <a:gd name="connsiteY11" fmla="*/ 77955 h 87763"/>
                <a:gd name="connsiteX12" fmla="*/ 62543 w 90947"/>
                <a:gd name="connsiteY12" fmla="*/ 68402 h 87763"/>
                <a:gd name="connsiteX13" fmla="*/ 34902 w 90947"/>
                <a:gd name="connsiteY13" fmla="*/ 68402 h 87763"/>
                <a:gd name="connsiteX14" fmla="*/ 34902 w 90947"/>
                <a:gd name="connsiteY14" fmla="*/ 58466 h 87763"/>
                <a:gd name="connsiteX15" fmla="*/ 52098 w 90947"/>
                <a:gd name="connsiteY15" fmla="*/ 58466 h 87763"/>
                <a:gd name="connsiteX16" fmla="*/ 80885 w 90947"/>
                <a:gd name="connsiteY16" fmla="*/ 50951 h 87763"/>
                <a:gd name="connsiteX17" fmla="*/ 90948 w 90947"/>
                <a:gd name="connsiteY17" fmla="*/ 29297 h 87763"/>
                <a:gd name="connsiteX18" fmla="*/ 63562 w 90947"/>
                <a:gd name="connsiteY18" fmla="*/ 38723 h 87763"/>
                <a:gd name="connsiteX19" fmla="*/ 51843 w 90947"/>
                <a:gd name="connsiteY19" fmla="*/ 41907 h 87763"/>
                <a:gd name="connsiteX20" fmla="*/ 34902 w 90947"/>
                <a:gd name="connsiteY20" fmla="*/ 41907 h 87763"/>
                <a:gd name="connsiteX21" fmla="*/ 34902 w 90947"/>
                <a:gd name="connsiteY21" fmla="*/ 17196 h 87763"/>
                <a:gd name="connsiteX22" fmla="*/ 51843 w 90947"/>
                <a:gd name="connsiteY22" fmla="*/ 17196 h 87763"/>
                <a:gd name="connsiteX23" fmla="*/ 63562 w 90947"/>
                <a:gd name="connsiteY23" fmla="*/ 20253 h 87763"/>
                <a:gd name="connsiteX24" fmla="*/ 63562 w 90947"/>
                <a:gd name="connsiteY24" fmla="*/ 20253 h 87763"/>
                <a:gd name="connsiteX25" fmla="*/ 68020 w 90947"/>
                <a:gd name="connsiteY25" fmla="*/ 29424 h 87763"/>
                <a:gd name="connsiteX26" fmla="*/ 63562 w 90947"/>
                <a:gd name="connsiteY26" fmla="*/ 38723 h 8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947" h="87763" fill="norm" stroke="1" extrusionOk="0">
                  <a:moveTo>
                    <a:pt x="90948" y="29297"/>
                  </a:moveTo>
                  <a:cubicBezTo>
                    <a:pt x="90948" y="19616"/>
                    <a:pt x="87636" y="12483"/>
                    <a:pt x="80885" y="7515"/>
                  </a:cubicBezTo>
                  <a:cubicBezTo>
                    <a:pt x="74134" y="2548"/>
                    <a:pt x="64326" y="0"/>
                    <a:pt x="52098" y="0"/>
                  </a:cubicBezTo>
                  <a:lnTo>
                    <a:pt x="12101" y="0"/>
                  </a:lnTo>
                  <a:lnTo>
                    <a:pt x="12101" y="68402"/>
                  </a:lnTo>
                  <a:lnTo>
                    <a:pt x="0" y="68402"/>
                  </a:lnTo>
                  <a:lnTo>
                    <a:pt x="0" y="77955"/>
                  </a:lnTo>
                  <a:lnTo>
                    <a:pt x="12101" y="77955"/>
                  </a:lnTo>
                  <a:lnTo>
                    <a:pt x="12101" y="87763"/>
                  </a:lnTo>
                  <a:lnTo>
                    <a:pt x="34902" y="87763"/>
                  </a:lnTo>
                  <a:lnTo>
                    <a:pt x="34902" y="77955"/>
                  </a:lnTo>
                  <a:lnTo>
                    <a:pt x="62543" y="77955"/>
                  </a:lnTo>
                  <a:lnTo>
                    <a:pt x="62543" y="68402"/>
                  </a:lnTo>
                  <a:lnTo>
                    <a:pt x="34902" y="68402"/>
                  </a:lnTo>
                  <a:lnTo>
                    <a:pt x="34902" y="58466"/>
                  </a:lnTo>
                  <a:lnTo>
                    <a:pt x="52098" y="58466"/>
                  </a:lnTo>
                  <a:cubicBezTo>
                    <a:pt x="64453" y="58466"/>
                    <a:pt x="74134" y="55919"/>
                    <a:pt x="80885" y="50951"/>
                  </a:cubicBezTo>
                  <a:cubicBezTo>
                    <a:pt x="87636" y="46111"/>
                    <a:pt x="90948" y="38978"/>
                    <a:pt x="90948" y="29297"/>
                  </a:cubicBezTo>
                  <a:close/>
                  <a:moveTo>
                    <a:pt x="63562" y="38723"/>
                  </a:moveTo>
                  <a:cubicBezTo>
                    <a:pt x="60759" y="40761"/>
                    <a:pt x="56811" y="41907"/>
                    <a:pt x="51843" y="41907"/>
                  </a:cubicBezTo>
                  <a:lnTo>
                    <a:pt x="34902" y="41907"/>
                  </a:lnTo>
                  <a:lnTo>
                    <a:pt x="34902" y="17196"/>
                  </a:lnTo>
                  <a:lnTo>
                    <a:pt x="51843" y="17196"/>
                  </a:lnTo>
                  <a:cubicBezTo>
                    <a:pt x="56811" y="17196"/>
                    <a:pt x="60759" y="18215"/>
                    <a:pt x="63562" y="20253"/>
                  </a:cubicBezTo>
                  <a:lnTo>
                    <a:pt x="63562" y="20253"/>
                  </a:lnTo>
                  <a:cubicBezTo>
                    <a:pt x="66491" y="22419"/>
                    <a:pt x="68020" y="25476"/>
                    <a:pt x="68020" y="29424"/>
                  </a:cubicBezTo>
                  <a:cubicBezTo>
                    <a:pt x="68020" y="33500"/>
                    <a:pt x="66491" y="36557"/>
                    <a:pt x="63562" y="38723"/>
                  </a:cubicBezTo>
                  <a:close/>
                </a:path>
              </a:pathLst>
            </a:custGeom>
            <a:solidFill>
              <a:srgbClr val="1E3A5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8" name="object 9"/>
          <p:cNvSpPr txBox="1"/>
          <p:nvPr/>
        </p:nvSpPr>
        <p:spPr bwMode="auto">
          <a:xfrm>
            <a:off x="2875992" y="6183203"/>
            <a:ext cx="4255910" cy="986809"/>
          </a:xfrm>
          <a:prstGeom prst="rect">
            <a:avLst/>
          </a:prstGeom>
        </p:spPr>
        <p:txBody>
          <a:bodyPr vert="horz" wrap="square" lIns="0" tIns="123825" rIns="0" bIns="0" rtlCol="0" anchor="t">
            <a:spAutoFit/>
          </a:bodyPr>
          <a:lstStyle/>
          <a:p>
            <a:pPr marL="12700" marR="550545">
              <a:spcBef>
                <a:spcPts val="1170"/>
              </a:spcBef>
              <a:defRPr/>
            </a:pPr>
            <a:r>
              <a:rPr lang="ru-RU" sz="1400">
                <a:solidFill>
                  <a:srgbClr val="1E3A5B"/>
                </a:solidFill>
                <a:latin typeface="Arial"/>
                <a:cs typeface="Arial"/>
              </a:rPr>
              <a:t>Сформировать пул экономически эффективных инвестиционных  проектов для реализации (поддержка существующих и развитие новых)</a:t>
            </a:r>
            <a:endParaRPr/>
          </a:p>
        </p:txBody>
      </p:sp>
      <p:sp>
        <p:nvSpPr>
          <p:cNvPr id="59" name="object 8"/>
          <p:cNvSpPr txBox="1"/>
          <p:nvPr/>
        </p:nvSpPr>
        <p:spPr bwMode="auto">
          <a:xfrm>
            <a:off x="2615387" y="5653606"/>
            <a:ext cx="306590" cy="346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30"/>
              </a:lnSpc>
              <a:tabLst>
                <a:tab pos="497840" algn="l"/>
              </a:tabLst>
              <a:defRPr/>
            </a:pPr>
            <a:r>
              <a:rPr lang="ru-RU" sz="2400" b="1" spc="-22" baseline="30000">
                <a:solidFill>
                  <a:srgbClr val="0092E1"/>
                </a:solidFill>
                <a:latin typeface="Arial Black"/>
                <a:cs typeface="Arial Black"/>
              </a:rPr>
              <a:t>1.</a:t>
            </a:r>
            <a:endParaRPr/>
          </a:p>
        </p:txBody>
      </p:sp>
      <p:sp>
        <p:nvSpPr>
          <p:cNvPr id="60" name="object 8"/>
          <p:cNvSpPr txBox="1"/>
          <p:nvPr/>
        </p:nvSpPr>
        <p:spPr bwMode="auto">
          <a:xfrm>
            <a:off x="4231851" y="4016691"/>
            <a:ext cx="318799" cy="342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30"/>
              </a:lnSpc>
              <a:tabLst>
                <a:tab pos="497840" algn="l"/>
              </a:tabLst>
              <a:defRPr/>
            </a:pPr>
            <a:r>
              <a:rPr lang="ru-RU" sz="2400" b="1" spc="-22" baseline="30000">
                <a:solidFill>
                  <a:srgbClr val="0092E1"/>
                </a:solidFill>
                <a:latin typeface="Arial Black"/>
                <a:cs typeface="Arial Black"/>
              </a:rPr>
              <a:t>2.</a:t>
            </a:r>
            <a:endParaRPr/>
          </a:p>
        </p:txBody>
      </p:sp>
      <p:sp>
        <p:nvSpPr>
          <p:cNvPr id="61" name="object 8"/>
          <p:cNvSpPr txBox="1"/>
          <p:nvPr/>
        </p:nvSpPr>
        <p:spPr bwMode="auto">
          <a:xfrm>
            <a:off x="7525331" y="369408"/>
            <a:ext cx="358200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97840" algn="l"/>
              </a:tabLst>
              <a:defRPr/>
            </a:pPr>
            <a:r>
              <a:rPr lang="ru-RU" sz="2400" b="1" spc="-22" baseline="30000">
                <a:solidFill>
                  <a:srgbClr val="0092E1"/>
                </a:solidFill>
                <a:latin typeface="Arial Black"/>
                <a:cs typeface="Arial Black"/>
              </a:rPr>
              <a:t>ПОТЕНЦИАЛЬНЫЕ  ИНВЕСТОРЫ</a:t>
            </a:r>
            <a:endParaRPr/>
          </a:p>
        </p:txBody>
      </p:sp>
      <p:sp>
        <p:nvSpPr>
          <p:cNvPr id="62" name="object 8"/>
          <p:cNvSpPr txBox="1"/>
          <p:nvPr/>
        </p:nvSpPr>
        <p:spPr bwMode="auto">
          <a:xfrm>
            <a:off x="5727307" y="2115593"/>
            <a:ext cx="318799" cy="342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30"/>
              </a:lnSpc>
              <a:tabLst>
                <a:tab pos="497840" algn="l"/>
              </a:tabLst>
              <a:defRPr/>
            </a:pPr>
            <a:r>
              <a:rPr lang="ru-RU" sz="2400" b="1" spc="-22" baseline="30000">
                <a:solidFill>
                  <a:srgbClr val="0092E1"/>
                </a:solidFill>
                <a:latin typeface="Arial Black"/>
                <a:cs typeface="Arial Black"/>
              </a:rPr>
              <a:t>3.</a:t>
            </a:r>
            <a:endParaRPr/>
          </a:p>
        </p:txBody>
      </p:sp>
      <p:sp>
        <p:nvSpPr>
          <p:cNvPr id="63" name="object 8"/>
          <p:cNvSpPr txBox="1"/>
          <p:nvPr/>
        </p:nvSpPr>
        <p:spPr bwMode="auto">
          <a:xfrm>
            <a:off x="7278499" y="253033"/>
            <a:ext cx="318799" cy="342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30"/>
              </a:lnSpc>
              <a:tabLst>
                <a:tab pos="497840" algn="l"/>
              </a:tabLst>
              <a:defRPr/>
            </a:pPr>
            <a:r>
              <a:rPr lang="ru-RU" sz="2400" b="1" spc="-22" baseline="30000">
                <a:solidFill>
                  <a:srgbClr val="0092E1"/>
                </a:solidFill>
                <a:latin typeface="Arial Black"/>
                <a:cs typeface="Arial Black"/>
              </a:rPr>
              <a:t>4.</a:t>
            </a:r>
            <a:endParaRPr/>
          </a:p>
        </p:txBody>
      </p:sp>
      <p:sp>
        <p:nvSpPr>
          <p:cNvPr id="2" name="TextBox 1"/>
          <p:cNvSpPr txBox="1"/>
          <p:nvPr/>
        </p:nvSpPr>
        <p:spPr bwMode="auto">
          <a:xfrm>
            <a:off x="298001" y="325041"/>
            <a:ext cx="3687377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1600">
                <a:solidFill>
                  <a:prstClr val="white">
                    <a:lumMod val="75000"/>
                  </a:prstClr>
                </a:solidFill>
                <a:latin typeface="Arial Black"/>
                <a:ea typeface="+mn-ea"/>
                <a:cs typeface="Arial Black"/>
              </a:rPr>
              <a:t>ЦЕЛЬ И ЗАДАЧИ ПРОЕКТА</a:t>
            </a:r>
            <a:endParaRPr/>
          </a:p>
        </p:txBody>
      </p:sp>
      <p:sp>
        <p:nvSpPr>
          <p:cNvPr id="3" name="Номер слайда 2"/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0" algn="l" defTabSz="914400">
              <a:lnSpc>
                <a:spcPct val="90000"/>
              </a:lnSpc>
              <a:spcBef>
                <a:spcPts val="877"/>
              </a:spcBef>
              <a:buFont typeface="Arial"/>
              <a:buChar char="•"/>
              <a:defRPr sz="24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651641" indent="-250631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00252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7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40353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04546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0555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60656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00757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40858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l" defTabSz="8019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fld id="{3D928D49-9667-6644-8876-990F029E125B}" type="slidenum">
              <a:rPr lang="ru-RU" sz="900" b="0" i="0" u="none" strike="noStrike" cap="none" spc="0">
                <a:ln>
                  <a:noFill/>
                </a:ln>
                <a:solidFill>
                  <a:srgbClr val="BFBFBF"/>
                </a:solidFill>
                <a:latin typeface="Arial"/>
                <a:ea typeface="+mn-ea"/>
                <a:cs typeface="Arial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rgbClr val="BFBFBF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81"/>
          <p:cNvGraphicFramePr>
            <a:graphicFrameLocks xmlns:a="http://schemas.openxmlformats.org/drawingml/2006/main" noGrp="1"/>
          </p:cNvGraphicFramePr>
          <p:nvPr/>
        </p:nvGraphicFramePr>
        <p:xfrm>
          <a:off x="1681163" y="2352538"/>
          <a:ext cx="6916738" cy="3605212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497185"/>
                <a:gridCol w="1352641"/>
                <a:gridCol w="1219107"/>
                <a:gridCol w="1295301"/>
                <a:gridCol w="1295301"/>
                <a:gridCol w="1257203"/>
              </a:tblGrid>
              <a:tr h="1097144">
                <a:tc>
                  <a:txBody>
                    <a:bodyPr/>
                    <a:p>
                      <a:pPr>
                        <a:defRPr/>
                      </a:pPr>
                      <a:endParaRPr lang="ru-RU" sz="1800"/>
                    </a:p>
                  </a:txBody>
                  <a:tcPr marL="91433" marR="91433" marT="45716" marB="45716">
                    <a:lnR w="12700" algn="ctr">
                      <a:solidFill>
                        <a:srgbClr val="C2C3C3"/>
                      </a:solidFill>
                    </a:lnR>
                    <a:lnT w="12700" algn="ctr">
                      <a:solidFill>
                        <a:srgbClr val="C2C3C3"/>
                      </a:solidFill>
                    </a:lnT>
                    <a:lnB w="12700" algn="ctr">
                      <a:solidFill>
                        <a:srgbClr val="C2C3C3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800"/>
                    </a:p>
                  </a:txBody>
                  <a:tcPr marL="91433" marR="91433" marT="45716" marB="45716">
                    <a:lnL w="12700" algn="ctr">
                      <a:solidFill>
                        <a:srgbClr val="C2C3C3"/>
                      </a:solidFill>
                    </a:lnL>
                    <a:lnR w="12700" algn="ctr">
                      <a:solidFill>
                        <a:srgbClr val="C2C3C3"/>
                      </a:solidFill>
                    </a:lnR>
                    <a:lnT w="12700" algn="ctr">
                      <a:solidFill>
                        <a:srgbClr val="C2C3C3"/>
                      </a:solidFill>
                    </a:lnT>
                    <a:lnB w="12700" algn="ctr">
                      <a:solidFill>
                        <a:srgbClr val="C2C3C3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800"/>
                    </a:p>
                  </a:txBody>
                  <a:tcPr marL="91433" marR="91433" marT="45716" marB="45716">
                    <a:lnL w="12700" algn="ctr">
                      <a:solidFill>
                        <a:srgbClr val="C2C3C3"/>
                      </a:solidFill>
                    </a:lnL>
                    <a:lnR w="12700" algn="ctr">
                      <a:solidFill>
                        <a:srgbClr val="C2C3C3"/>
                      </a:solidFill>
                    </a:lnR>
                    <a:lnT w="12700" algn="ctr">
                      <a:solidFill>
                        <a:srgbClr val="C2C3C3"/>
                      </a:solidFill>
                    </a:lnT>
                    <a:lnB w="12700" algn="ctr">
                      <a:solidFill>
                        <a:srgbClr val="C2C3C3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800"/>
                    </a:p>
                  </a:txBody>
                  <a:tcPr marL="91433" marR="91433" marT="45716" marB="45716">
                    <a:lnL w="12700" algn="ctr">
                      <a:solidFill>
                        <a:srgbClr val="C2C3C3"/>
                      </a:solidFill>
                    </a:lnL>
                    <a:lnR w="12700" algn="ctr">
                      <a:solidFill>
                        <a:srgbClr val="C2C3C3"/>
                      </a:solidFill>
                    </a:lnR>
                    <a:lnT w="12700" algn="ctr">
                      <a:solidFill>
                        <a:srgbClr val="C2C3C3"/>
                      </a:solidFill>
                    </a:lnT>
                    <a:lnB w="12700" algn="ctr">
                      <a:solidFill>
                        <a:srgbClr val="C2C3C3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800"/>
                    </a:p>
                  </a:txBody>
                  <a:tcPr marL="91433" marR="91433" marT="45716" marB="45716">
                    <a:lnL w="12700" algn="ctr">
                      <a:solidFill>
                        <a:srgbClr val="C2C3C3"/>
                      </a:solidFill>
                    </a:lnL>
                    <a:lnR w="12700" algn="ctr">
                      <a:solidFill>
                        <a:srgbClr val="C2C3C3"/>
                      </a:solidFill>
                    </a:lnR>
                    <a:lnT w="12700" algn="ctr">
                      <a:solidFill>
                        <a:srgbClr val="C2C3C3"/>
                      </a:solidFill>
                    </a:lnT>
                    <a:lnB w="12700" algn="ctr">
                      <a:solidFill>
                        <a:srgbClr val="C2C3C3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800"/>
                    </a:p>
                  </a:txBody>
                  <a:tcPr marL="91433" marR="91433" marT="45716" marB="45716">
                    <a:lnL w="12700" algn="ctr">
                      <a:solidFill>
                        <a:srgbClr val="C2C3C3"/>
                      </a:solidFill>
                    </a:lnL>
                    <a:lnR w="12700" algn="ctr">
                      <a:solidFill>
                        <a:srgbClr val="C2C3C3"/>
                      </a:solidFill>
                    </a:lnR>
                    <a:lnT w="12700" algn="ctr">
                      <a:solidFill>
                        <a:srgbClr val="C2C3C3"/>
                      </a:solidFill>
                    </a:lnT>
                    <a:lnB w="12700" algn="ctr">
                      <a:solidFill>
                        <a:srgbClr val="C2C3C3"/>
                      </a:solidFill>
                    </a:lnB>
                    <a:noFill/>
                  </a:tcPr>
                </a:tc>
              </a:tr>
              <a:tr h="1142890">
                <a:tc>
                  <a:txBody>
                    <a:bodyPr/>
                    <a:p>
                      <a:pPr>
                        <a:defRPr/>
                      </a:pPr>
                      <a:endParaRPr lang="ru-RU" sz="1800"/>
                    </a:p>
                  </a:txBody>
                  <a:tcPr marL="91433" marR="91433" marT="45716" marB="45716">
                    <a:lnR w="12700" algn="ctr">
                      <a:solidFill>
                        <a:srgbClr val="C2C3C3"/>
                      </a:solidFill>
                    </a:lnR>
                    <a:lnT w="12700" algn="ctr">
                      <a:solidFill>
                        <a:srgbClr val="C2C3C3"/>
                      </a:solidFill>
                    </a:lnT>
                    <a:lnB w="12700" algn="ctr">
                      <a:solidFill>
                        <a:srgbClr val="C2C3C3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800"/>
                    </a:p>
                  </a:txBody>
                  <a:tcPr marL="91433" marR="91433" marT="45716" marB="45716">
                    <a:lnL w="12700" algn="ctr">
                      <a:solidFill>
                        <a:srgbClr val="C2C3C3"/>
                      </a:solidFill>
                    </a:lnL>
                    <a:lnR w="12700" algn="ctr">
                      <a:solidFill>
                        <a:srgbClr val="C2C3C3"/>
                      </a:solidFill>
                    </a:lnR>
                    <a:lnT w="12700" algn="ctr">
                      <a:solidFill>
                        <a:srgbClr val="C2C3C3"/>
                      </a:solidFill>
                    </a:lnT>
                    <a:lnB w="12700" algn="ctr">
                      <a:solidFill>
                        <a:srgbClr val="C2C3C3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800"/>
                    </a:p>
                  </a:txBody>
                  <a:tcPr marL="91433" marR="91433" marT="45716" marB="45716">
                    <a:lnL w="12700" algn="ctr">
                      <a:solidFill>
                        <a:srgbClr val="C2C3C3"/>
                      </a:solidFill>
                    </a:lnL>
                    <a:lnR w="12700" algn="ctr">
                      <a:solidFill>
                        <a:srgbClr val="C2C3C3"/>
                      </a:solidFill>
                    </a:lnR>
                    <a:lnT w="12700" algn="ctr">
                      <a:solidFill>
                        <a:srgbClr val="C2C3C3"/>
                      </a:solidFill>
                    </a:lnT>
                    <a:lnB w="12700" algn="ctr">
                      <a:solidFill>
                        <a:srgbClr val="C2C3C3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800"/>
                    </a:p>
                  </a:txBody>
                  <a:tcPr marL="91433" marR="91433" marT="45716" marB="45716">
                    <a:lnL w="12700" algn="ctr">
                      <a:solidFill>
                        <a:srgbClr val="C2C3C3"/>
                      </a:solidFill>
                    </a:lnL>
                    <a:lnR w="12700" algn="ctr">
                      <a:solidFill>
                        <a:srgbClr val="C2C3C3"/>
                      </a:solidFill>
                    </a:lnR>
                    <a:lnT w="12700" algn="ctr">
                      <a:solidFill>
                        <a:srgbClr val="C2C3C3"/>
                      </a:solidFill>
                    </a:lnT>
                    <a:lnB w="12700" algn="ctr">
                      <a:solidFill>
                        <a:srgbClr val="C2C3C3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800"/>
                    </a:p>
                  </a:txBody>
                  <a:tcPr marL="91433" marR="91433" marT="45716" marB="45716">
                    <a:lnL w="12700" algn="ctr">
                      <a:solidFill>
                        <a:srgbClr val="C2C3C3"/>
                      </a:solidFill>
                    </a:lnL>
                    <a:lnR w="12700" algn="ctr">
                      <a:solidFill>
                        <a:srgbClr val="C2C3C3"/>
                      </a:solidFill>
                    </a:lnR>
                    <a:lnT w="12700" algn="ctr">
                      <a:solidFill>
                        <a:srgbClr val="C2C3C3"/>
                      </a:solidFill>
                    </a:lnT>
                    <a:lnB w="12700" algn="ctr">
                      <a:solidFill>
                        <a:srgbClr val="C2C3C3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800"/>
                    </a:p>
                  </a:txBody>
                  <a:tcPr marL="91433" marR="91433" marT="45716" marB="45716">
                    <a:lnL w="12700" algn="ctr">
                      <a:solidFill>
                        <a:srgbClr val="C2C3C3"/>
                      </a:solidFill>
                    </a:lnL>
                    <a:lnR w="12700" algn="ctr">
                      <a:solidFill>
                        <a:srgbClr val="C2C3C3"/>
                      </a:solidFill>
                    </a:lnR>
                    <a:lnT w="12700" algn="ctr">
                      <a:solidFill>
                        <a:srgbClr val="C2C3C3"/>
                      </a:solidFill>
                    </a:lnT>
                    <a:lnB w="12700" algn="ctr">
                      <a:solidFill>
                        <a:srgbClr val="C2C3C3"/>
                      </a:solidFill>
                    </a:lnB>
                    <a:noFill/>
                  </a:tcPr>
                </a:tc>
              </a:tr>
              <a:tr h="1365178">
                <a:tc>
                  <a:txBody>
                    <a:bodyPr/>
                    <a:p>
                      <a:pPr>
                        <a:defRPr/>
                      </a:pPr>
                      <a:endParaRPr lang="ru-RU" sz="1800"/>
                    </a:p>
                  </a:txBody>
                  <a:tcPr marL="91433" marR="91433" marT="45716" marB="45716">
                    <a:lnR w="12700" algn="ctr">
                      <a:solidFill>
                        <a:srgbClr val="C2C3C3"/>
                      </a:solidFill>
                    </a:lnR>
                    <a:lnT w="12700" algn="ctr">
                      <a:solidFill>
                        <a:srgbClr val="C2C3C3"/>
                      </a:solidFill>
                    </a:lnT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800"/>
                    </a:p>
                  </a:txBody>
                  <a:tcPr marL="91433" marR="91433" marT="45716" marB="45716">
                    <a:lnL w="12700" algn="ctr">
                      <a:solidFill>
                        <a:srgbClr val="C2C3C3"/>
                      </a:solidFill>
                    </a:lnL>
                    <a:lnR w="12700" algn="ctr">
                      <a:solidFill>
                        <a:srgbClr val="C2C3C3"/>
                      </a:solidFill>
                    </a:lnR>
                    <a:lnT w="12700" algn="ctr">
                      <a:solidFill>
                        <a:srgbClr val="C2C3C3"/>
                      </a:solidFill>
                    </a:lnT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800"/>
                    </a:p>
                  </a:txBody>
                  <a:tcPr marL="91433" marR="91433" marT="45716" marB="45716">
                    <a:lnL w="12700" algn="ctr">
                      <a:solidFill>
                        <a:srgbClr val="C2C3C3"/>
                      </a:solidFill>
                    </a:lnL>
                    <a:lnR w="12700" algn="ctr">
                      <a:solidFill>
                        <a:srgbClr val="C2C3C3"/>
                      </a:solidFill>
                    </a:lnR>
                    <a:lnT w="12700" algn="ctr">
                      <a:solidFill>
                        <a:srgbClr val="C2C3C3"/>
                      </a:solidFill>
                    </a:lnT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800"/>
                    </a:p>
                  </a:txBody>
                  <a:tcPr marL="91433" marR="91433" marT="45716" marB="45716">
                    <a:lnL w="12700" algn="ctr">
                      <a:solidFill>
                        <a:srgbClr val="C2C3C3"/>
                      </a:solidFill>
                    </a:lnL>
                    <a:lnR w="12700" algn="ctr">
                      <a:solidFill>
                        <a:srgbClr val="C2C3C3"/>
                      </a:solidFill>
                    </a:lnR>
                    <a:lnT w="12700" algn="ctr">
                      <a:solidFill>
                        <a:srgbClr val="C2C3C3"/>
                      </a:solidFill>
                    </a:lnT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800"/>
                    </a:p>
                  </a:txBody>
                  <a:tcPr marL="91433" marR="91433" marT="45716" marB="45716">
                    <a:lnL w="12700" algn="ctr">
                      <a:solidFill>
                        <a:srgbClr val="C2C3C3"/>
                      </a:solidFill>
                    </a:lnL>
                    <a:lnR w="12700" algn="ctr">
                      <a:solidFill>
                        <a:srgbClr val="C2C3C3"/>
                      </a:solidFill>
                    </a:lnR>
                    <a:lnT w="12700" algn="ctr">
                      <a:solidFill>
                        <a:srgbClr val="C2C3C3"/>
                      </a:solidFill>
                    </a:lnT>
                    <a:noFill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800"/>
                    </a:p>
                  </a:txBody>
                  <a:tcPr marL="91433" marR="91433" marT="45716" marB="45716">
                    <a:lnL w="12700" algn="ctr">
                      <a:solidFill>
                        <a:srgbClr val="C2C3C3"/>
                      </a:solidFill>
                    </a:lnL>
                    <a:lnR w="12700" algn="ctr">
                      <a:solidFill>
                        <a:srgbClr val="C2C3C3"/>
                      </a:solidFill>
                    </a:lnR>
                    <a:lnT w="12700" algn="ctr">
                      <a:solidFill>
                        <a:srgbClr val="C2C3C3"/>
                      </a:solidFill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74" name="Скругленный прямоугольник 73"/>
          <p:cNvSpPr/>
          <p:nvPr/>
        </p:nvSpPr>
        <p:spPr bwMode="auto">
          <a:xfrm>
            <a:off x="1649412" y="5293593"/>
            <a:ext cx="1126405" cy="7336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5" name="Скругленный прямоугольник 74"/>
          <p:cNvSpPr/>
          <p:nvPr/>
        </p:nvSpPr>
        <p:spPr bwMode="auto">
          <a:xfrm>
            <a:off x="2963197" y="5290076"/>
            <a:ext cx="1126405" cy="7336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6" name="Скругленный прямоугольник 75"/>
          <p:cNvSpPr/>
          <p:nvPr/>
        </p:nvSpPr>
        <p:spPr bwMode="auto">
          <a:xfrm>
            <a:off x="4206826" y="5288962"/>
            <a:ext cx="1126405" cy="7336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9" name="Скругленный прямоугольник 78"/>
          <p:cNvSpPr/>
          <p:nvPr/>
        </p:nvSpPr>
        <p:spPr bwMode="auto">
          <a:xfrm>
            <a:off x="5484436" y="5284435"/>
            <a:ext cx="1126405" cy="7336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80" name="Скругленный прямоугольник 79"/>
          <p:cNvSpPr/>
          <p:nvPr/>
        </p:nvSpPr>
        <p:spPr bwMode="auto">
          <a:xfrm>
            <a:off x="6783298" y="5284435"/>
            <a:ext cx="1126405" cy="7336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81" name="Скругленный прямоугольник 80"/>
          <p:cNvSpPr/>
          <p:nvPr/>
        </p:nvSpPr>
        <p:spPr bwMode="auto">
          <a:xfrm>
            <a:off x="8027394" y="5284435"/>
            <a:ext cx="1126405" cy="7336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1" name="Прямоугольник с двумя скругленными соседними углами 70"/>
          <p:cNvSpPr/>
          <p:nvPr/>
        </p:nvSpPr>
        <p:spPr bwMode="auto">
          <a:xfrm rot="16199998" flipH="1">
            <a:off x="9429930" y="1435529"/>
            <a:ext cx="720000" cy="181721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2" name="Прямоугольник с двумя скругленными соседними углами 71"/>
          <p:cNvSpPr/>
          <p:nvPr/>
        </p:nvSpPr>
        <p:spPr bwMode="auto">
          <a:xfrm rot="16199998" flipH="1">
            <a:off x="9423700" y="2532886"/>
            <a:ext cx="720000" cy="18172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3" name="Прямоугольник с двумя скругленными соседними углами 72"/>
          <p:cNvSpPr/>
          <p:nvPr/>
        </p:nvSpPr>
        <p:spPr bwMode="auto">
          <a:xfrm rot="16199998" flipH="1">
            <a:off x="9423700" y="3686717"/>
            <a:ext cx="720000" cy="18172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8" name="Прямоугольник с двумя скругленными соседними углами 67"/>
          <p:cNvSpPr/>
          <p:nvPr/>
        </p:nvSpPr>
        <p:spPr bwMode="auto">
          <a:xfrm rot="5400000">
            <a:off x="529344" y="1453469"/>
            <a:ext cx="775813" cy="183450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9" name="Прямоугольник с двумя скругленными соседними углами 68"/>
          <p:cNvSpPr/>
          <p:nvPr/>
        </p:nvSpPr>
        <p:spPr bwMode="auto">
          <a:xfrm rot="5400000">
            <a:off x="446846" y="2512618"/>
            <a:ext cx="928351" cy="183450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0" name="Прямоугольник с двумя скругленными соседними углами 69"/>
          <p:cNvSpPr/>
          <p:nvPr/>
        </p:nvSpPr>
        <p:spPr bwMode="auto">
          <a:xfrm rot="5400000">
            <a:off x="523115" y="3627581"/>
            <a:ext cx="775813" cy="183450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>
            <a:off x="4200525" y="6453355"/>
            <a:ext cx="0" cy="693407"/>
          </a:xfrm>
          <a:prstGeom prst="line">
            <a:avLst/>
          </a:prstGeom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 bwMode="auto">
          <a:xfrm>
            <a:off x="298001" y="325041"/>
            <a:ext cx="9879134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3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latin typeface="Arial Black"/>
                <a:ea typeface="+mn-ea"/>
                <a:cs typeface="Arial Black"/>
              </a:rPr>
              <a:t>МОДЕЛИРОВАНИЕ МЕЖМУНИЦИПАЛЬНОЙ ИНТЕГРАЦИИ И СОТРУДНИЧЕСТВА</a:t>
            </a:r>
            <a:endParaRPr/>
          </a:p>
        </p:txBody>
      </p:sp>
      <p:sp>
        <p:nvSpPr>
          <p:cNvPr id="4" name="Номер слайда 2"/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0" algn="l" defTabSz="914400">
              <a:lnSpc>
                <a:spcPct val="90000"/>
              </a:lnSpc>
              <a:spcBef>
                <a:spcPts val="877"/>
              </a:spcBef>
              <a:buFont typeface="Arial"/>
              <a:buChar char="•"/>
              <a:defRPr sz="24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651641" indent="-250631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00252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7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40353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04546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0555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60656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00757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40858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l" defTabSz="8019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fld id="{3D928D49-9667-6644-8876-990F029E125B}" type="slidenum">
              <a:rPr lang="ru-RU" sz="900" b="0" i="0" u="none" strike="noStrike" cap="none" spc="0">
                <a:ln>
                  <a:noFill/>
                </a:ln>
                <a:solidFill>
                  <a:srgbClr val="BFBFBF"/>
                </a:solidFill>
                <a:latin typeface="Arial"/>
                <a:ea typeface="+mn-ea"/>
                <a:cs typeface="Arial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rgbClr val="BFBFBF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24" name="Прямая соединительная линия 23"/>
          <p:cNvCxnSpPr>
            <a:cxnSpLocks/>
          </p:cNvCxnSpPr>
          <p:nvPr/>
        </p:nvCxnSpPr>
        <p:spPr bwMode="auto">
          <a:xfrm>
            <a:off x="2121723" y="2287698"/>
            <a:ext cx="0" cy="0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ject 17"/>
          <p:cNvSpPr txBox="1">
            <a:spLocks noChangeArrowheads="1"/>
          </p:cNvSpPr>
          <p:nvPr/>
        </p:nvSpPr>
        <p:spPr bwMode="auto">
          <a:xfrm>
            <a:off x="6649991" y="1890252"/>
            <a:ext cx="1422400" cy="339887"/>
          </a:xfrm>
          <a:prstGeom prst="rect">
            <a:avLst/>
          </a:prstGeom>
          <a:noFill/>
          <a:ln>
            <a:noFill/>
          </a:ln>
        </p:spPr>
        <p:txBody>
          <a:bodyPr lIns="54000" tIns="54000" rIns="54000" bIns="54000" anchor="ctr">
            <a:spAutoFit/>
          </a:bodyPr>
          <a:lstStyle>
            <a:lvl1pPr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ctr" defTabSz="48895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defRPr/>
            </a:pPr>
            <a:r>
              <a:rPr lang="ru-RU" sz="800" b="1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cs typeface="Arial"/>
              </a:rPr>
              <a:t>ЭКСПОРТНЫЕ ПЛОЩАДКИ</a:t>
            </a:r>
            <a:endParaRPr/>
          </a:p>
        </p:txBody>
      </p:sp>
      <p:cxnSp>
        <p:nvCxnSpPr>
          <p:cNvPr id="26" name="Прямая соединительная линия 25"/>
          <p:cNvCxnSpPr>
            <a:cxnSpLocks/>
          </p:cNvCxnSpPr>
          <p:nvPr/>
        </p:nvCxnSpPr>
        <p:spPr bwMode="auto">
          <a:xfrm>
            <a:off x="9080500" y="23350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 bwMode="auto">
          <a:xfrm>
            <a:off x="2121723" y="4545697"/>
            <a:ext cx="144000" cy="144000"/>
          </a:xfrm>
          <a:prstGeom prst="ellipse">
            <a:avLst/>
          </a:prstGeom>
          <a:solidFill>
            <a:srgbClr val="0092E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8" name="Овал 27"/>
          <p:cNvSpPr/>
          <p:nvPr/>
        </p:nvSpPr>
        <p:spPr bwMode="auto">
          <a:xfrm>
            <a:off x="3454399" y="3382583"/>
            <a:ext cx="144000" cy="144000"/>
          </a:xfrm>
          <a:prstGeom prst="ellipse">
            <a:avLst/>
          </a:prstGeom>
          <a:solidFill>
            <a:srgbClr val="0092E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9" name="Овал 28"/>
          <p:cNvSpPr/>
          <p:nvPr/>
        </p:nvSpPr>
        <p:spPr bwMode="auto">
          <a:xfrm>
            <a:off x="3454399" y="2287698"/>
            <a:ext cx="144000" cy="144000"/>
          </a:xfrm>
          <a:prstGeom prst="ellipse">
            <a:avLst/>
          </a:prstGeom>
          <a:solidFill>
            <a:srgbClr val="0092E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0" name="Овал 29"/>
          <p:cNvSpPr/>
          <p:nvPr/>
        </p:nvSpPr>
        <p:spPr bwMode="auto">
          <a:xfrm>
            <a:off x="4672746" y="2287698"/>
            <a:ext cx="144000" cy="144000"/>
          </a:xfrm>
          <a:prstGeom prst="ellipse">
            <a:avLst/>
          </a:prstGeom>
          <a:solidFill>
            <a:srgbClr val="0092E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1" name="Овал 30"/>
          <p:cNvSpPr/>
          <p:nvPr/>
        </p:nvSpPr>
        <p:spPr bwMode="auto">
          <a:xfrm>
            <a:off x="4672746" y="4539224"/>
            <a:ext cx="144000" cy="144000"/>
          </a:xfrm>
          <a:prstGeom prst="ellipse">
            <a:avLst/>
          </a:prstGeom>
          <a:solidFill>
            <a:srgbClr val="0092E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8491189" y="2087184"/>
            <a:ext cx="236162" cy="2792273"/>
          </a:xfrm>
          <a:prstGeom prst="rect">
            <a:avLst/>
          </a:prstGeom>
          <a:noFill/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3" name="Овал 32"/>
          <p:cNvSpPr/>
          <p:nvPr/>
        </p:nvSpPr>
        <p:spPr bwMode="auto">
          <a:xfrm>
            <a:off x="2121723" y="3382583"/>
            <a:ext cx="144000" cy="144000"/>
          </a:xfrm>
          <a:prstGeom prst="ellipse">
            <a:avLst/>
          </a:prstGeom>
          <a:solidFill>
            <a:srgbClr val="0092E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4" name="Овал 33"/>
          <p:cNvSpPr/>
          <p:nvPr/>
        </p:nvSpPr>
        <p:spPr bwMode="auto">
          <a:xfrm>
            <a:off x="2121723" y="2287698"/>
            <a:ext cx="144000" cy="144000"/>
          </a:xfrm>
          <a:prstGeom prst="ellipse">
            <a:avLst/>
          </a:prstGeom>
          <a:solidFill>
            <a:srgbClr val="0092E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5" name="Овал 34"/>
          <p:cNvSpPr/>
          <p:nvPr/>
        </p:nvSpPr>
        <p:spPr bwMode="auto">
          <a:xfrm>
            <a:off x="3454399" y="4525583"/>
            <a:ext cx="144000" cy="144000"/>
          </a:xfrm>
          <a:prstGeom prst="ellipse">
            <a:avLst/>
          </a:prstGeom>
          <a:solidFill>
            <a:srgbClr val="0092E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6" name="Овал 35"/>
          <p:cNvSpPr/>
          <p:nvPr/>
        </p:nvSpPr>
        <p:spPr bwMode="auto">
          <a:xfrm>
            <a:off x="4672746" y="3382583"/>
            <a:ext cx="144000" cy="144000"/>
          </a:xfrm>
          <a:prstGeom prst="ellipse">
            <a:avLst/>
          </a:prstGeom>
          <a:solidFill>
            <a:srgbClr val="0092E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" name="Овал 37"/>
          <p:cNvSpPr/>
          <p:nvPr/>
        </p:nvSpPr>
        <p:spPr bwMode="auto">
          <a:xfrm>
            <a:off x="8547099" y="2315783"/>
            <a:ext cx="144000" cy="144000"/>
          </a:xfrm>
          <a:prstGeom prst="ellipse">
            <a:avLst/>
          </a:prstGeom>
          <a:solidFill>
            <a:srgbClr val="21B63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9" name="Овал 38"/>
          <p:cNvSpPr/>
          <p:nvPr/>
        </p:nvSpPr>
        <p:spPr bwMode="auto">
          <a:xfrm>
            <a:off x="8547099" y="3382583"/>
            <a:ext cx="144000" cy="144000"/>
          </a:xfrm>
          <a:prstGeom prst="ellipse">
            <a:avLst/>
          </a:prstGeom>
          <a:solidFill>
            <a:srgbClr val="21B63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" name="Овал 39"/>
          <p:cNvSpPr/>
          <p:nvPr/>
        </p:nvSpPr>
        <p:spPr bwMode="auto">
          <a:xfrm>
            <a:off x="8547099" y="4525583"/>
            <a:ext cx="144000" cy="144000"/>
          </a:xfrm>
          <a:prstGeom prst="ellipse">
            <a:avLst/>
          </a:prstGeom>
          <a:solidFill>
            <a:srgbClr val="21B63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" name="Овал 40"/>
          <p:cNvSpPr/>
          <p:nvPr/>
        </p:nvSpPr>
        <p:spPr bwMode="auto">
          <a:xfrm>
            <a:off x="7277963" y="2315783"/>
            <a:ext cx="144000" cy="144000"/>
          </a:xfrm>
          <a:prstGeom prst="ellipse">
            <a:avLst/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2" name="Овал 41"/>
          <p:cNvSpPr/>
          <p:nvPr/>
        </p:nvSpPr>
        <p:spPr bwMode="auto">
          <a:xfrm>
            <a:off x="7277963" y="3382583"/>
            <a:ext cx="144000" cy="144000"/>
          </a:xfrm>
          <a:prstGeom prst="ellipse">
            <a:avLst/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3" name="Овал 42"/>
          <p:cNvSpPr/>
          <p:nvPr/>
        </p:nvSpPr>
        <p:spPr bwMode="auto">
          <a:xfrm>
            <a:off x="7277963" y="4525583"/>
            <a:ext cx="144000" cy="144000"/>
          </a:xfrm>
          <a:prstGeom prst="ellipse">
            <a:avLst/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Овал 43"/>
          <p:cNvSpPr/>
          <p:nvPr/>
        </p:nvSpPr>
        <p:spPr bwMode="auto">
          <a:xfrm>
            <a:off x="5970584" y="2287698"/>
            <a:ext cx="144000" cy="144000"/>
          </a:xfrm>
          <a:prstGeom prst="ellipse">
            <a:avLst/>
          </a:prstGeom>
          <a:solidFill>
            <a:srgbClr val="0092E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 bwMode="auto">
          <a:xfrm>
            <a:off x="5982432" y="4539224"/>
            <a:ext cx="144000" cy="144000"/>
          </a:xfrm>
          <a:prstGeom prst="ellipse">
            <a:avLst/>
          </a:prstGeom>
          <a:solidFill>
            <a:srgbClr val="0092E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 bwMode="auto">
          <a:xfrm>
            <a:off x="5970584" y="3382583"/>
            <a:ext cx="144000" cy="144000"/>
          </a:xfrm>
          <a:prstGeom prst="ellipse">
            <a:avLst/>
          </a:prstGeom>
          <a:solidFill>
            <a:srgbClr val="0092E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3" name="Стрелка: пятиугольник 32"/>
          <p:cNvSpPr/>
          <p:nvPr/>
        </p:nvSpPr>
        <p:spPr bwMode="auto">
          <a:xfrm>
            <a:off x="92074" y="3163169"/>
            <a:ext cx="1936452" cy="5334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>
            <a:lvl1pPr defTabSz="488950">
              <a:defRPr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 defTabSz="488950">
              <a:defRPr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 defTabSz="488950">
              <a:defRPr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 defTabSz="488950">
              <a:defRPr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 defTabSz="488950">
              <a:defRPr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buClr>
                <a:srgbClr val="FFDE16"/>
              </a:buClr>
              <a:buSzPct val="200000"/>
              <a:defRPr/>
            </a:pPr>
            <a:r>
              <a:rPr lang="ru-RU" sz="900" b="1" spc="-30">
                <a:solidFill>
                  <a:schemeClr val="bg1"/>
                </a:solidFill>
                <a:latin typeface="Arial Black"/>
                <a:cs typeface="Arial Black"/>
              </a:rPr>
              <a:t>производство метанола </a:t>
            </a:r>
            <a:r>
              <a:rPr lang="ru-RU" sz="900" b="1" spc="-20">
                <a:solidFill>
                  <a:schemeClr val="bg1"/>
                </a:solidFill>
                <a:latin typeface="Arial Black"/>
                <a:cs typeface="Arial Black"/>
              </a:rPr>
              <a:t>сетью малотоннажных заводов, транспортировка и укрупнение объемов         для переработки                     и распределения</a:t>
            </a:r>
            <a:endParaRPr/>
          </a:p>
        </p:txBody>
      </p:sp>
      <p:sp>
        <p:nvSpPr>
          <p:cNvPr id="55" name="object 17"/>
          <p:cNvSpPr txBox="1">
            <a:spLocks noChangeArrowheads="1"/>
          </p:cNvSpPr>
          <p:nvPr/>
        </p:nvSpPr>
        <p:spPr bwMode="auto">
          <a:xfrm>
            <a:off x="92076" y="4243949"/>
            <a:ext cx="1552836" cy="590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>
            <a:lvl1pPr defTabSz="488950">
              <a:defRPr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 defTabSz="488950">
              <a:defRPr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 defTabSz="488950">
              <a:defRPr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 defTabSz="488950">
              <a:defRPr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 defTabSz="488950">
              <a:defRPr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buClr>
                <a:srgbClr val="FFDE16"/>
              </a:buClr>
              <a:buSzPct val="200000"/>
              <a:defRPr/>
            </a:pPr>
            <a:r>
              <a:rPr lang="ru-RU" sz="900" b="1">
                <a:solidFill>
                  <a:schemeClr val="bg1"/>
                </a:solidFill>
                <a:latin typeface="Arial Black"/>
                <a:cs typeface="Arial Black"/>
              </a:rPr>
              <a:t>производство базовых переделов метанола 1 уровня</a:t>
            </a:r>
            <a:endParaRPr/>
          </a:p>
        </p:txBody>
      </p:sp>
      <p:sp>
        <p:nvSpPr>
          <p:cNvPr id="56" name="object 17"/>
          <p:cNvSpPr txBox="1">
            <a:spLocks noChangeArrowheads="1"/>
          </p:cNvSpPr>
          <p:nvPr/>
        </p:nvSpPr>
        <p:spPr bwMode="auto">
          <a:xfrm>
            <a:off x="9169400" y="3273854"/>
            <a:ext cx="1293838" cy="386054"/>
          </a:xfrm>
          <a:prstGeom prst="rect">
            <a:avLst/>
          </a:prstGeom>
          <a:noFill/>
          <a:ln>
            <a:noFill/>
          </a:ln>
        </p:spPr>
        <p:txBody>
          <a:bodyPr wrap="square" lIns="54000" tIns="54000" rIns="54000" bIns="54000" anchor="ctr">
            <a:spAutoFit/>
          </a:bodyPr>
          <a:lstStyle>
            <a:lvl1pPr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r" defTabSz="488950">
              <a:spcBef>
                <a:spcPts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defRPr/>
            </a:pPr>
            <a:r>
              <a:rPr lang="ru-RU" sz="900" b="1" u="none" strike="noStrike" cap="none" spc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rPr>
              <a:t>ФЕДЕРАЛЬНЫЙ УРОВЕНЬ</a:t>
            </a:r>
            <a:endParaRPr/>
          </a:p>
        </p:txBody>
      </p:sp>
      <p:sp>
        <p:nvSpPr>
          <p:cNvPr id="57" name="object 17"/>
          <p:cNvSpPr txBox="1">
            <a:spLocks noChangeArrowheads="1"/>
          </p:cNvSpPr>
          <p:nvPr/>
        </p:nvSpPr>
        <p:spPr bwMode="auto">
          <a:xfrm>
            <a:off x="9369864" y="4418197"/>
            <a:ext cx="1093373" cy="386054"/>
          </a:xfrm>
          <a:prstGeom prst="rect">
            <a:avLst/>
          </a:prstGeom>
          <a:noFill/>
          <a:ln>
            <a:noFill/>
          </a:ln>
        </p:spPr>
        <p:txBody>
          <a:bodyPr wrap="square" lIns="54000" tIns="54000" rIns="54000" bIns="54000" anchor="ctr">
            <a:spAutoFit/>
          </a:bodyPr>
          <a:lstStyle>
            <a:lvl1pPr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r" defTabSz="488950">
              <a:spcBef>
                <a:spcPts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defRPr/>
            </a:pPr>
            <a:r>
              <a:rPr lang="ru-RU" sz="900" b="1" u="none" strike="noStrike" cap="none" spc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rPr>
              <a:t>ОКРУЖНОЙ УРОВЕНЬ</a:t>
            </a:r>
            <a:endParaRPr/>
          </a:p>
        </p:txBody>
      </p:sp>
      <p:sp>
        <p:nvSpPr>
          <p:cNvPr id="58" name="object 17"/>
          <p:cNvSpPr txBox="1">
            <a:spLocks noChangeArrowheads="1"/>
          </p:cNvSpPr>
          <p:nvPr/>
        </p:nvSpPr>
        <p:spPr bwMode="auto">
          <a:xfrm>
            <a:off x="8974458" y="2174510"/>
            <a:ext cx="1488780" cy="386054"/>
          </a:xfrm>
          <a:prstGeom prst="rect">
            <a:avLst/>
          </a:prstGeom>
          <a:noFill/>
          <a:ln>
            <a:noFill/>
          </a:ln>
        </p:spPr>
        <p:txBody>
          <a:bodyPr wrap="square" lIns="54000" tIns="54000" rIns="54000" bIns="54000" anchor="ctr">
            <a:spAutoFit/>
          </a:bodyPr>
          <a:lstStyle>
            <a:lvl1pPr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r" defTabSz="488950">
              <a:spcBef>
                <a:spcPts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defRPr/>
            </a:pPr>
            <a:r>
              <a:rPr lang="ru-RU" sz="900" b="1" u="none" strike="noStrike" cap="none" spc="0">
                <a:ln>
                  <a:noFill/>
                </a:ln>
                <a:solidFill>
                  <a:schemeClr val="bg1"/>
                </a:solidFill>
                <a:latin typeface="Arial Black"/>
                <a:cs typeface="Arial Black"/>
              </a:rPr>
              <a:t>МЕЖДУНАРОДНЫЙ УРОВЕНЬ</a:t>
            </a:r>
            <a:endParaRPr/>
          </a:p>
        </p:txBody>
      </p:sp>
      <p:sp>
        <p:nvSpPr>
          <p:cNvPr id="63" name="Овал 62"/>
          <p:cNvSpPr/>
          <p:nvPr/>
        </p:nvSpPr>
        <p:spPr bwMode="auto">
          <a:xfrm>
            <a:off x="287006" y="6490629"/>
            <a:ext cx="144016" cy="144016"/>
          </a:xfrm>
          <a:prstGeom prst="ellipse">
            <a:avLst/>
          </a:prstGeom>
          <a:solidFill>
            <a:srgbClr val="0092E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4" name="Овал 63"/>
          <p:cNvSpPr/>
          <p:nvPr/>
        </p:nvSpPr>
        <p:spPr bwMode="auto">
          <a:xfrm>
            <a:off x="287006" y="6720178"/>
            <a:ext cx="144016" cy="144016"/>
          </a:xfrm>
          <a:prstGeom prst="ellipse">
            <a:avLst/>
          </a:prstGeom>
          <a:gradFill>
            <a:gsLst>
              <a:gs pos="0">
                <a:srgbClr val="0092E1"/>
              </a:gs>
              <a:gs pos="100000">
                <a:srgbClr val="21B63A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5" name="Овал 64"/>
          <p:cNvSpPr/>
          <p:nvPr/>
        </p:nvSpPr>
        <p:spPr bwMode="auto">
          <a:xfrm>
            <a:off x="287006" y="6949726"/>
            <a:ext cx="144016" cy="144016"/>
          </a:xfrm>
          <a:prstGeom prst="ellipse">
            <a:avLst/>
          </a:prstGeom>
          <a:solidFill>
            <a:srgbClr val="21B63A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7" name="object 6"/>
          <p:cNvSpPr txBox="1"/>
          <p:nvPr/>
        </p:nvSpPr>
        <p:spPr bwMode="auto">
          <a:xfrm>
            <a:off x="4497954" y="6453355"/>
            <a:ext cx="586816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  <a:defRPr/>
            </a:pPr>
            <a:r>
              <a:rPr lang="ru-RU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Исходя из проведенных интервью и полученных анкетных данных, а также имеющихся                    в МО цепочек поставок готовой продукции, возможные предметы интеграции существуют в процессах снабжения, производства, НИОКР, обеспечения кадрами, сбыте, транспортировки и логистики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298001" y="865360"/>
            <a:ext cx="9729219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0092E1"/>
                </a:solidFill>
                <a:latin typeface="Arial Black"/>
                <a:ea typeface="+mn-ea"/>
                <a:cs typeface="Arial Black"/>
              </a:rPr>
              <a:t>ЦЕНТР КОМПЕТЕНЦИЙ В ОБЛАСТИ ПРОИЗВОДСТВА </a:t>
            </a:r>
            <a:endParaRPr lang="en-US" sz="1600" b="1" i="0" u="none" strike="noStrike" cap="none" spc="0">
              <a:ln>
                <a:noFill/>
              </a:ln>
              <a:solidFill>
                <a:srgbClr val="0092E1"/>
              </a:solidFill>
              <a:latin typeface="Arial Black"/>
              <a:ea typeface="+mn-ea"/>
              <a:cs typeface="Arial Black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0092E1"/>
                </a:solidFill>
                <a:latin typeface="Arial Black"/>
                <a:ea typeface="+mn-ea"/>
                <a:cs typeface="Arial Black"/>
              </a:rPr>
              <a:t>И ПЕРЕРАБОТКИ МЕТАНОЛА</a:t>
            </a:r>
            <a:endParaRPr/>
          </a:p>
        </p:txBody>
      </p:sp>
      <p:sp>
        <p:nvSpPr>
          <p:cNvPr id="54" name="object 17"/>
          <p:cNvSpPr txBox="1">
            <a:spLocks noChangeArrowheads="1"/>
          </p:cNvSpPr>
          <p:nvPr/>
        </p:nvSpPr>
        <p:spPr bwMode="auto">
          <a:xfrm>
            <a:off x="95870" y="1963881"/>
            <a:ext cx="1732403" cy="801552"/>
          </a:xfrm>
          <a:prstGeom prst="rect">
            <a:avLst/>
          </a:prstGeom>
          <a:noFill/>
          <a:ln>
            <a:noFill/>
          </a:ln>
        </p:spPr>
        <p:txBody>
          <a:bodyPr wrap="square" lIns="0" tIns="54000" rIns="54000" bIns="54000" anchor="ctr">
            <a:spAutoFit/>
          </a:bodyPr>
          <a:lstStyle>
            <a:lvl1pPr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buClr>
                <a:srgbClr val="FFDE16"/>
              </a:buClr>
              <a:buSzPct val="200000"/>
              <a:defRPr/>
            </a:pPr>
            <a:r>
              <a:rPr lang="en-US" sz="900" b="1" spc="-30">
                <a:solidFill>
                  <a:schemeClr val="bg1"/>
                </a:solidFill>
                <a:latin typeface="Arial Black"/>
                <a:cs typeface="Arial Black"/>
              </a:rPr>
              <a:t>и</a:t>
            </a:r>
            <a:r>
              <a:rPr lang="ru-RU" sz="900" b="1" spc="-30">
                <a:solidFill>
                  <a:schemeClr val="bg1"/>
                </a:solidFill>
                <a:latin typeface="Arial Black"/>
                <a:cs typeface="Arial Black"/>
              </a:rPr>
              <a:t>нжиниринг           трансфера технологий</a:t>
            </a:r>
            <a:r>
              <a:rPr lang="en-US" sz="900" b="1" spc="-3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ru-RU" sz="900" b="1" spc="-30">
                <a:solidFill>
                  <a:schemeClr val="bg1"/>
                </a:solidFill>
                <a:latin typeface="Arial Black"/>
                <a:cs typeface="Arial Black"/>
              </a:rPr>
              <a:t>малотоннажных заводов по производству метанола и его производных</a:t>
            </a:r>
            <a:endParaRPr/>
          </a:p>
        </p:txBody>
      </p:sp>
      <p:sp>
        <p:nvSpPr>
          <p:cNvPr id="59" name="object 17"/>
          <p:cNvSpPr txBox="1">
            <a:spLocks noChangeArrowheads="1"/>
          </p:cNvSpPr>
          <p:nvPr/>
        </p:nvSpPr>
        <p:spPr bwMode="auto">
          <a:xfrm>
            <a:off x="1649412" y="5379154"/>
            <a:ext cx="1126405" cy="570720"/>
          </a:xfrm>
          <a:prstGeom prst="rect">
            <a:avLst/>
          </a:prstGeom>
          <a:noFill/>
          <a:ln>
            <a:noFill/>
          </a:ln>
        </p:spPr>
        <p:txBody>
          <a:bodyPr wrap="square" lIns="54000" tIns="54000" rIns="54000" bIns="54000" anchor="ctr">
            <a:spAutoFit/>
          </a:bodyPr>
          <a:lstStyle>
            <a:lvl1pPr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ctr" defTabSz="48895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defRPr/>
            </a:pPr>
            <a:r>
              <a:rPr lang="ru-RU" sz="8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снабженческая интеграция (ресурсный потенциал)</a:t>
            </a:r>
            <a:endParaRPr/>
          </a:p>
        </p:txBody>
      </p:sp>
      <p:sp>
        <p:nvSpPr>
          <p:cNvPr id="60" name="object 17"/>
          <p:cNvSpPr txBox="1">
            <a:spLocks noChangeArrowheads="1"/>
          </p:cNvSpPr>
          <p:nvPr/>
        </p:nvSpPr>
        <p:spPr bwMode="auto">
          <a:xfrm>
            <a:off x="8013698" y="5423154"/>
            <a:ext cx="1143002" cy="455302"/>
          </a:xfrm>
          <a:prstGeom prst="rect">
            <a:avLst/>
          </a:prstGeom>
          <a:noFill/>
          <a:ln>
            <a:noFill/>
          </a:ln>
        </p:spPr>
        <p:txBody>
          <a:bodyPr wrap="square" lIns="54000" tIns="54000" rIns="54000" bIns="54000">
            <a:spAutoFit/>
          </a:bodyPr>
          <a:lstStyle>
            <a:lvl1pPr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ctr" defTabSz="48895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defRPr/>
            </a:pPr>
            <a:r>
              <a:rPr lang="ru-RU" sz="8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интеграция транспорта               и логистики</a:t>
            </a:r>
            <a:endParaRPr/>
          </a:p>
        </p:txBody>
      </p:sp>
      <p:sp>
        <p:nvSpPr>
          <p:cNvPr id="61" name="object 17"/>
          <p:cNvSpPr txBox="1">
            <a:spLocks noChangeArrowheads="1"/>
          </p:cNvSpPr>
          <p:nvPr/>
        </p:nvSpPr>
        <p:spPr bwMode="auto">
          <a:xfrm>
            <a:off x="2946685" y="5490463"/>
            <a:ext cx="1166943" cy="339887"/>
          </a:xfrm>
          <a:prstGeom prst="rect">
            <a:avLst/>
          </a:prstGeom>
          <a:noFill/>
          <a:ln>
            <a:noFill/>
          </a:ln>
        </p:spPr>
        <p:txBody>
          <a:bodyPr wrap="square" lIns="54000" tIns="54000" rIns="54000" bIns="54000">
            <a:spAutoFit/>
          </a:bodyPr>
          <a:lstStyle>
            <a:lvl1pPr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ctr" defTabSz="48895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defRPr/>
            </a:pPr>
            <a:r>
              <a:rPr lang="ru-RU" sz="800" b="1" u="none" strike="noStrike" cap="none" spc="-4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производственная</a:t>
            </a:r>
            <a:r>
              <a:rPr lang="ru-RU" sz="800" b="1" spc="-40">
                <a:solidFill>
                  <a:srgbClr val="1E3A5B"/>
                </a:solidFill>
                <a:latin typeface="Arial Black"/>
                <a:cs typeface="Arial Black"/>
              </a:rPr>
              <a:t>я</a:t>
            </a:r>
            <a:r>
              <a:rPr lang="ru-RU" sz="800" b="1" spc="-30">
                <a:solidFill>
                  <a:srgbClr val="1E3A5B"/>
                </a:solidFill>
                <a:latin typeface="Arial Black"/>
                <a:cs typeface="Arial Black"/>
              </a:rPr>
              <a:t> интеграция</a:t>
            </a:r>
            <a:endParaRPr lang="ru-RU" sz="800" b="1" u="none" strike="noStrike" cap="none" spc="-30">
              <a:ln>
                <a:noFill/>
              </a:ln>
              <a:solidFill>
                <a:srgbClr val="1E3A5B"/>
              </a:solidFill>
              <a:latin typeface="Arial Black"/>
              <a:cs typeface="Arial Black"/>
            </a:endParaRPr>
          </a:p>
        </p:txBody>
      </p:sp>
      <p:sp>
        <p:nvSpPr>
          <p:cNvPr id="66" name="object 17"/>
          <p:cNvSpPr txBox="1">
            <a:spLocks noChangeArrowheads="1"/>
          </p:cNvSpPr>
          <p:nvPr/>
        </p:nvSpPr>
        <p:spPr bwMode="auto">
          <a:xfrm>
            <a:off x="4183928" y="5490463"/>
            <a:ext cx="1143001" cy="339887"/>
          </a:xfrm>
          <a:prstGeom prst="rect">
            <a:avLst/>
          </a:prstGeom>
          <a:noFill/>
          <a:ln>
            <a:noFill/>
          </a:ln>
        </p:spPr>
        <p:txBody>
          <a:bodyPr wrap="square" lIns="54000" tIns="54000" rIns="54000" bIns="54000">
            <a:spAutoFit/>
          </a:bodyPr>
          <a:lstStyle>
            <a:lvl1pPr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ctr" defTabSz="48895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defRPr/>
            </a:pPr>
            <a:r>
              <a:rPr lang="ru-RU" sz="8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интеграция в сферах </a:t>
            </a:r>
            <a:r>
              <a:rPr lang="en-US" sz="8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R&amp;D</a:t>
            </a:r>
            <a:endParaRPr lang="ru-RU" sz="800" b="1" u="none" strike="noStrike" cap="none" spc="0">
              <a:ln>
                <a:noFill/>
              </a:ln>
              <a:solidFill>
                <a:srgbClr val="1E3A5B"/>
              </a:solidFill>
              <a:latin typeface="Arial Black"/>
              <a:cs typeface="Arial Black"/>
            </a:endParaRPr>
          </a:p>
        </p:txBody>
      </p:sp>
      <p:sp>
        <p:nvSpPr>
          <p:cNvPr id="67" name="object 17"/>
          <p:cNvSpPr txBox="1">
            <a:spLocks noChangeArrowheads="1"/>
          </p:cNvSpPr>
          <p:nvPr/>
        </p:nvSpPr>
        <p:spPr bwMode="auto">
          <a:xfrm>
            <a:off x="5460279" y="5432754"/>
            <a:ext cx="1143000" cy="455302"/>
          </a:xfrm>
          <a:prstGeom prst="rect">
            <a:avLst/>
          </a:prstGeom>
          <a:noFill/>
          <a:ln>
            <a:noFill/>
          </a:ln>
        </p:spPr>
        <p:txBody>
          <a:bodyPr wrap="square" lIns="54000" tIns="54000" rIns="54000" bIns="54000">
            <a:spAutoFit/>
          </a:bodyPr>
          <a:lstStyle>
            <a:lvl1pPr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ctr" defTabSz="48895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defRPr/>
            </a:pPr>
            <a:r>
              <a:rPr lang="ru-RU" sz="800" b="1">
                <a:solidFill>
                  <a:srgbClr val="1E3A5B"/>
                </a:solidFill>
                <a:latin typeface="Arial Black"/>
                <a:cs typeface="Arial Black"/>
              </a:rPr>
              <a:t>интеграция в сфере кадровой политики</a:t>
            </a:r>
            <a:endParaRPr lang="ru-RU" sz="800" b="1" u="none" strike="noStrike" cap="none" spc="0">
              <a:ln>
                <a:noFill/>
              </a:ln>
              <a:solidFill>
                <a:srgbClr val="1E3A5B"/>
              </a:solidFill>
              <a:latin typeface="Arial Black"/>
              <a:cs typeface="Arial Black"/>
            </a:endParaRPr>
          </a:p>
        </p:txBody>
      </p:sp>
      <p:sp>
        <p:nvSpPr>
          <p:cNvPr id="78" name="object 17"/>
          <p:cNvSpPr txBox="1">
            <a:spLocks noChangeArrowheads="1"/>
          </p:cNvSpPr>
          <p:nvPr/>
        </p:nvSpPr>
        <p:spPr bwMode="auto">
          <a:xfrm>
            <a:off x="6798221" y="5375751"/>
            <a:ext cx="1094829" cy="570720"/>
          </a:xfrm>
          <a:prstGeom prst="rect">
            <a:avLst/>
          </a:prstGeom>
          <a:noFill/>
          <a:ln>
            <a:noFill/>
          </a:ln>
        </p:spPr>
        <p:txBody>
          <a:bodyPr wrap="square" lIns="54000" tIns="54000" rIns="54000" bIns="54000">
            <a:spAutoFit/>
          </a:bodyPr>
          <a:lstStyle>
            <a:lvl1pPr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488950">
              <a:spcBef>
                <a:spcPts val="0"/>
              </a:spcBef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48895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ctr" defTabSz="48895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>
                <a:srgbClr val="FFDE16"/>
              </a:buClr>
              <a:buSzPct val="200000"/>
              <a:buFontTx/>
              <a:buNone/>
              <a:defRPr/>
            </a:pPr>
            <a:r>
              <a:rPr lang="ru-RU" sz="800" b="1">
                <a:solidFill>
                  <a:srgbClr val="1E3A5B"/>
                </a:solidFill>
                <a:latin typeface="Arial Black"/>
                <a:cs typeface="Arial Black"/>
              </a:rPr>
              <a:t>интеграция</a:t>
            </a:r>
            <a:r>
              <a:rPr lang="ru-RU" sz="800" b="1" u="none" strike="noStrike" cap="none" spc="0">
                <a:ln>
                  <a:noFill/>
                </a:ln>
                <a:solidFill>
                  <a:srgbClr val="1E3A5B"/>
                </a:solidFill>
                <a:latin typeface="Arial Black"/>
                <a:cs typeface="Arial Black"/>
              </a:rPr>
              <a:t> в сфере организации сбыта</a:t>
            </a:r>
            <a:endParaRPr/>
          </a:p>
        </p:txBody>
      </p:sp>
      <p:sp>
        <p:nvSpPr>
          <p:cNvPr id="82" name="object 2"/>
          <p:cNvSpPr txBox="1"/>
          <p:nvPr/>
        </p:nvSpPr>
        <p:spPr bwMode="auto">
          <a:xfrm>
            <a:off x="620260" y="6437100"/>
            <a:ext cx="4942464" cy="652784"/>
          </a:xfrm>
          <a:prstGeom prst="rect">
            <a:avLst/>
          </a:prstGeom>
        </p:spPr>
        <p:txBody>
          <a:bodyPr vert="horz" wrap="square" lIns="0" tIns="40617" rIns="0" bIns="0" rtlCol="0">
            <a:spAutoFit/>
          </a:bodyPr>
          <a:lstStyle/>
          <a:p>
            <a:pPr marL="12692" marR="5078" lvl="0" indent="0" algn="l" defTabSz="913965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 b="1" i="0" u="none" strike="noStrike" cap="none" spc="-5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ea typeface="+mn-ea"/>
                <a:cs typeface="DIN Pro Bold"/>
              </a:rPr>
              <a:t>интеграция производства</a:t>
            </a:r>
            <a:endParaRPr/>
          </a:p>
          <a:p>
            <a:pPr marL="12692" marR="5078" defTabSz="913965">
              <a:lnSpc>
                <a:spcPct val="150000"/>
              </a:lnSpc>
              <a:spcBef>
                <a:spcPts val="320"/>
              </a:spcBef>
              <a:defRPr/>
            </a:pPr>
            <a:r>
              <a:rPr lang="ru-RU" sz="800" b="1" i="0" u="none" strike="noStrike" cap="none" spc="-5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ea typeface="+mn-ea"/>
                <a:cs typeface="DIN Pro Bold"/>
              </a:rPr>
              <a:t>сбытовая интеграция</a:t>
            </a:r>
            <a:endParaRPr/>
          </a:p>
          <a:p>
            <a:pPr marL="12692" marR="5078" lvl="0" indent="0" algn="l" defTabSz="913965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 b="1" i="0" u="none" strike="noStrike" cap="none" spc="-5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ea typeface="+mn-ea"/>
                <a:cs typeface="DIN Pro Bold"/>
              </a:rPr>
              <a:t>интеграция логистики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0693400" cy="7562850"/>
          </a:xfrm>
          <a:prstGeom prst="rect">
            <a:avLst/>
          </a:prstGeom>
        </p:spPr>
      </p:pic>
      <p:sp>
        <p:nvSpPr>
          <p:cNvPr id="28" name="object 5"/>
          <p:cNvSpPr txBox="1"/>
          <p:nvPr/>
        </p:nvSpPr>
        <p:spPr bwMode="auto">
          <a:xfrm>
            <a:off x="282756" y="221573"/>
            <a:ext cx="89849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600" b="1" i="0" u="none" strike="noStrike" cap="none" spc="0">
                <a:ln>
                  <a:noFill/>
                </a:ln>
                <a:latin typeface="Arial Black"/>
              </a:rPr>
              <a:t>ПРИЛОЖЕНИЯ</a:t>
            </a:r>
            <a:endParaRPr/>
          </a:p>
        </p:txBody>
      </p:sp>
      <p:grpSp>
        <p:nvGrpSpPr>
          <p:cNvPr id="3" name="Рисунок 19"/>
          <p:cNvGrpSpPr/>
          <p:nvPr/>
        </p:nvGrpSpPr>
        <p:grpSpPr bwMode="auto">
          <a:xfrm flipH="1">
            <a:off x="3690516" y="3367513"/>
            <a:ext cx="1798676" cy="1644582"/>
            <a:chOff x="6727447" y="2184688"/>
            <a:chExt cx="1694781" cy="1549588"/>
          </a:xfrm>
        </p:grpSpPr>
        <p:sp>
          <p:nvSpPr>
            <p:cNvPr id="4" name="Полилиния: фигура 22"/>
            <p:cNvSpPr/>
            <p:nvPr/>
          </p:nvSpPr>
          <p:spPr bwMode="auto">
            <a:xfrm>
              <a:off x="7877294" y="2727750"/>
              <a:ext cx="544934" cy="461771"/>
            </a:xfrm>
            <a:custGeom>
              <a:avLst/>
              <a:gdLst>
                <a:gd name="connsiteX0" fmla="*/ 541476 w 544934"/>
                <a:gd name="connsiteY0" fmla="*/ 280329 h 461771"/>
                <a:gd name="connsiteX1" fmla="*/ 284504 w 544934"/>
                <a:gd name="connsiteY1" fmla="*/ 459947 h 461771"/>
                <a:gd name="connsiteX2" fmla="*/ 90464 w 544934"/>
                <a:gd name="connsiteY2" fmla="*/ 275084 h 461771"/>
                <a:gd name="connsiteX3" fmla="*/ 49821 w 544934"/>
                <a:gd name="connsiteY3" fmla="*/ 243618 h 461771"/>
                <a:gd name="connsiteX4" fmla="*/ 13111 w 544934"/>
                <a:gd name="connsiteY4" fmla="*/ 243618 h 461771"/>
                <a:gd name="connsiteX5" fmla="*/ 0 w 544934"/>
                <a:gd name="connsiteY5" fmla="*/ 231819 h 461771"/>
                <a:gd name="connsiteX6" fmla="*/ 13111 w 544934"/>
                <a:gd name="connsiteY6" fmla="*/ 220019 h 461771"/>
                <a:gd name="connsiteX7" fmla="*/ 57688 w 544934"/>
                <a:gd name="connsiteY7" fmla="*/ 220019 h 461771"/>
                <a:gd name="connsiteX8" fmla="*/ 87842 w 544934"/>
                <a:gd name="connsiteY8" fmla="*/ 191175 h 461771"/>
                <a:gd name="connsiteX9" fmla="*/ 237305 w 544934"/>
                <a:gd name="connsiteY9" fmla="*/ 14179 h 461771"/>
                <a:gd name="connsiteX10" fmla="*/ 536231 w 544934"/>
                <a:gd name="connsiteY10" fmla="*/ 164954 h 461771"/>
                <a:gd name="connsiteX11" fmla="*/ 541476 w 544934"/>
                <a:gd name="connsiteY11" fmla="*/ 181998 h 461771"/>
                <a:gd name="connsiteX12" fmla="*/ 541476 w 544934"/>
                <a:gd name="connsiteY12" fmla="*/ 280329 h 4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4934" h="461771" fill="norm" stroke="1" extrusionOk="0">
                  <a:moveTo>
                    <a:pt x="541476" y="280329"/>
                  </a:moveTo>
                  <a:cubicBezTo>
                    <a:pt x="512632" y="402259"/>
                    <a:pt x="401190" y="474369"/>
                    <a:pt x="284504" y="459947"/>
                  </a:cubicBezTo>
                  <a:cubicBezTo>
                    <a:pt x="191418" y="448147"/>
                    <a:pt x="106197" y="370793"/>
                    <a:pt x="90464" y="275084"/>
                  </a:cubicBezTo>
                  <a:cubicBezTo>
                    <a:pt x="86531" y="247552"/>
                    <a:pt x="74731" y="240996"/>
                    <a:pt x="49821" y="243618"/>
                  </a:cubicBezTo>
                  <a:cubicBezTo>
                    <a:pt x="38021" y="244930"/>
                    <a:pt x="26222" y="243618"/>
                    <a:pt x="13111" y="243618"/>
                  </a:cubicBezTo>
                  <a:cubicBezTo>
                    <a:pt x="5244" y="243618"/>
                    <a:pt x="0" y="240996"/>
                    <a:pt x="0" y="231819"/>
                  </a:cubicBezTo>
                  <a:cubicBezTo>
                    <a:pt x="0" y="222641"/>
                    <a:pt x="5244" y="220019"/>
                    <a:pt x="13111" y="220019"/>
                  </a:cubicBezTo>
                  <a:cubicBezTo>
                    <a:pt x="27533" y="220019"/>
                    <a:pt x="43266" y="217397"/>
                    <a:pt x="57688" y="220019"/>
                  </a:cubicBezTo>
                  <a:cubicBezTo>
                    <a:pt x="82598" y="223952"/>
                    <a:pt x="85220" y="209530"/>
                    <a:pt x="87842" y="191175"/>
                  </a:cubicBezTo>
                  <a:cubicBezTo>
                    <a:pt x="104886" y="104644"/>
                    <a:pt x="154707" y="44334"/>
                    <a:pt x="237305" y="14179"/>
                  </a:cubicBezTo>
                  <a:cubicBezTo>
                    <a:pt x="361858" y="-31708"/>
                    <a:pt x="498210" y="37779"/>
                    <a:pt x="536231" y="164954"/>
                  </a:cubicBezTo>
                  <a:cubicBezTo>
                    <a:pt x="537542" y="170198"/>
                    <a:pt x="540165" y="176753"/>
                    <a:pt x="541476" y="181998"/>
                  </a:cubicBezTo>
                  <a:cubicBezTo>
                    <a:pt x="546720" y="201664"/>
                    <a:pt x="545409" y="264596"/>
                    <a:pt x="541476" y="280329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5" name="Полилиния: фигура 23"/>
            <p:cNvSpPr/>
            <p:nvPr/>
          </p:nvSpPr>
          <p:spPr bwMode="auto">
            <a:xfrm>
              <a:off x="6980515" y="2374066"/>
              <a:ext cx="1109270" cy="1172024"/>
            </a:xfrm>
            <a:custGeom>
              <a:avLst/>
              <a:gdLst>
                <a:gd name="connsiteX0" fmla="*/ 506077 w 1109270"/>
                <a:gd name="connsiteY0" fmla="*/ 165957 h 1172024"/>
                <a:gd name="connsiteX1" fmla="*/ 506077 w 1109270"/>
                <a:gd name="connsiteY1" fmla="*/ 84670 h 1172024"/>
                <a:gd name="connsiteX2" fmla="*/ 517876 w 1109270"/>
                <a:gd name="connsiteY2" fmla="*/ 65004 h 1172024"/>
                <a:gd name="connsiteX3" fmla="*/ 530987 w 1109270"/>
                <a:gd name="connsiteY3" fmla="*/ 83359 h 1172024"/>
                <a:gd name="connsiteX4" fmla="*/ 530987 w 1109270"/>
                <a:gd name="connsiteY4" fmla="*/ 243311 h 1172024"/>
                <a:gd name="connsiteX5" fmla="*/ 555898 w 1109270"/>
                <a:gd name="connsiteY5" fmla="*/ 270843 h 1172024"/>
                <a:gd name="connsiteX6" fmla="*/ 711916 w 1109270"/>
                <a:gd name="connsiteY6" fmla="*/ 333775 h 1172024"/>
                <a:gd name="connsiteX7" fmla="*/ 751248 w 1109270"/>
                <a:gd name="connsiteY7" fmla="*/ 332464 h 1172024"/>
                <a:gd name="connsiteX8" fmla="*/ 911200 w 1109270"/>
                <a:gd name="connsiteY8" fmla="*/ 172512 h 1172024"/>
                <a:gd name="connsiteX9" fmla="*/ 917755 w 1109270"/>
                <a:gd name="connsiteY9" fmla="*/ 139735 h 1172024"/>
                <a:gd name="connsiteX10" fmla="*/ 964954 w 1109270"/>
                <a:gd name="connsiteY10" fmla="*/ 9938 h 1172024"/>
                <a:gd name="connsiteX11" fmla="*/ 1098684 w 1109270"/>
                <a:gd name="connsiteY11" fmla="*/ 55826 h 1172024"/>
                <a:gd name="connsiteX12" fmla="*/ 1059352 w 1109270"/>
                <a:gd name="connsiteY12" fmla="*/ 185623 h 1172024"/>
                <a:gd name="connsiteX13" fmla="*/ 957088 w 1109270"/>
                <a:gd name="connsiteY13" fmla="*/ 184312 h 1172024"/>
                <a:gd name="connsiteX14" fmla="*/ 929555 w 1109270"/>
                <a:gd name="connsiteY14" fmla="*/ 186934 h 1172024"/>
                <a:gd name="connsiteX15" fmla="*/ 763048 w 1109270"/>
                <a:gd name="connsiteY15" fmla="*/ 353441 h 1172024"/>
                <a:gd name="connsiteX16" fmla="*/ 761737 w 1109270"/>
                <a:gd name="connsiteY16" fmla="*/ 379663 h 1172024"/>
                <a:gd name="connsiteX17" fmla="*/ 772226 w 1109270"/>
                <a:gd name="connsiteY17" fmla="*/ 788720 h 1172024"/>
                <a:gd name="connsiteX18" fmla="*/ 774848 w 1109270"/>
                <a:gd name="connsiteY18" fmla="*/ 818875 h 1172024"/>
                <a:gd name="connsiteX19" fmla="*/ 934800 w 1109270"/>
                <a:gd name="connsiteY19" fmla="*/ 978826 h 1172024"/>
                <a:gd name="connsiteX20" fmla="*/ 964954 w 1109270"/>
                <a:gd name="connsiteY20" fmla="*/ 982760 h 1172024"/>
                <a:gd name="connsiteX21" fmla="*/ 1098684 w 1109270"/>
                <a:gd name="connsiteY21" fmla="*/ 1029959 h 1172024"/>
                <a:gd name="connsiteX22" fmla="*/ 1055419 w 1109270"/>
                <a:gd name="connsiteY22" fmla="*/ 1159755 h 1172024"/>
                <a:gd name="connsiteX23" fmla="*/ 920378 w 1109270"/>
                <a:gd name="connsiteY23" fmla="*/ 1120423 h 1172024"/>
                <a:gd name="connsiteX24" fmla="*/ 920378 w 1109270"/>
                <a:gd name="connsiteY24" fmla="*/ 1023403 h 1172024"/>
                <a:gd name="connsiteX25" fmla="*/ 916444 w 1109270"/>
                <a:gd name="connsiteY25" fmla="*/ 995870 h 1172024"/>
                <a:gd name="connsiteX26" fmla="*/ 756493 w 1109270"/>
                <a:gd name="connsiteY26" fmla="*/ 835919 h 1172024"/>
                <a:gd name="connsiteX27" fmla="*/ 727649 w 1109270"/>
                <a:gd name="connsiteY27" fmla="*/ 835919 h 1172024"/>
                <a:gd name="connsiteX28" fmla="*/ 545409 w 1109270"/>
                <a:gd name="connsiteY28" fmla="*/ 911961 h 1172024"/>
                <a:gd name="connsiteX29" fmla="*/ 529676 w 1109270"/>
                <a:gd name="connsiteY29" fmla="*/ 934250 h 1172024"/>
                <a:gd name="connsiteX30" fmla="*/ 529676 w 1109270"/>
                <a:gd name="connsiteY30" fmla="*/ 1082402 h 1172024"/>
                <a:gd name="connsiteX31" fmla="*/ 519187 w 1109270"/>
                <a:gd name="connsiteY31" fmla="*/ 1104690 h 1172024"/>
                <a:gd name="connsiteX32" fmla="*/ 506077 w 1109270"/>
                <a:gd name="connsiteY32" fmla="*/ 1081091 h 1172024"/>
                <a:gd name="connsiteX33" fmla="*/ 506077 w 1109270"/>
                <a:gd name="connsiteY33" fmla="*/ 936872 h 1172024"/>
                <a:gd name="connsiteX34" fmla="*/ 483788 w 1109270"/>
                <a:gd name="connsiteY34" fmla="*/ 910650 h 1172024"/>
                <a:gd name="connsiteX35" fmla="*/ 200595 w 1109270"/>
                <a:gd name="connsiteY35" fmla="*/ 635323 h 1172024"/>
                <a:gd name="connsiteX36" fmla="*/ 158641 w 1109270"/>
                <a:gd name="connsiteY36" fmla="*/ 595991 h 1172024"/>
                <a:gd name="connsiteX37" fmla="*/ 19666 w 1109270"/>
                <a:gd name="connsiteY37" fmla="*/ 597302 h 1172024"/>
                <a:gd name="connsiteX38" fmla="*/ 0 w 1109270"/>
                <a:gd name="connsiteY38" fmla="*/ 585502 h 1172024"/>
                <a:gd name="connsiteX39" fmla="*/ 18355 w 1109270"/>
                <a:gd name="connsiteY39" fmla="*/ 573703 h 1172024"/>
                <a:gd name="connsiteX40" fmla="*/ 171751 w 1109270"/>
                <a:gd name="connsiteY40" fmla="*/ 573703 h 1172024"/>
                <a:gd name="connsiteX41" fmla="*/ 199284 w 1109270"/>
                <a:gd name="connsiteY41" fmla="*/ 548792 h 1172024"/>
                <a:gd name="connsiteX42" fmla="*/ 479855 w 1109270"/>
                <a:gd name="connsiteY42" fmla="*/ 272154 h 1172024"/>
                <a:gd name="connsiteX43" fmla="*/ 504766 w 1109270"/>
                <a:gd name="connsiteY43" fmla="*/ 244622 h 1172024"/>
                <a:gd name="connsiteX44" fmla="*/ 506077 w 1109270"/>
                <a:gd name="connsiteY44" fmla="*/ 165957 h 117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09270" h="1172024" fill="norm" stroke="1" extrusionOk="0">
                  <a:moveTo>
                    <a:pt x="506077" y="165957"/>
                  </a:moveTo>
                  <a:cubicBezTo>
                    <a:pt x="506077" y="138424"/>
                    <a:pt x="506077" y="112203"/>
                    <a:pt x="506077" y="84670"/>
                  </a:cubicBezTo>
                  <a:cubicBezTo>
                    <a:pt x="506077" y="75492"/>
                    <a:pt x="504766" y="66315"/>
                    <a:pt x="517876" y="65004"/>
                  </a:cubicBezTo>
                  <a:cubicBezTo>
                    <a:pt x="532298" y="65004"/>
                    <a:pt x="530987" y="74181"/>
                    <a:pt x="530987" y="83359"/>
                  </a:cubicBezTo>
                  <a:cubicBezTo>
                    <a:pt x="530987" y="137113"/>
                    <a:pt x="532298" y="189556"/>
                    <a:pt x="530987" y="243311"/>
                  </a:cubicBezTo>
                  <a:cubicBezTo>
                    <a:pt x="530987" y="261666"/>
                    <a:pt x="534920" y="269532"/>
                    <a:pt x="555898" y="270843"/>
                  </a:cubicBezTo>
                  <a:cubicBezTo>
                    <a:pt x="613585" y="276088"/>
                    <a:pt x="666028" y="297065"/>
                    <a:pt x="711916" y="333775"/>
                  </a:cubicBezTo>
                  <a:cubicBezTo>
                    <a:pt x="727649" y="345575"/>
                    <a:pt x="736827" y="346886"/>
                    <a:pt x="751248" y="332464"/>
                  </a:cubicBezTo>
                  <a:cubicBezTo>
                    <a:pt x="803692" y="278710"/>
                    <a:pt x="857446" y="224955"/>
                    <a:pt x="911200" y="172512"/>
                  </a:cubicBezTo>
                  <a:cubicBezTo>
                    <a:pt x="921689" y="162024"/>
                    <a:pt x="924311" y="155468"/>
                    <a:pt x="917755" y="139735"/>
                  </a:cubicBezTo>
                  <a:cubicBezTo>
                    <a:pt x="895467" y="89914"/>
                    <a:pt x="917755" y="32227"/>
                    <a:pt x="964954" y="9938"/>
                  </a:cubicBezTo>
                  <a:cubicBezTo>
                    <a:pt x="1013464" y="-13661"/>
                    <a:pt x="1072463" y="6005"/>
                    <a:pt x="1098684" y="55826"/>
                  </a:cubicBezTo>
                  <a:cubicBezTo>
                    <a:pt x="1122284" y="100403"/>
                    <a:pt x="1105240" y="159401"/>
                    <a:pt x="1059352" y="185623"/>
                  </a:cubicBezTo>
                  <a:cubicBezTo>
                    <a:pt x="1025264" y="205289"/>
                    <a:pt x="991176" y="205289"/>
                    <a:pt x="957088" y="184312"/>
                  </a:cubicBezTo>
                  <a:cubicBezTo>
                    <a:pt x="945288" y="176445"/>
                    <a:pt x="938733" y="177757"/>
                    <a:pt x="929555" y="186934"/>
                  </a:cubicBezTo>
                  <a:cubicBezTo>
                    <a:pt x="874490" y="241999"/>
                    <a:pt x="819425" y="298376"/>
                    <a:pt x="763048" y="353441"/>
                  </a:cubicBezTo>
                  <a:cubicBezTo>
                    <a:pt x="753871" y="362619"/>
                    <a:pt x="751248" y="367863"/>
                    <a:pt x="761737" y="379663"/>
                  </a:cubicBezTo>
                  <a:cubicBezTo>
                    <a:pt x="864001" y="496349"/>
                    <a:pt x="866623" y="670723"/>
                    <a:pt x="772226" y="788720"/>
                  </a:cubicBezTo>
                  <a:cubicBezTo>
                    <a:pt x="763048" y="800520"/>
                    <a:pt x="764359" y="808386"/>
                    <a:pt x="774848" y="818875"/>
                  </a:cubicBezTo>
                  <a:cubicBezTo>
                    <a:pt x="828602" y="871318"/>
                    <a:pt x="882356" y="925072"/>
                    <a:pt x="934800" y="978826"/>
                  </a:cubicBezTo>
                  <a:cubicBezTo>
                    <a:pt x="945288" y="989315"/>
                    <a:pt x="951844" y="989315"/>
                    <a:pt x="964954" y="982760"/>
                  </a:cubicBezTo>
                  <a:cubicBezTo>
                    <a:pt x="1017397" y="959160"/>
                    <a:pt x="1075085" y="980138"/>
                    <a:pt x="1098684" y="1029959"/>
                  </a:cubicBezTo>
                  <a:cubicBezTo>
                    <a:pt x="1120973" y="1075846"/>
                    <a:pt x="1101307" y="1134845"/>
                    <a:pt x="1055419" y="1159755"/>
                  </a:cubicBezTo>
                  <a:cubicBezTo>
                    <a:pt x="1008220" y="1185977"/>
                    <a:pt x="947910" y="1168933"/>
                    <a:pt x="920378" y="1120423"/>
                  </a:cubicBezTo>
                  <a:cubicBezTo>
                    <a:pt x="902023" y="1088957"/>
                    <a:pt x="902023" y="1054869"/>
                    <a:pt x="920378" y="1023403"/>
                  </a:cubicBezTo>
                  <a:cubicBezTo>
                    <a:pt x="928244" y="1010292"/>
                    <a:pt x="925622" y="1005048"/>
                    <a:pt x="916444" y="995870"/>
                  </a:cubicBezTo>
                  <a:cubicBezTo>
                    <a:pt x="862690" y="943427"/>
                    <a:pt x="810247" y="889673"/>
                    <a:pt x="756493" y="835919"/>
                  </a:cubicBezTo>
                  <a:cubicBezTo>
                    <a:pt x="746004" y="824119"/>
                    <a:pt x="738138" y="825430"/>
                    <a:pt x="727649" y="835919"/>
                  </a:cubicBezTo>
                  <a:cubicBezTo>
                    <a:pt x="675206" y="880495"/>
                    <a:pt x="614896" y="908028"/>
                    <a:pt x="545409" y="911961"/>
                  </a:cubicBezTo>
                  <a:cubicBezTo>
                    <a:pt x="528365" y="913272"/>
                    <a:pt x="529676" y="923761"/>
                    <a:pt x="529676" y="934250"/>
                  </a:cubicBezTo>
                  <a:cubicBezTo>
                    <a:pt x="529676" y="984071"/>
                    <a:pt x="529676" y="1032581"/>
                    <a:pt x="529676" y="1082402"/>
                  </a:cubicBezTo>
                  <a:cubicBezTo>
                    <a:pt x="529676" y="1090268"/>
                    <a:pt x="536231" y="1103379"/>
                    <a:pt x="519187" y="1104690"/>
                  </a:cubicBezTo>
                  <a:cubicBezTo>
                    <a:pt x="499521" y="1106001"/>
                    <a:pt x="506077" y="1091579"/>
                    <a:pt x="506077" y="1081091"/>
                  </a:cubicBezTo>
                  <a:cubicBezTo>
                    <a:pt x="506077" y="1032581"/>
                    <a:pt x="504766" y="984071"/>
                    <a:pt x="506077" y="936872"/>
                  </a:cubicBezTo>
                  <a:cubicBezTo>
                    <a:pt x="506077" y="919828"/>
                    <a:pt x="504766" y="913272"/>
                    <a:pt x="483788" y="910650"/>
                  </a:cubicBezTo>
                  <a:cubicBezTo>
                    <a:pt x="340881" y="900162"/>
                    <a:pt x="216328" y="778231"/>
                    <a:pt x="200595" y="635323"/>
                  </a:cubicBezTo>
                  <a:cubicBezTo>
                    <a:pt x="197973" y="605169"/>
                    <a:pt x="190106" y="594680"/>
                    <a:pt x="158641" y="595991"/>
                  </a:cubicBezTo>
                  <a:cubicBezTo>
                    <a:pt x="112753" y="598613"/>
                    <a:pt x="66865" y="597302"/>
                    <a:pt x="19666" y="597302"/>
                  </a:cubicBezTo>
                  <a:cubicBezTo>
                    <a:pt x="10489" y="597302"/>
                    <a:pt x="0" y="599924"/>
                    <a:pt x="0" y="585502"/>
                  </a:cubicBezTo>
                  <a:cubicBezTo>
                    <a:pt x="0" y="571081"/>
                    <a:pt x="10489" y="573703"/>
                    <a:pt x="18355" y="573703"/>
                  </a:cubicBezTo>
                  <a:cubicBezTo>
                    <a:pt x="69487" y="573703"/>
                    <a:pt x="120619" y="572392"/>
                    <a:pt x="171751" y="573703"/>
                  </a:cubicBezTo>
                  <a:cubicBezTo>
                    <a:pt x="191418" y="573703"/>
                    <a:pt x="197973" y="567147"/>
                    <a:pt x="199284" y="548792"/>
                  </a:cubicBezTo>
                  <a:cubicBezTo>
                    <a:pt x="212395" y="408507"/>
                    <a:pt x="334325" y="286576"/>
                    <a:pt x="479855" y="272154"/>
                  </a:cubicBezTo>
                  <a:cubicBezTo>
                    <a:pt x="499521" y="270843"/>
                    <a:pt x="506077" y="264288"/>
                    <a:pt x="504766" y="244622"/>
                  </a:cubicBezTo>
                  <a:cubicBezTo>
                    <a:pt x="504766" y="218400"/>
                    <a:pt x="506077" y="192178"/>
                    <a:pt x="506077" y="165957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6" name="Полилиния: фигура 24"/>
            <p:cNvSpPr/>
            <p:nvPr/>
          </p:nvSpPr>
          <p:spPr bwMode="auto">
            <a:xfrm>
              <a:off x="6791100" y="3217420"/>
              <a:ext cx="461688" cy="470242"/>
            </a:xfrm>
            <a:custGeom>
              <a:avLst/>
              <a:gdLst>
                <a:gd name="connsiteX0" fmla="*/ 228748 w 461688"/>
                <a:gd name="connsiteY0" fmla="*/ 8298 h 470242"/>
                <a:gd name="connsiteX1" fmla="*/ 358545 w 461688"/>
                <a:gd name="connsiteY1" fmla="*/ 48941 h 470242"/>
                <a:gd name="connsiteX2" fmla="*/ 393944 w 461688"/>
                <a:gd name="connsiteY2" fmla="*/ 45008 h 470242"/>
                <a:gd name="connsiteX3" fmla="*/ 431965 w 461688"/>
                <a:gd name="connsiteY3" fmla="*/ 6986 h 470242"/>
                <a:gd name="connsiteX4" fmla="*/ 451631 w 461688"/>
                <a:gd name="connsiteY4" fmla="*/ 4364 h 470242"/>
                <a:gd name="connsiteX5" fmla="*/ 449009 w 461688"/>
                <a:gd name="connsiteY5" fmla="*/ 24031 h 470242"/>
                <a:gd name="connsiteX6" fmla="*/ 403121 w 461688"/>
                <a:gd name="connsiteY6" fmla="*/ 76474 h 470242"/>
                <a:gd name="connsiteX7" fmla="*/ 437209 w 461688"/>
                <a:gd name="connsiteY7" fmla="*/ 136783 h 470242"/>
                <a:gd name="connsiteX8" fmla="*/ 340190 w 461688"/>
                <a:gd name="connsiteY8" fmla="*/ 443576 h 470242"/>
                <a:gd name="connsiteX9" fmla="*/ 28153 w 461688"/>
                <a:gd name="connsiteY9" fmla="*/ 347867 h 470242"/>
                <a:gd name="connsiteX10" fmla="*/ 228748 w 461688"/>
                <a:gd name="connsiteY10" fmla="*/ 8298 h 47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1688" h="470242" fill="norm" stroke="1" extrusionOk="0">
                  <a:moveTo>
                    <a:pt x="228748" y="8298"/>
                  </a:moveTo>
                  <a:cubicBezTo>
                    <a:pt x="275947" y="8298"/>
                    <a:pt x="320523" y="21408"/>
                    <a:pt x="358545" y="48941"/>
                  </a:cubicBezTo>
                  <a:cubicBezTo>
                    <a:pt x="372967" y="59430"/>
                    <a:pt x="382144" y="58119"/>
                    <a:pt x="393944" y="45008"/>
                  </a:cubicBezTo>
                  <a:cubicBezTo>
                    <a:pt x="405744" y="31897"/>
                    <a:pt x="418854" y="20097"/>
                    <a:pt x="431965" y="6986"/>
                  </a:cubicBezTo>
                  <a:cubicBezTo>
                    <a:pt x="438521" y="431"/>
                    <a:pt x="443765" y="-3502"/>
                    <a:pt x="451631" y="4364"/>
                  </a:cubicBezTo>
                  <a:cubicBezTo>
                    <a:pt x="460809" y="13542"/>
                    <a:pt x="454254" y="17475"/>
                    <a:pt x="449009" y="24031"/>
                  </a:cubicBezTo>
                  <a:cubicBezTo>
                    <a:pt x="431965" y="41075"/>
                    <a:pt x="404433" y="56808"/>
                    <a:pt x="403121" y="76474"/>
                  </a:cubicBezTo>
                  <a:cubicBezTo>
                    <a:pt x="400499" y="94829"/>
                    <a:pt x="426721" y="115806"/>
                    <a:pt x="437209" y="136783"/>
                  </a:cubicBezTo>
                  <a:cubicBezTo>
                    <a:pt x="493586" y="245603"/>
                    <a:pt x="449009" y="387200"/>
                    <a:pt x="340190" y="443576"/>
                  </a:cubicBezTo>
                  <a:cubicBezTo>
                    <a:pt x="224815" y="502575"/>
                    <a:pt x="87151" y="460620"/>
                    <a:pt x="28153" y="347867"/>
                  </a:cubicBezTo>
                  <a:cubicBezTo>
                    <a:pt x="-54445" y="193160"/>
                    <a:pt x="54374" y="9609"/>
                    <a:pt x="228748" y="8298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18" name="Полилиния: фигура 25"/>
            <p:cNvSpPr/>
            <p:nvPr/>
          </p:nvSpPr>
          <p:spPr bwMode="auto">
            <a:xfrm>
              <a:off x="6789866" y="2242408"/>
              <a:ext cx="463309" cy="464534"/>
            </a:xfrm>
            <a:custGeom>
              <a:avLst/>
              <a:gdLst>
                <a:gd name="connsiteX0" fmla="*/ 231293 w 463309"/>
                <a:gd name="connsiteY0" fmla="*/ 0 h 464534"/>
                <a:gd name="connsiteX1" fmla="*/ 435821 w 463309"/>
                <a:gd name="connsiteY1" fmla="*/ 127175 h 464534"/>
                <a:gd name="connsiteX2" fmla="*/ 420088 w 463309"/>
                <a:gd name="connsiteY2" fmla="*/ 363169 h 464534"/>
                <a:gd name="connsiteX3" fmla="*/ 425333 w 463309"/>
                <a:gd name="connsiteY3" fmla="*/ 403813 h 464534"/>
                <a:gd name="connsiteX4" fmla="*/ 458110 w 463309"/>
                <a:gd name="connsiteY4" fmla="*/ 435279 h 464534"/>
                <a:gd name="connsiteX5" fmla="*/ 459421 w 463309"/>
                <a:gd name="connsiteY5" fmla="*/ 452323 h 464534"/>
                <a:gd name="connsiteX6" fmla="*/ 439754 w 463309"/>
                <a:gd name="connsiteY6" fmla="*/ 451012 h 464534"/>
                <a:gd name="connsiteX7" fmla="*/ 333557 w 463309"/>
                <a:gd name="connsiteY7" fmla="*/ 436590 h 464534"/>
                <a:gd name="connsiteX8" fmla="*/ 35942 w 463309"/>
                <a:gd name="connsiteY8" fmla="*/ 356614 h 464534"/>
                <a:gd name="connsiteX9" fmla="*/ 79208 w 463309"/>
                <a:gd name="connsiteY9" fmla="*/ 56376 h 464534"/>
                <a:gd name="connsiteX10" fmla="*/ 231293 w 463309"/>
                <a:gd name="connsiteY10" fmla="*/ 0 h 46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309" h="464534" fill="norm" stroke="1" extrusionOk="0">
                  <a:moveTo>
                    <a:pt x="231293" y="0"/>
                  </a:moveTo>
                  <a:cubicBezTo>
                    <a:pt x="323068" y="5244"/>
                    <a:pt x="393867" y="44577"/>
                    <a:pt x="435821" y="127175"/>
                  </a:cubicBezTo>
                  <a:cubicBezTo>
                    <a:pt x="476465" y="208462"/>
                    <a:pt x="471220" y="288438"/>
                    <a:pt x="420088" y="363169"/>
                  </a:cubicBezTo>
                  <a:cubicBezTo>
                    <a:pt x="406977" y="382835"/>
                    <a:pt x="412222" y="392013"/>
                    <a:pt x="425333" y="403813"/>
                  </a:cubicBezTo>
                  <a:cubicBezTo>
                    <a:pt x="437132" y="414301"/>
                    <a:pt x="446310" y="424790"/>
                    <a:pt x="458110" y="435279"/>
                  </a:cubicBezTo>
                  <a:cubicBezTo>
                    <a:pt x="463354" y="440523"/>
                    <a:pt x="465976" y="445767"/>
                    <a:pt x="459421" y="452323"/>
                  </a:cubicBezTo>
                  <a:cubicBezTo>
                    <a:pt x="451554" y="460189"/>
                    <a:pt x="444999" y="458878"/>
                    <a:pt x="439754" y="451012"/>
                  </a:cubicBezTo>
                  <a:cubicBezTo>
                    <a:pt x="409600" y="406435"/>
                    <a:pt x="383378" y="410368"/>
                    <a:pt x="333557" y="436590"/>
                  </a:cubicBezTo>
                  <a:cubicBezTo>
                    <a:pt x="233915" y="490344"/>
                    <a:pt x="110674" y="468056"/>
                    <a:pt x="35942" y="356614"/>
                  </a:cubicBezTo>
                  <a:cubicBezTo>
                    <a:pt x="-25679" y="262216"/>
                    <a:pt x="-6013" y="128486"/>
                    <a:pt x="79208" y="56376"/>
                  </a:cubicBezTo>
                  <a:cubicBezTo>
                    <a:pt x="123784" y="19666"/>
                    <a:pt x="174916" y="2622"/>
                    <a:pt x="231293" y="0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19" name="Полилиния: фигура 26"/>
            <p:cNvSpPr/>
            <p:nvPr/>
          </p:nvSpPr>
          <p:spPr bwMode="auto">
            <a:xfrm>
              <a:off x="6727447" y="2859900"/>
              <a:ext cx="200721" cy="199310"/>
            </a:xfrm>
            <a:custGeom>
              <a:avLst/>
              <a:gdLst>
                <a:gd name="connsiteX0" fmla="*/ 99672 w 200721"/>
                <a:gd name="connsiteY0" fmla="*/ 199311 h 199310"/>
                <a:gd name="connsiteX1" fmla="*/ 30 w 200721"/>
                <a:gd name="connsiteY1" fmla="*/ 98358 h 199310"/>
                <a:gd name="connsiteX2" fmla="*/ 99672 w 200721"/>
                <a:gd name="connsiteY2" fmla="*/ 27 h 199310"/>
                <a:gd name="connsiteX3" fmla="*/ 200625 w 200721"/>
                <a:gd name="connsiteY3" fmla="*/ 98358 h 199310"/>
                <a:gd name="connsiteX4" fmla="*/ 99672 w 200721"/>
                <a:gd name="connsiteY4" fmla="*/ 199311 h 19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721" h="199310" fill="norm" stroke="1" extrusionOk="0">
                  <a:moveTo>
                    <a:pt x="99672" y="199311"/>
                  </a:moveTo>
                  <a:cubicBezTo>
                    <a:pt x="40673" y="198000"/>
                    <a:pt x="-1281" y="156045"/>
                    <a:pt x="30" y="98358"/>
                  </a:cubicBezTo>
                  <a:cubicBezTo>
                    <a:pt x="1341" y="39359"/>
                    <a:pt x="43296" y="27"/>
                    <a:pt x="99672" y="27"/>
                  </a:cubicBezTo>
                  <a:cubicBezTo>
                    <a:pt x="152115" y="-1284"/>
                    <a:pt x="203247" y="45914"/>
                    <a:pt x="200625" y="98358"/>
                  </a:cubicBezTo>
                  <a:cubicBezTo>
                    <a:pt x="198003" y="153423"/>
                    <a:pt x="161293" y="196689"/>
                    <a:pt x="99672" y="199311"/>
                  </a:cubicBezTo>
                  <a:close/>
                </a:path>
              </a:pathLst>
            </a:custGeom>
            <a:solidFill>
              <a:srgbClr val="3033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20" name="Полилиния: фигура 27"/>
            <p:cNvSpPr/>
            <p:nvPr/>
          </p:nvSpPr>
          <p:spPr bwMode="auto">
            <a:xfrm>
              <a:off x="7401346" y="2184688"/>
              <a:ext cx="200620" cy="200723"/>
            </a:xfrm>
            <a:custGeom>
              <a:avLst/>
              <a:gdLst>
                <a:gd name="connsiteX0" fmla="*/ 200620 w 200620"/>
                <a:gd name="connsiteY0" fmla="*/ 98363 h 200723"/>
                <a:gd name="connsiteX1" fmla="*/ 99667 w 200620"/>
                <a:gd name="connsiteY1" fmla="*/ 200627 h 200723"/>
                <a:gd name="connsiteX2" fmla="*/ 25 w 200620"/>
                <a:gd name="connsiteY2" fmla="*/ 100985 h 200723"/>
                <a:gd name="connsiteX3" fmla="*/ 100978 w 200620"/>
                <a:gd name="connsiteY3" fmla="*/ 32 h 200723"/>
                <a:gd name="connsiteX4" fmla="*/ 200620 w 200620"/>
                <a:gd name="connsiteY4" fmla="*/ 98363 h 2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620" h="200723" fill="norm" stroke="1" extrusionOk="0">
                  <a:moveTo>
                    <a:pt x="200620" y="98363"/>
                  </a:moveTo>
                  <a:cubicBezTo>
                    <a:pt x="197998" y="161295"/>
                    <a:pt x="157355" y="196694"/>
                    <a:pt x="99667" y="200627"/>
                  </a:cubicBezTo>
                  <a:cubicBezTo>
                    <a:pt x="48535" y="203249"/>
                    <a:pt x="-1286" y="152117"/>
                    <a:pt x="25" y="100985"/>
                  </a:cubicBezTo>
                  <a:cubicBezTo>
                    <a:pt x="1336" y="43297"/>
                    <a:pt x="39358" y="32"/>
                    <a:pt x="100978" y="32"/>
                  </a:cubicBezTo>
                  <a:cubicBezTo>
                    <a:pt x="158666" y="-1279"/>
                    <a:pt x="196687" y="38053"/>
                    <a:pt x="200620" y="98363"/>
                  </a:cubicBezTo>
                  <a:close/>
                </a:path>
              </a:pathLst>
            </a:custGeom>
            <a:solidFill>
              <a:srgbClr val="3033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46" name="Полилиния: фигура 28"/>
            <p:cNvSpPr/>
            <p:nvPr/>
          </p:nvSpPr>
          <p:spPr bwMode="auto">
            <a:xfrm>
              <a:off x="7400803" y="3533662"/>
              <a:ext cx="200271" cy="200614"/>
            </a:xfrm>
            <a:custGeom>
              <a:avLst/>
              <a:gdLst>
                <a:gd name="connsiteX0" fmla="*/ 76611 w 200271"/>
                <a:gd name="connsiteY0" fmla="*/ 198132 h 200614"/>
                <a:gd name="connsiteX1" fmla="*/ 569 w 200271"/>
                <a:gd name="connsiteY1" fmla="*/ 93246 h 200614"/>
                <a:gd name="connsiteX2" fmla="*/ 97589 w 200271"/>
                <a:gd name="connsiteY2" fmla="*/ 159 h 200614"/>
                <a:gd name="connsiteX3" fmla="*/ 193297 w 200271"/>
                <a:gd name="connsiteY3" fmla="*/ 61780 h 200614"/>
                <a:gd name="connsiteX4" fmla="*/ 167076 w 200271"/>
                <a:gd name="connsiteY4" fmla="*/ 177155 h 200614"/>
                <a:gd name="connsiteX5" fmla="*/ 131677 w 200271"/>
                <a:gd name="connsiteY5" fmla="*/ 198132 h 200614"/>
                <a:gd name="connsiteX6" fmla="*/ 76611 w 200271"/>
                <a:gd name="connsiteY6" fmla="*/ 198132 h 20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71" h="200614" fill="norm" stroke="1" extrusionOk="0">
                  <a:moveTo>
                    <a:pt x="76611" y="198132"/>
                  </a:moveTo>
                  <a:cubicBezTo>
                    <a:pt x="26790" y="182399"/>
                    <a:pt x="-4676" y="139134"/>
                    <a:pt x="569" y="93246"/>
                  </a:cubicBezTo>
                  <a:cubicBezTo>
                    <a:pt x="7124" y="43425"/>
                    <a:pt x="47768" y="2781"/>
                    <a:pt x="97589" y="159"/>
                  </a:cubicBezTo>
                  <a:cubicBezTo>
                    <a:pt x="131677" y="-2463"/>
                    <a:pt x="177564" y="27692"/>
                    <a:pt x="193297" y="61780"/>
                  </a:cubicBezTo>
                  <a:cubicBezTo>
                    <a:pt x="209030" y="98490"/>
                    <a:pt x="197231" y="152244"/>
                    <a:pt x="167076" y="177155"/>
                  </a:cubicBezTo>
                  <a:cubicBezTo>
                    <a:pt x="156587" y="186333"/>
                    <a:pt x="144787" y="194199"/>
                    <a:pt x="131677" y="198132"/>
                  </a:cubicBezTo>
                  <a:cubicBezTo>
                    <a:pt x="121188" y="202066"/>
                    <a:pt x="83167" y="200755"/>
                    <a:pt x="76611" y="198132"/>
                  </a:cubicBezTo>
                  <a:close/>
                </a:path>
              </a:pathLst>
            </a:custGeom>
            <a:solidFill>
              <a:srgbClr val="3033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47" name="Полилиния: фигура 29"/>
            <p:cNvSpPr/>
            <p:nvPr/>
          </p:nvSpPr>
          <p:spPr bwMode="auto">
            <a:xfrm>
              <a:off x="7985176" y="2753547"/>
              <a:ext cx="410607" cy="367284"/>
            </a:xfrm>
            <a:custGeom>
              <a:avLst/>
              <a:gdLst>
                <a:gd name="connsiteX0" fmla="*/ 86157 w 410607"/>
                <a:gd name="connsiteY0" fmla="*/ 367284 h 367284"/>
                <a:gd name="connsiteX1" fmla="*/ 3559 w 410607"/>
                <a:gd name="connsiteY1" fmla="*/ 164067 h 367284"/>
                <a:gd name="connsiteX2" fmla="*/ 196288 w 410607"/>
                <a:gd name="connsiteY2" fmla="*/ 182 h 367284"/>
                <a:gd name="connsiteX3" fmla="*/ 402127 w 410607"/>
                <a:gd name="connsiteY3" fmla="*/ 143089 h 367284"/>
                <a:gd name="connsiteX4" fmla="*/ 327396 w 410607"/>
                <a:gd name="connsiteY4" fmla="*/ 367284 h 367284"/>
                <a:gd name="connsiteX5" fmla="*/ 324774 w 410607"/>
                <a:gd name="connsiteY5" fmla="*/ 335818 h 367284"/>
                <a:gd name="connsiteX6" fmla="*/ 268397 w 410607"/>
                <a:gd name="connsiteY6" fmla="*/ 242732 h 367284"/>
                <a:gd name="connsiteX7" fmla="*/ 264464 w 410607"/>
                <a:gd name="connsiteY7" fmla="*/ 221754 h 367284"/>
                <a:gd name="connsiteX8" fmla="*/ 269708 w 410607"/>
                <a:gd name="connsiteY8" fmla="*/ 135223 h 367284"/>
                <a:gd name="connsiteX9" fmla="*/ 191043 w 410607"/>
                <a:gd name="connsiteY9" fmla="*/ 103757 h 367284"/>
                <a:gd name="connsiteX10" fmla="*/ 134667 w 410607"/>
                <a:gd name="connsiteY10" fmla="*/ 162756 h 367284"/>
                <a:gd name="connsiteX11" fmla="*/ 149089 w 410607"/>
                <a:gd name="connsiteY11" fmla="*/ 221754 h 367284"/>
                <a:gd name="connsiteX12" fmla="*/ 149089 w 410607"/>
                <a:gd name="connsiteY12" fmla="*/ 240109 h 367284"/>
                <a:gd name="connsiteX13" fmla="*/ 88779 w 410607"/>
                <a:gd name="connsiteY13" fmla="*/ 359418 h 367284"/>
                <a:gd name="connsiteX14" fmla="*/ 86157 w 410607"/>
                <a:gd name="connsiteY14" fmla="*/ 367284 h 36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0607" h="367284" fill="norm" stroke="1" extrusionOk="0">
                  <a:moveTo>
                    <a:pt x="86157" y="367284"/>
                  </a:moveTo>
                  <a:cubicBezTo>
                    <a:pt x="25847" y="338440"/>
                    <a:pt x="-12174" y="242732"/>
                    <a:pt x="3559" y="164067"/>
                  </a:cubicBezTo>
                  <a:cubicBezTo>
                    <a:pt x="21914" y="72291"/>
                    <a:pt x="103201" y="4115"/>
                    <a:pt x="196288" y="182"/>
                  </a:cubicBezTo>
                  <a:cubicBezTo>
                    <a:pt x="290686" y="-3752"/>
                    <a:pt x="377217" y="56558"/>
                    <a:pt x="402127" y="143089"/>
                  </a:cubicBezTo>
                  <a:cubicBezTo>
                    <a:pt x="427038" y="232243"/>
                    <a:pt x="395572" y="327952"/>
                    <a:pt x="327396" y="367284"/>
                  </a:cubicBezTo>
                  <a:cubicBezTo>
                    <a:pt x="320840" y="356796"/>
                    <a:pt x="324774" y="346307"/>
                    <a:pt x="324774" y="335818"/>
                  </a:cubicBezTo>
                  <a:cubicBezTo>
                    <a:pt x="324774" y="292553"/>
                    <a:pt x="306418" y="259776"/>
                    <a:pt x="268397" y="242732"/>
                  </a:cubicBezTo>
                  <a:cubicBezTo>
                    <a:pt x="252664" y="236176"/>
                    <a:pt x="256597" y="230932"/>
                    <a:pt x="264464" y="221754"/>
                  </a:cubicBezTo>
                  <a:cubicBezTo>
                    <a:pt x="286752" y="194222"/>
                    <a:pt x="286752" y="164067"/>
                    <a:pt x="269708" y="135223"/>
                  </a:cubicBezTo>
                  <a:cubicBezTo>
                    <a:pt x="252664" y="105068"/>
                    <a:pt x="223820" y="97202"/>
                    <a:pt x="191043" y="103757"/>
                  </a:cubicBezTo>
                  <a:cubicBezTo>
                    <a:pt x="158266" y="109001"/>
                    <a:pt x="142534" y="132601"/>
                    <a:pt x="134667" y="162756"/>
                  </a:cubicBezTo>
                  <a:cubicBezTo>
                    <a:pt x="128112" y="185044"/>
                    <a:pt x="138600" y="203399"/>
                    <a:pt x="149089" y="221754"/>
                  </a:cubicBezTo>
                  <a:cubicBezTo>
                    <a:pt x="151711" y="226999"/>
                    <a:pt x="163511" y="233554"/>
                    <a:pt x="149089" y="240109"/>
                  </a:cubicBezTo>
                  <a:cubicBezTo>
                    <a:pt x="96646" y="263709"/>
                    <a:pt x="84846" y="306974"/>
                    <a:pt x="88779" y="359418"/>
                  </a:cubicBezTo>
                  <a:cubicBezTo>
                    <a:pt x="88779" y="362040"/>
                    <a:pt x="87468" y="364662"/>
                    <a:pt x="86157" y="367284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48" name="Полилиния: фигура 30"/>
            <p:cNvSpPr/>
            <p:nvPr/>
          </p:nvSpPr>
          <p:spPr bwMode="auto">
            <a:xfrm>
              <a:off x="8093428" y="3009020"/>
              <a:ext cx="197004" cy="150149"/>
            </a:xfrm>
            <a:custGeom>
              <a:avLst/>
              <a:gdLst>
                <a:gd name="connsiteX0" fmla="*/ 101147 w 197004"/>
                <a:gd name="connsiteY0" fmla="*/ 149833 h 150149"/>
                <a:gd name="connsiteX1" fmla="*/ 18549 w 197004"/>
                <a:gd name="connsiteY1" fmla="*/ 138033 h 150149"/>
                <a:gd name="connsiteX2" fmla="*/ 194 w 197004"/>
                <a:gd name="connsiteY2" fmla="*/ 113122 h 150149"/>
                <a:gd name="connsiteX3" fmla="*/ 4127 w 197004"/>
                <a:gd name="connsiteY3" fmla="*/ 56746 h 150149"/>
                <a:gd name="connsiteX4" fmla="*/ 67059 w 197004"/>
                <a:gd name="connsiteY4" fmla="*/ 1680 h 150149"/>
                <a:gd name="connsiteX5" fmla="*/ 90659 w 197004"/>
                <a:gd name="connsiteY5" fmla="*/ 369 h 150149"/>
                <a:gd name="connsiteX6" fmla="*/ 196856 w 197004"/>
                <a:gd name="connsiteY6" fmla="*/ 119678 h 150149"/>
                <a:gd name="connsiteX7" fmla="*/ 178501 w 197004"/>
                <a:gd name="connsiteY7" fmla="*/ 139344 h 150149"/>
                <a:gd name="connsiteX8" fmla="*/ 101147 w 197004"/>
                <a:gd name="connsiteY8" fmla="*/ 149833 h 15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004" h="150149" fill="norm" stroke="1" extrusionOk="0">
                  <a:moveTo>
                    <a:pt x="101147" y="149833"/>
                  </a:moveTo>
                  <a:cubicBezTo>
                    <a:pt x="72303" y="151144"/>
                    <a:pt x="46082" y="144588"/>
                    <a:pt x="18549" y="138033"/>
                  </a:cubicBezTo>
                  <a:cubicBezTo>
                    <a:pt x="4127" y="134100"/>
                    <a:pt x="-1117" y="127544"/>
                    <a:pt x="194" y="113122"/>
                  </a:cubicBezTo>
                  <a:cubicBezTo>
                    <a:pt x="1505" y="94767"/>
                    <a:pt x="-1117" y="75101"/>
                    <a:pt x="4127" y="56746"/>
                  </a:cubicBezTo>
                  <a:cubicBezTo>
                    <a:pt x="11994" y="25280"/>
                    <a:pt x="35593" y="5614"/>
                    <a:pt x="67059" y="1680"/>
                  </a:cubicBezTo>
                  <a:cubicBezTo>
                    <a:pt x="74926" y="369"/>
                    <a:pt x="82792" y="369"/>
                    <a:pt x="90659" y="369"/>
                  </a:cubicBezTo>
                  <a:cubicBezTo>
                    <a:pt x="192923" y="-4875"/>
                    <a:pt x="198167" y="46257"/>
                    <a:pt x="196856" y="119678"/>
                  </a:cubicBezTo>
                  <a:cubicBezTo>
                    <a:pt x="196856" y="132788"/>
                    <a:pt x="188990" y="136722"/>
                    <a:pt x="178501" y="139344"/>
                  </a:cubicBezTo>
                  <a:cubicBezTo>
                    <a:pt x="153590" y="148521"/>
                    <a:pt x="127369" y="151144"/>
                    <a:pt x="101147" y="149833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49" name="Полилиния: фигура 31"/>
            <p:cNvSpPr/>
            <p:nvPr/>
          </p:nvSpPr>
          <p:spPr bwMode="auto">
            <a:xfrm>
              <a:off x="8139509" y="2874348"/>
              <a:ext cx="103575" cy="108819"/>
            </a:xfrm>
            <a:custGeom>
              <a:avLst/>
              <a:gdLst>
                <a:gd name="connsiteX0" fmla="*/ 51132 w 103575"/>
                <a:gd name="connsiteY0" fmla="*/ 108820 h 108819"/>
                <a:gd name="connsiteX1" fmla="*/ 0 w 103575"/>
                <a:gd name="connsiteY1" fmla="*/ 52443 h 108819"/>
                <a:gd name="connsiteX2" fmla="*/ 51132 w 103575"/>
                <a:gd name="connsiteY2" fmla="*/ 0 h 108819"/>
                <a:gd name="connsiteX3" fmla="*/ 103575 w 103575"/>
                <a:gd name="connsiteY3" fmla="*/ 53754 h 108819"/>
                <a:gd name="connsiteX4" fmla="*/ 51132 w 103575"/>
                <a:gd name="connsiteY4" fmla="*/ 108820 h 10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75" h="108819" fill="norm" stroke="1" extrusionOk="0">
                  <a:moveTo>
                    <a:pt x="51132" y="108820"/>
                  </a:moveTo>
                  <a:cubicBezTo>
                    <a:pt x="23599" y="108820"/>
                    <a:pt x="0" y="82598"/>
                    <a:pt x="0" y="52443"/>
                  </a:cubicBezTo>
                  <a:cubicBezTo>
                    <a:pt x="1311" y="24911"/>
                    <a:pt x="24911" y="1311"/>
                    <a:pt x="51132" y="0"/>
                  </a:cubicBezTo>
                  <a:cubicBezTo>
                    <a:pt x="79976" y="0"/>
                    <a:pt x="103575" y="24911"/>
                    <a:pt x="103575" y="53754"/>
                  </a:cubicBezTo>
                  <a:cubicBezTo>
                    <a:pt x="103575" y="86531"/>
                    <a:pt x="79976" y="108820"/>
                    <a:pt x="51132" y="108820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50" name="Полилиния: фигура 32"/>
            <p:cNvSpPr/>
            <p:nvPr/>
          </p:nvSpPr>
          <p:spPr bwMode="auto">
            <a:xfrm>
              <a:off x="7202078" y="2668351"/>
              <a:ext cx="595248" cy="595397"/>
            </a:xfrm>
            <a:custGeom>
              <a:avLst/>
              <a:gdLst>
                <a:gd name="connsiteX0" fmla="*/ 297624 w 595248"/>
                <a:gd name="connsiteY0" fmla="*/ 158 h 595397"/>
                <a:gd name="connsiteX1" fmla="*/ 595239 w 595248"/>
                <a:gd name="connsiteY1" fmla="*/ 295151 h 595397"/>
                <a:gd name="connsiteX2" fmla="*/ 298935 w 595248"/>
                <a:gd name="connsiteY2" fmla="*/ 595388 h 595397"/>
                <a:gd name="connsiteX3" fmla="*/ 9 w 595248"/>
                <a:gd name="connsiteY3" fmla="*/ 297773 h 595397"/>
                <a:gd name="connsiteX4" fmla="*/ 297624 w 595248"/>
                <a:gd name="connsiteY4" fmla="*/ 158 h 59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248" h="595397" fill="norm" stroke="1" extrusionOk="0">
                  <a:moveTo>
                    <a:pt x="297624" y="158"/>
                  </a:moveTo>
                  <a:cubicBezTo>
                    <a:pt x="448398" y="-5086"/>
                    <a:pt x="593928" y="122088"/>
                    <a:pt x="595239" y="295151"/>
                  </a:cubicBezTo>
                  <a:cubicBezTo>
                    <a:pt x="596550" y="459036"/>
                    <a:pt x="462820" y="594077"/>
                    <a:pt x="298935" y="595388"/>
                  </a:cubicBezTo>
                  <a:cubicBezTo>
                    <a:pt x="136362" y="596699"/>
                    <a:pt x="-1302" y="460347"/>
                    <a:pt x="9" y="297773"/>
                  </a:cubicBezTo>
                  <a:cubicBezTo>
                    <a:pt x="9" y="120777"/>
                    <a:pt x="146850" y="-5086"/>
                    <a:pt x="297624" y="158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51" name="Полилиния: фигура 33"/>
            <p:cNvSpPr/>
            <p:nvPr/>
          </p:nvSpPr>
          <p:spPr bwMode="auto">
            <a:xfrm>
              <a:off x="7912659" y="2398426"/>
              <a:ext cx="150808" cy="150774"/>
            </a:xfrm>
            <a:custGeom>
              <a:avLst/>
              <a:gdLst>
                <a:gd name="connsiteX0" fmla="*/ 150808 w 150808"/>
                <a:gd name="connsiteY0" fmla="*/ 76043 h 150774"/>
                <a:gd name="connsiteX1" fmla="*/ 76077 w 150808"/>
                <a:gd name="connsiteY1" fmla="*/ 150774 h 150774"/>
                <a:gd name="connsiteX2" fmla="*/ 34 w 150808"/>
                <a:gd name="connsiteY2" fmla="*/ 73420 h 150774"/>
                <a:gd name="connsiteX3" fmla="*/ 76077 w 150808"/>
                <a:gd name="connsiteY3" fmla="*/ 0 h 150774"/>
                <a:gd name="connsiteX4" fmla="*/ 150808 w 150808"/>
                <a:gd name="connsiteY4" fmla="*/ 76043 h 15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08" h="150774" fill="norm" stroke="1" extrusionOk="0">
                  <a:moveTo>
                    <a:pt x="150808" y="76043"/>
                  </a:moveTo>
                  <a:cubicBezTo>
                    <a:pt x="150808" y="115375"/>
                    <a:pt x="115409" y="150774"/>
                    <a:pt x="76077" y="150774"/>
                  </a:cubicBezTo>
                  <a:cubicBezTo>
                    <a:pt x="35433" y="150774"/>
                    <a:pt x="-1277" y="114064"/>
                    <a:pt x="34" y="73420"/>
                  </a:cubicBezTo>
                  <a:cubicBezTo>
                    <a:pt x="1345" y="32777"/>
                    <a:pt x="35433" y="0"/>
                    <a:pt x="76077" y="0"/>
                  </a:cubicBezTo>
                  <a:cubicBezTo>
                    <a:pt x="116720" y="1311"/>
                    <a:pt x="150808" y="35399"/>
                    <a:pt x="150808" y="76043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52" name="Полилиния: фигура 34"/>
            <p:cNvSpPr/>
            <p:nvPr/>
          </p:nvSpPr>
          <p:spPr bwMode="auto">
            <a:xfrm>
              <a:off x="7913968" y="3368625"/>
              <a:ext cx="149498" cy="150809"/>
            </a:xfrm>
            <a:custGeom>
              <a:avLst/>
              <a:gdLst>
                <a:gd name="connsiteX0" fmla="*/ 149498 w 149498"/>
                <a:gd name="connsiteY0" fmla="*/ 76043 h 150809"/>
                <a:gd name="connsiteX1" fmla="*/ 76078 w 149498"/>
                <a:gd name="connsiteY1" fmla="*/ 150774 h 150809"/>
                <a:gd name="connsiteX2" fmla="*/ 35 w 149498"/>
                <a:gd name="connsiteY2" fmla="*/ 74732 h 150809"/>
                <a:gd name="connsiteX3" fmla="*/ 76078 w 149498"/>
                <a:gd name="connsiteY3" fmla="*/ 0 h 150809"/>
                <a:gd name="connsiteX4" fmla="*/ 149498 w 149498"/>
                <a:gd name="connsiteY4" fmla="*/ 76043 h 15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98" h="150809" fill="norm" stroke="1" extrusionOk="0">
                  <a:moveTo>
                    <a:pt x="149498" y="76043"/>
                  </a:moveTo>
                  <a:cubicBezTo>
                    <a:pt x="149498" y="116686"/>
                    <a:pt x="116721" y="150774"/>
                    <a:pt x="76078" y="150774"/>
                  </a:cubicBezTo>
                  <a:cubicBezTo>
                    <a:pt x="34123" y="152085"/>
                    <a:pt x="-1276" y="116686"/>
                    <a:pt x="35" y="74732"/>
                  </a:cubicBezTo>
                  <a:cubicBezTo>
                    <a:pt x="1346" y="35399"/>
                    <a:pt x="35434" y="0"/>
                    <a:pt x="76078" y="0"/>
                  </a:cubicBezTo>
                  <a:cubicBezTo>
                    <a:pt x="114099" y="1311"/>
                    <a:pt x="149498" y="36710"/>
                    <a:pt x="149498" y="76043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53" name="Полилиния: фигура 35"/>
            <p:cNvSpPr/>
            <p:nvPr/>
          </p:nvSpPr>
          <p:spPr bwMode="auto">
            <a:xfrm>
              <a:off x="6814977" y="3250932"/>
              <a:ext cx="412634" cy="369420"/>
            </a:xfrm>
            <a:custGeom>
              <a:avLst/>
              <a:gdLst>
                <a:gd name="connsiteX0" fmla="*/ 325489 w 412634"/>
                <a:gd name="connsiteY0" fmla="*/ 369420 h 369420"/>
                <a:gd name="connsiteX1" fmla="*/ 253380 w 412634"/>
                <a:gd name="connsiteY1" fmla="*/ 237001 h 369420"/>
                <a:gd name="connsiteX2" fmla="*/ 254691 w 412634"/>
                <a:gd name="connsiteY2" fmla="*/ 120315 h 369420"/>
                <a:gd name="connsiteX3" fmla="*/ 158982 w 412634"/>
                <a:gd name="connsiteY3" fmla="*/ 116382 h 369420"/>
                <a:gd name="connsiteX4" fmla="*/ 156360 w 412634"/>
                <a:gd name="connsiteY4" fmla="*/ 235690 h 369420"/>
                <a:gd name="connsiteX5" fmla="*/ 89495 w 412634"/>
                <a:gd name="connsiteY5" fmla="*/ 368109 h 369420"/>
                <a:gd name="connsiteX6" fmla="*/ 1652 w 412634"/>
                <a:gd name="connsiteY6" fmla="*/ 175381 h 369420"/>
                <a:gd name="connsiteX7" fmla="*/ 178648 w 412634"/>
                <a:gd name="connsiteY7" fmla="*/ 1007 h 369420"/>
                <a:gd name="connsiteX8" fmla="*/ 405465 w 412634"/>
                <a:gd name="connsiteY8" fmla="*/ 154403 h 369420"/>
                <a:gd name="connsiteX9" fmla="*/ 325489 w 412634"/>
                <a:gd name="connsiteY9" fmla="*/ 369420 h 36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634" h="369420" fill="norm" stroke="1" extrusionOk="0">
                  <a:moveTo>
                    <a:pt x="325489" y="369420"/>
                  </a:moveTo>
                  <a:cubicBezTo>
                    <a:pt x="328111" y="307800"/>
                    <a:pt x="316311" y="257979"/>
                    <a:pt x="253380" y="237001"/>
                  </a:cubicBezTo>
                  <a:cubicBezTo>
                    <a:pt x="286157" y="188491"/>
                    <a:pt x="286157" y="150470"/>
                    <a:pt x="254691" y="120315"/>
                  </a:cubicBezTo>
                  <a:cubicBezTo>
                    <a:pt x="228469" y="95405"/>
                    <a:pt x="186515" y="94094"/>
                    <a:pt x="158982" y="116382"/>
                  </a:cubicBezTo>
                  <a:cubicBezTo>
                    <a:pt x="124894" y="145226"/>
                    <a:pt x="123583" y="181936"/>
                    <a:pt x="156360" y="235690"/>
                  </a:cubicBezTo>
                  <a:cubicBezTo>
                    <a:pt x="94739" y="259290"/>
                    <a:pt x="81628" y="309111"/>
                    <a:pt x="89495" y="368109"/>
                  </a:cubicBezTo>
                  <a:cubicBezTo>
                    <a:pt x="31807" y="344510"/>
                    <a:pt x="-8836" y="256667"/>
                    <a:pt x="1652" y="175381"/>
                  </a:cubicBezTo>
                  <a:cubicBezTo>
                    <a:pt x="13452" y="84916"/>
                    <a:pt x="93428" y="7562"/>
                    <a:pt x="178648" y="1007"/>
                  </a:cubicBezTo>
                  <a:cubicBezTo>
                    <a:pt x="291401" y="-8171"/>
                    <a:pt x="372688" y="45584"/>
                    <a:pt x="405465" y="154403"/>
                  </a:cubicBezTo>
                  <a:cubicBezTo>
                    <a:pt x="429064" y="231757"/>
                    <a:pt x="392354" y="331399"/>
                    <a:pt x="325489" y="369420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54" name="Полилиния: фигура 36"/>
            <p:cNvSpPr/>
            <p:nvPr/>
          </p:nvSpPr>
          <p:spPr bwMode="auto">
            <a:xfrm>
              <a:off x="6919294" y="3507600"/>
              <a:ext cx="201689" cy="150614"/>
            </a:xfrm>
            <a:custGeom>
              <a:avLst/>
              <a:gdLst>
                <a:gd name="connsiteX0" fmla="*/ 99242 w 201689"/>
                <a:gd name="connsiteY0" fmla="*/ 0 h 150614"/>
                <a:gd name="connsiteX1" fmla="*/ 198884 w 201689"/>
                <a:gd name="connsiteY1" fmla="*/ 121930 h 150614"/>
                <a:gd name="connsiteX2" fmla="*/ 181840 w 201689"/>
                <a:gd name="connsiteY2" fmla="*/ 138974 h 150614"/>
                <a:gd name="connsiteX3" fmla="*/ 16644 w 201689"/>
                <a:gd name="connsiteY3" fmla="*/ 136352 h 150614"/>
                <a:gd name="connsiteX4" fmla="*/ 4844 w 201689"/>
                <a:gd name="connsiteY4" fmla="*/ 128486 h 150614"/>
                <a:gd name="connsiteX5" fmla="*/ 38933 w 201689"/>
                <a:gd name="connsiteY5" fmla="*/ 11800 h 150614"/>
                <a:gd name="connsiteX6" fmla="*/ 99242 w 201689"/>
                <a:gd name="connsiteY6" fmla="*/ 0 h 15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89" h="150614" fill="norm" stroke="1" extrusionOk="0">
                  <a:moveTo>
                    <a:pt x="99242" y="0"/>
                  </a:moveTo>
                  <a:cubicBezTo>
                    <a:pt x="179218" y="0"/>
                    <a:pt x="211995" y="41955"/>
                    <a:pt x="198884" y="121930"/>
                  </a:cubicBezTo>
                  <a:cubicBezTo>
                    <a:pt x="196262" y="133730"/>
                    <a:pt x="189707" y="136352"/>
                    <a:pt x="181840" y="138974"/>
                  </a:cubicBezTo>
                  <a:cubicBezTo>
                    <a:pt x="126775" y="157330"/>
                    <a:pt x="71710" y="152085"/>
                    <a:pt x="16644" y="136352"/>
                  </a:cubicBezTo>
                  <a:cubicBezTo>
                    <a:pt x="12711" y="135041"/>
                    <a:pt x="7467" y="133730"/>
                    <a:pt x="4844" y="128486"/>
                  </a:cubicBezTo>
                  <a:cubicBezTo>
                    <a:pt x="-9577" y="97020"/>
                    <a:pt x="10089" y="30155"/>
                    <a:pt x="38933" y="11800"/>
                  </a:cubicBezTo>
                  <a:cubicBezTo>
                    <a:pt x="57288" y="-2622"/>
                    <a:pt x="78265" y="1311"/>
                    <a:pt x="99242" y="0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55" name="Полилиния: фигура 37"/>
            <p:cNvSpPr/>
            <p:nvPr/>
          </p:nvSpPr>
          <p:spPr bwMode="auto">
            <a:xfrm>
              <a:off x="6968661" y="3373870"/>
              <a:ext cx="104990" cy="106249"/>
            </a:xfrm>
            <a:custGeom>
              <a:avLst/>
              <a:gdLst>
                <a:gd name="connsiteX0" fmla="*/ 104941 w 104990"/>
                <a:gd name="connsiteY0" fmla="*/ 49821 h 106249"/>
                <a:gd name="connsiteX1" fmla="*/ 52498 w 104990"/>
                <a:gd name="connsiteY1" fmla="*/ 106197 h 106249"/>
                <a:gd name="connsiteX2" fmla="*/ 55 w 104990"/>
                <a:gd name="connsiteY2" fmla="*/ 55065 h 106249"/>
                <a:gd name="connsiteX3" fmla="*/ 51187 w 104990"/>
                <a:gd name="connsiteY3" fmla="*/ 0 h 106249"/>
                <a:gd name="connsiteX4" fmla="*/ 104941 w 104990"/>
                <a:gd name="connsiteY4" fmla="*/ 49821 h 10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990" h="106249" fill="norm" stroke="1" extrusionOk="0">
                  <a:moveTo>
                    <a:pt x="104941" y="49821"/>
                  </a:moveTo>
                  <a:cubicBezTo>
                    <a:pt x="106252" y="78665"/>
                    <a:pt x="81342" y="104886"/>
                    <a:pt x="52498" y="106197"/>
                  </a:cubicBezTo>
                  <a:cubicBezTo>
                    <a:pt x="24965" y="107509"/>
                    <a:pt x="1366" y="83909"/>
                    <a:pt x="55" y="55065"/>
                  </a:cubicBezTo>
                  <a:cubicBezTo>
                    <a:pt x="-1256" y="23599"/>
                    <a:pt x="21032" y="0"/>
                    <a:pt x="51187" y="0"/>
                  </a:cubicBezTo>
                  <a:cubicBezTo>
                    <a:pt x="78720" y="0"/>
                    <a:pt x="103630" y="23599"/>
                    <a:pt x="104941" y="49821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56" name="Полилиния: фигура 38"/>
            <p:cNvSpPr/>
            <p:nvPr/>
          </p:nvSpPr>
          <p:spPr bwMode="auto">
            <a:xfrm>
              <a:off x="6813116" y="2265818"/>
              <a:ext cx="413455" cy="372536"/>
            </a:xfrm>
            <a:custGeom>
              <a:avLst/>
              <a:gdLst>
                <a:gd name="connsiteX0" fmla="*/ 327351 w 413455"/>
                <a:gd name="connsiteY0" fmla="*/ 372536 h 372536"/>
                <a:gd name="connsiteX1" fmla="*/ 255241 w 413455"/>
                <a:gd name="connsiteY1" fmla="*/ 244050 h 372536"/>
                <a:gd name="connsiteX2" fmla="*/ 253930 w 413455"/>
                <a:gd name="connsiteY2" fmla="*/ 123431 h 372536"/>
                <a:gd name="connsiteX3" fmla="*/ 156911 w 413455"/>
                <a:gd name="connsiteY3" fmla="*/ 126053 h 372536"/>
                <a:gd name="connsiteX4" fmla="*/ 158222 w 413455"/>
                <a:gd name="connsiteY4" fmla="*/ 241428 h 372536"/>
                <a:gd name="connsiteX5" fmla="*/ 97912 w 413455"/>
                <a:gd name="connsiteY5" fmla="*/ 291249 h 372536"/>
                <a:gd name="connsiteX6" fmla="*/ 87423 w 413455"/>
                <a:gd name="connsiteY6" fmla="*/ 371225 h 372536"/>
                <a:gd name="connsiteX7" fmla="*/ 4825 w 413455"/>
                <a:gd name="connsiteY7" fmla="*/ 162763 h 372536"/>
                <a:gd name="connsiteX8" fmla="*/ 196243 w 413455"/>
                <a:gd name="connsiteY8" fmla="*/ 190 h 372536"/>
                <a:gd name="connsiteX9" fmla="*/ 400771 w 413455"/>
                <a:gd name="connsiteY9" fmla="*/ 136542 h 372536"/>
                <a:gd name="connsiteX10" fmla="*/ 327351 w 413455"/>
                <a:gd name="connsiteY10" fmla="*/ 372536 h 37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3455" h="372536" fill="norm" stroke="1" extrusionOk="0">
                  <a:moveTo>
                    <a:pt x="327351" y="372536"/>
                  </a:moveTo>
                  <a:cubicBezTo>
                    <a:pt x="329973" y="312227"/>
                    <a:pt x="318173" y="263717"/>
                    <a:pt x="255241" y="244050"/>
                  </a:cubicBezTo>
                  <a:cubicBezTo>
                    <a:pt x="288018" y="191607"/>
                    <a:pt x="288018" y="150964"/>
                    <a:pt x="253930" y="123431"/>
                  </a:cubicBezTo>
                  <a:cubicBezTo>
                    <a:pt x="226398" y="101143"/>
                    <a:pt x="183132" y="102454"/>
                    <a:pt x="156911" y="126053"/>
                  </a:cubicBezTo>
                  <a:cubicBezTo>
                    <a:pt x="125445" y="156208"/>
                    <a:pt x="125445" y="196852"/>
                    <a:pt x="158222" y="241428"/>
                  </a:cubicBezTo>
                  <a:cubicBezTo>
                    <a:pt x="133311" y="251917"/>
                    <a:pt x="111023" y="266339"/>
                    <a:pt x="97912" y="291249"/>
                  </a:cubicBezTo>
                  <a:cubicBezTo>
                    <a:pt x="84801" y="316160"/>
                    <a:pt x="90045" y="343692"/>
                    <a:pt x="87423" y="371225"/>
                  </a:cubicBezTo>
                  <a:cubicBezTo>
                    <a:pt x="21869" y="334515"/>
                    <a:pt x="-13530" y="244050"/>
                    <a:pt x="4825" y="162763"/>
                  </a:cubicBezTo>
                  <a:cubicBezTo>
                    <a:pt x="25803" y="69677"/>
                    <a:pt x="103156" y="5434"/>
                    <a:pt x="196243" y="190"/>
                  </a:cubicBezTo>
                  <a:cubicBezTo>
                    <a:pt x="285396" y="-3744"/>
                    <a:pt x="369305" y="53944"/>
                    <a:pt x="400771" y="136542"/>
                  </a:cubicBezTo>
                  <a:cubicBezTo>
                    <a:pt x="434859" y="223073"/>
                    <a:pt x="396838" y="329271"/>
                    <a:pt x="327351" y="372536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57" name="Полилиния: фигура 39"/>
            <p:cNvSpPr/>
            <p:nvPr/>
          </p:nvSpPr>
          <p:spPr bwMode="auto">
            <a:xfrm>
              <a:off x="6923925" y="2529534"/>
              <a:ext cx="197549" cy="148152"/>
            </a:xfrm>
            <a:custGeom>
              <a:avLst/>
              <a:gdLst>
                <a:gd name="connsiteX0" fmla="*/ 97234 w 197549"/>
                <a:gd name="connsiteY0" fmla="*/ 148152 h 148152"/>
                <a:gd name="connsiteX1" fmla="*/ 69702 w 197549"/>
                <a:gd name="connsiteY1" fmla="*/ 146841 h 148152"/>
                <a:gd name="connsiteX2" fmla="*/ 214 w 197549"/>
                <a:gd name="connsiteY2" fmla="*/ 78665 h 148152"/>
                <a:gd name="connsiteX3" fmla="*/ 81501 w 197549"/>
                <a:gd name="connsiteY3" fmla="*/ 0 h 148152"/>
                <a:gd name="connsiteX4" fmla="*/ 93301 w 197549"/>
                <a:gd name="connsiteY4" fmla="*/ 0 h 148152"/>
                <a:gd name="connsiteX5" fmla="*/ 194254 w 197549"/>
                <a:gd name="connsiteY5" fmla="*/ 121930 h 148152"/>
                <a:gd name="connsiteX6" fmla="*/ 175899 w 197549"/>
                <a:gd name="connsiteY6" fmla="*/ 138974 h 148152"/>
                <a:gd name="connsiteX7" fmla="*/ 97234 w 197549"/>
                <a:gd name="connsiteY7" fmla="*/ 148152 h 14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549" h="148152" fill="norm" stroke="1" extrusionOk="0">
                  <a:moveTo>
                    <a:pt x="97234" y="148152"/>
                  </a:moveTo>
                  <a:cubicBezTo>
                    <a:pt x="89368" y="148152"/>
                    <a:pt x="80190" y="146841"/>
                    <a:pt x="69702" y="146841"/>
                  </a:cubicBezTo>
                  <a:cubicBezTo>
                    <a:pt x="1525" y="141597"/>
                    <a:pt x="-1097" y="138974"/>
                    <a:pt x="214" y="78665"/>
                  </a:cubicBezTo>
                  <a:cubicBezTo>
                    <a:pt x="1525" y="26222"/>
                    <a:pt x="26436" y="1311"/>
                    <a:pt x="81501" y="0"/>
                  </a:cubicBezTo>
                  <a:cubicBezTo>
                    <a:pt x="85435" y="0"/>
                    <a:pt x="89368" y="0"/>
                    <a:pt x="93301" y="0"/>
                  </a:cubicBezTo>
                  <a:cubicBezTo>
                    <a:pt x="175899" y="0"/>
                    <a:pt x="208676" y="40643"/>
                    <a:pt x="194254" y="121930"/>
                  </a:cubicBezTo>
                  <a:cubicBezTo>
                    <a:pt x="191632" y="133730"/>
                    <a:pt x="185077" y="136352"/>
                    <a:pt x="175899" y="138974"/>
                  </a:cubicBezTo>
                  <a:cubicBezTo>
                    <a:pt x="150988" y="145530"/>
                    <a:pt x="124767" y="148152"/>
                    <a:pt x="97234" y="148152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58" name="Полилиния: фигура 40"/>
            <p:cNvSpPr/>
            <p:nvPr/>
          </p:nvSpPr>
          <p:spPr bwMode="auto">
            <a:xfrm>
              <a:off x="6967405" y="2393182"/>
              <a:ext cx="106244" cy="108819"/>
            </a:xfrm>
            <a:custGeom>
              <a:avLst/>
              <a:gdLst>
                <a:gd name="connsiteX0" fmla="*/ 52443 w 106244"/>
                <a:gd name="connsiteY0" fmla="*/ 0 h 108819"/>
                <a:gd name="connsiteX1" fmla="*/ 106197 w 106244"/>
                <a:gd name="connsiteY1" fmla="*/ 52443 h 108819"/>
                <a:gd name="connsiteX2" fmla="*/ 51132 w 106244"/>
                <a:gd name="connsiteY2" fmla="*/ 108820 h 108819"/>
                <a:gd name="connsiteX3" fmla="*/ 0 w 106244"/>
                <a:gd name="connsiteY3" fmla="*/ 56376 h 108819"/>
                <a:gd name="connsiteX4" fmla="*/ 52443 w 106244"/>
                <a:gd name="connsiteY4" fmla="*/ 0 h 10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44" h="108819" fill="norm" stroke="1" extrusionOk="0">
                  <a:moveTo>
                    <a:pt x="52443" y="0"/>
                  </a:moveTo>
                  <a:cubicBezTo>
                    <a:pt x="77354" y="0"/>
                    <a:pt x="104886" y="26222"/>
                    <a:pt x="106197" y="52443"/>
                  </a:cubicBezTo>
                  <a:cubicBezTo>
                    <a:pt x="107509" y="82598"/>
                    <a:pt x="81287" y="108820"/>
                    <a:pt x="51132" y="108820"/>
                  </a:cubicBezTo>
                  <a:cubicBezTo>
                    <a:pt x="23599" y="108820"/>
                    <a:pt x="1311" y="85220"/>
                    <a:pt x="0" y="56376"/>
                  </a:cubicBezTo>
                  <a:cubicBezTo>
                    <a:pt x="0" y="26222"/>
                    <a:pt x="24911" y="0"/>
                    <a:pt x="52443" y="0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59" name="Полилиния: фигура 41"/>
            <p:cNvSpPr/>
            <p:nvPr/>
          </p:nvSpPr>
          <p:spPr bwMode="auto">
            <a:xfrm>
              <a:off x="6751076" y="2884800"/>
              <a:ext cx="149501" cy="149499"/>
            </a:xfrm>
            <a:custGeom>
              <a:avLst/>
              <a:gdLst>
                <a:gd name="connsiteX0" fmla="*/ 149463 w 149501"/>
                <a:gd name="connsiteY0" fmla="*/ 76079 h 149499"/>
                <a:gd name="connsiteX1" fmla="*/ 74732 w 149501"/>
                <a:gd name="connsiteY1" fmla="*/ 149500 h 149499"/>
                <a:gd name="connsiteX2" fmla="*/ 0 w 149501"/>
                <a:gd name="connsiteY2" fmla="*/ 74768 h 149499"/>
                <a:gd name="connsiteX3" fmla="*/ 77354 w 149501"/>
                <a:gd name="connsiteY3" fmla="*/ 37 h 149499"/>
                <a:gd name="connsiteX4" fmla="*/ 149463 w 149501"/>
                <a:gd name="connsiteY4" fmla="*/ 76079 h 14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01" h="149499" fill="norm" stroke="1" extrusionOk="0">
                  <a:moveTo>
                    <a:pt x="149463" y="76079"/>
                  </a:moveTo>
                  <a:cubicBezTo>
                    <a:pt x="149463" y="116723"/>
                    <a:pt x="114064" y="149500"/>
                    <a:pt x="74732" y="149500"/>
                  </a:cubicBezTo>
                  <a:cubicBezTo>
                    <a:pt x="34088" y="149500"/>
                    <a:pt x="0" y="115412"/>
                    <a:pt x="0" y="74768"/>
                  </a:cubicBezTo>
                  <a:cubicBezTo>
                    <a:pt x="0" y="32814"/>
                    <a:pt x="35399" y="-1274"/>
                    <a:pt x="77354" y="37"/>
                  </a:cubicBezTo>
                  <a:cubicBezTo>
                    <a:pt x="117997" y="1348"/>
                    <a:pt x="150774" y="35436"/>
                    <a:pt x="149463" y="76079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60" name="Полилиния: фигура 42"/>
            <p:cNvSpPr/>
            <p:nvPr/>
          </p:nvSpPr>
          <p:spPr bwMode="auto">
            <a:xfrm>
              <a:off x="7426282" y="2208320"/>
              <a:ext cx="150774" cy="149498"/>
            </a:xfrm>
            <a:custGeom>
              <a:avLst/>
              <a:gdLst>
                <a:gd name="connsiteX0" fmla="*/ 150774 w 150774"/>
                <a:gd name="connsiteY0" fmla="*/ 73420 h 149498"/>
                <a:gd name="connsiteX1" fmla="*/ 78665 w 150774"/>
                <a:gd name="connsiteY1" fmla="*/ 149463 h 149498"/>
                <a:gd name="connsiteX2" fmla="*/ 0 w 150774"/>
                <a:gd name="connsiteY2" fmla="*/ 74732 h 149498"/>
                <a:gd name="connsiteX3" fmla="*/ 74732 w 150774"/>
                <a:gd name="connsiteY3" fmla="*/ 0 h 149498"/>
                <a:gd name="connsiteX4" fmla="*/ 150774 w 150774"/>
                <a:gd name="connsiteY4" fmla="*/ 73420 h 14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74" h="149498" fill="norm" stroke="1" extrusionOk="0">
                  <a:moveTo>
                    <a:pt x="150774" y="73420"/>
                  </a:moveTo>
                  <a:cubicBezTo>
                    <a:pt x="150774" y="114064"/>
                    <a:pt x="119308" y="148152"/>
                    <a:pt x="78665" y="149463"/>
                  </a:cubicBezTo>
                  <a:cubicBezTo>
                    <a:pt x="36710" y="150774"/>
                    <a:pt x="0" y="115375"/>
                    <a:pt x="0" y="74732"/>
                  </a:cubicBezTo>
                  <a:cubicBezTo>
                    <a:pt x="0" y="35399"/>
                    <a:pt x="34088" y="0"/>
                    <a:pt x="74732" y="0"/>
                  </a:cubicBezTo>
                  <a:cubicBezTo>
                    <a:pt x="115375" y="0"/>
                    <a:pt x="149463" y="32777"/>
                    <a:pt x="150774" y="73420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61" name="Полилиния: фигура 43"/>
            <p:cNvSpPr/>
            <p:nvPr/>
          </p:nvSpPr>
          <p:spPr bwMode="auto">
            <a:xfrm>
              <a:off x="7426246" y="3560043"/>
              <a:ext cx="149537" cy="149499"/>
            </a:xfrm>
            <a:custGeom>
              <a:avLst/>
              <a:gdLst>
                <a:gd name="connsiteX0" fmla="*/ 149500 w 149537"/>
                <a:gd name="connsiteY0" fmla="*/ 73420 h 149499"/>
                <a:gd name="connsiteX1" fmla="*/ 77390 w 149537"/>
                <a:gd name="connsiteY1" fmla="*/ 149463 h 149499"/>
                <a:gd name="connsiteX2" fmla="*/ 37 w 149537"/>
                <a:gd name="connsiteY2" fmla="*/ 77354 h 149499"/>
                <a:gd name="connsiteX3" fmla="*/ 74768 w 149537"/>
                <a:gd name="connsiteY3" fmla="*/ 0 h 149499"/>
                <a:gd name="connsiteX4" fmla="*/ 149500 w 149537"/>
                <a:gd name="connsiteY4" fmla="*/ 73420 h 14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37" h="149499" fill="norm" stroke="1" extrusionOk="0">
                  <a:moveTo>
                    <a:pt x="149500" y="73420"/>
                  </a:moveTo>
                  <a:cubicBezTo>
                    <a:pt x="150811" y="115375"/>
                    <a:pt x="118034" y="148152"/>
                    <a:pt x="77390" y="149463"/>
                  </a:cubicBezTo>
                  <a:cubicBezTo>
                    <a:pt x="38058" y="150774"/>
                    <a:pt x="1348" y="116686"/>
                    <a:pt x="37" y="77354"/>
                  </a:cubicBezTo>
                  <a:cubicBezTo>
                    <a:pt x="-1274" y="36710"/>
                    <a:pt x="32814" y="0"/>
                    <a:pt x="74768" y="0"/>
                  </a:cubicBezTo>
                  <a:cubicBezTo>
                    <a:pt x="116723" y="0"/>
                    <a:pt x="149500" y="32777"/>
                    <a:pt x="149500" y="73420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62" name="Полилиния: фигура 44"/>
            <p:cNvSpPr/>
            <p:nvPr/>
          </p:nvSpPr>
          <p:spPr bwMode="auto">
            <a:xfrm>
              <a:off x="7310907" y="2774706"/>
              <a:ext cx="378901" cy="378902"/>
            </a:xfrm>
            <a:custGeom>
              <a:avLst/>
              <a:gdLst>
                <a:gd name="connsiteX0" fmla="*/ 188795 w 378901"/>
                <a:gd name="connsiteY0" fmla="*/ 378902 h 378902"/>
                <a:gd name="connsiteX1" fmla="*/ 0 w 378901"/>
                <a:gd name="connsiteY1" fmla="*/ 190107 h 378902"/>
                <a:gd name="connsiteX2" fmla="*/ 188795 w 378901"/>
                <a:gd name="connsiteY2" fmla="*/ 0 h 378902"/>
                <a:gd name="connsiteX3" fmla="*/ 378902 w 378901"/>
                <a:gd name="connsiteY3" fmla="*/ 190107 h 378902"/>
                <a:gd name="connsiteX4" fmla="*/ 188795 w 378901"/>
                <a:gd name="connsiteY4" fmla="*/ 378902 h 37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01" h="378902" fill="norm" stroke="1" extrusionOk="0">
                  <a:moveTo>
                    <a:pt x="188795" y="378902"/>
                  </a:moveTo>
                  <a:cubicBezTo>
                    <a:pt x="83909" y="378902"/>
                    <a:pt x="0" y="294993"/>
                    <a:pt x="0" y="190107"/>
                  </a:cubicBezTo>
                  <a:cubicBezTo>
                    <a:pt x="0" y="87842"/>
                    <a:pt x="86531" y="0"/>
                    <a:pt x="188795" y="0"/>
                  </a:cubicBezTo>
                  <a:cubicBezTo>
                    <a:pt x="291060" y="0"/>
                    <a:pt x="377591" y="86531"/>
                    <a:pt x="378902" y="190107"/>
                  </a:cubicBezTo>
                  <a:cubicBezTo>
                    <a:pt x="378902" y="293682"/>
                    <a:pt x="293682" y="378902"/>
                    <a:pt x="188795" y="378902"/>
                  </a:cubicBezTo>
                  <a:close/>
                </a:path>
              </a:pathLst>
            </a:custGeom>
            <a:solidFill>
              <a:srgbClr val="2E32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63" name="Полилиния: фигура 45"/>
            <p:cNvSpPr/>
            <p:nvPr/>
          </p:nvSpPr>
          <p:spPr bwMode="auto">
            <a:xfrm>
              <a:off x="7334490" y="2799600"/>
              <a:ext cx="329162" cy="329097"/>
            </a:xfrm>
            <a:custGeom>
              <a:avLst/>
              <a:gdLst>
                <a:gd name="connsiteX0" fmla="*/ 163901 w 329162"/>
                <a:gd name="connsiteY0" fmla="*/ 329098 h 329097"/>
                <a:gd name="connsiteX1" fmla="*/ 16 w 329162"/>
                <a:gd name="connsiteY1" fmla="*/ 163902 h 329097"/>
                <a:gd name="connsiteX2" fmla="*/ 165212 w 329162"/>
                <a:gd name="connsiteY2" fmla="*/ 17 h 329097"/>
                <a:gd name="connsiteX3" fmla="*/ 329097 w 329162"/>
                <a:gd name="connsiteY3" fmla="*/ 165213 h 329097"/>
                <a:gd name="connsiteX4" fmla="*/ 163901 w 329162"/>
                <a:gd name="connsiteY4" fmla="*/ 329098 h 32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62" h="329097" fill="norm" stroke="1" extrusionOk="0">
                  <a:moveTo>
                    <a:pt x="163901" y="329098"/>
                  </a:moveTo>
                  <a:cubicBezTo>
                    <a:pt x="76059" y="329098"/>
                    <a:pt x="1327" y="262233"/>
                    <a:pt x="16" y="163902"/>
                  </a:cubicBezTo>
                  <a:cubicBezTo>
                    <a:pt x="-1295" y="74748"/>
                    <a:pt x="76059" y="-1294"/>
                    <a:pt x="165212" y="17"/>
                  </a:cubicBezTo>
                  <a:cubicBezTo>
                    <a:pt x="254366" y="17"/>
                    <a:pt x="331720" y="76059"/>
                    <a:pt x="329097" y="165213"/>
                  </a:cubicBezTo>
                  <a:cubicBezTo>
                    <a:pt x="326475" y="263544"/>
                    <a:pt x="253055" y="329098"/>
                    <a:pt x="163901" y="329098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64" name="Полилиния: фигура 46"/>
            <p:cNvSpPr/>
            <p:nvPr/>
          </p:nvSpPr>
          <p:spPr bwMode="auto">
            <a:xfrm>
              <a:off x="7460370" y="2926541"/>
              <a:ext cx="77419" cy="78914"/>
            </a:xfrm>
            <a:custGeom>
              <a:avLst/>
              <a:gdLst>
                <a:gd name="connsiteX0" fmla="*/ 39332 w 77419"/>
                <a:gd name="connsiteY0" fmla="*/ 78915 h 78914"/>
                <a:gd name="connsiteX1" fmla="*/ 0 w 77419"/>
                <a:gd name="connsiteY1" fmla="*/ 38271 h 78914"/>
                <a:gd name="connsiteX2" fmla="*/ 40643 w 77419"/>
                <a:gd name="connsiteY2" fmla="*/ 250 h 78914"/>
                <a:gd name="connsiteX3" fmla="*/ 77354 w 77419"/>
                <a:gd name="connsiteY3" fmla="*/ 39583 h 78914"/>
                <a:gd name="connsiteX4" fmla="*/ 39332 w 77419"/>
                <a:gd name="connsiteY4" fmla="*/ 78915 h 7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19" h="78914" fill="norm" stroke="1" extrusionOk="0">
                  <a:moveTo>
                    <a:pt x="39332" y="78915"/>
                  </a:moveTo>
                  <a:cubicBezTo>
                    <a:pt x="18355" y="78915"/>
                    <a:pt x="0" y="59249"/>
                    <a:pt x="0" y="38271"/>
                  </a:cubicBezTo>
                  <a:cubicBezTo>
                    <a:pt x="0" y="15983"/>
                    <a:pt x="19666" y="-2372"/>
                    <a:pt x="40643" y="250"/>
                  </a:cubicBezTo>
                  <a:cubicBezTo>
                    <a:pt x="64243" y="1561"/>
                    <a:pt x="77354" y="15983"/>
                    <a:pt x="77354" y="39583"/>
                  </a:cubicBezTo>
                  <a:cubicBezTo>
                    <a:pt x="78665" y="60560"/>
                    <a:pt x="60310" y="78915"/>
                    <a:pt x="39332" y="78915"/>
                  </a:cubicBezTo>
                  <a:close/>
                </a:path>
              </a:pathLst>
            </a:custGeom>
            <a:solidFill>
              <a:srgbClr val="313437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</p:grpSp>
      <p:grpSp>
        <p:nvGrpSpPr>
          <p:cNvPr id="65" name="object 3"/>
          <p:cNvGrpSpPr/>
          <p:nvPr/>
        </p:nvGrpSpPr>
        <p:grpSpPr bwMode="auto">
          <a:xfrm>
            <a:off x="0" y="3002037"/>
            <a:ext cx="5854658" cy="2375535"/>
            <a:chOff x="-45244" y="2988863"/>
            <a:chExt cx="5854658" cy="2375535"/>
          </a:xfrm>
        </p:grpSpPr>
        <p:sp>
          <p:nvSpPr>
            <p:cNvPr id="66" name="object 4"/>
            <p:cNvSpPr/>
            <p:nvPr/>
          </p:nvSpPr>
          <p:spPr bwMode="auto">
            <a:xfrm>
              <a:off x="3433879" y="2988863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 fill="norm" stroke="1" extrusionOk="0">
                  <a:moveTo>
                    <a:pt x="1187462" y="0"/>
                  </a:move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5"/>
            <p:cNvSpPr/>
            <p:nvPr/>
          </p:nvSpPr>
          <p:spPr bwMode="auto">
            <a:xfrm>
              <a:off x="3433879" y="2988863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 fill="norm" stroke="1" extrusionOk="0">
                  <a:moveTo>
                    <a:pt x="0" y="1187462"/>
                  </a:move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close/>
                </a:path>
              </a:pathLst>
            </a:custGeom>
            <a:grpFill/>
            <a:ln w="19050">
              <a:gradFill>
                <a:gsLst>
                  <a:gs pos="0">
                    <a:srgbClr val="0092E1"/>
                  </a:gs>
                  <a:gs pos="100000">
                    <a:srgbClr val="21B63A"/>
                  </a:gs>
                </a:gsLst>
                <a:lin ang="5400000" scaled="1"/>
              </a:gra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18"/>
            <p:cNvSpPr/>
            <p:nvPr/>
          </p:nvSpPr>
          <p:spPr bwMode="auto">
            <a:xfrm>
              <a:off x="-45244" y="2988863"/>
              <a:ext cx="1207770" cy="2375535"/>
            </a:xfrm>
            <a:custGeom>
              <a:avLst/>
              <a:gdLst/>
              <a:ahLst/>
              <a:cxnLst/>
              <a:rect l="l" t="t" r="r" b="b"/>
              <a:pathLst>
                <a:path w="1207770" h="2375535" fill="norm" stroke="1" extrusionOk="0">
                  <a:moveTo>
                    <a:pt x="0" y="2374525"/>
                  </a:moveTo>
                  <a:lnTo>
                    <a:pt x="68004" y="2373982"/>
                  </a:lnTo>
                  <a:lnTo>
                    <a:pt x="115284" y="2371177"/>
                  </a:lnTo>
                  <a:lnTo>
                    <a:pt x="162050" y="2366545"/>
                  </a:lnTo>
                  <a:lnTo>
                    <a:pt x="208267" y="2360122"/>
                  </a:lnTo>
                  <a:lnTo>
                    <a:pt x="253898" y="2351944"/>
                  </a:lnTo>
                  <a:lnTo>
                    <a:pt x="298909" y="2342045"/>
                  </a:lnTo>
                  <a:lnTo>
                    <a:pt x="343264" y="2330461"/>
                  </a:lnTo>
                  <a:lnTo>
                    <a:pt x="386927" y="2317228"/>
                  </a:lnTo>
                  <a:lnTo>
                    <a:pt x="429864" y="2302382"/>
                  </a:lnTo>
                  <a:lnTo>
                    <a:pt x="472038" y="2285957"/>
                  </a:lnTo>
                  <a:lnTo>
                    <a:pt x="513414" y="2267989"/>
                  </a:lnTo>
                  <a:lnTo>
                    <a:pt x="553956" y="2248513"/>
                  </a:lnTo>
                  <a:lnTo>
                    <a:pt x="593630" y="2227566"/>
                  </a:lnTo>
                  <a:lnTo>
                    <a:pt x="632399" y="2205182"/>
                  </a:lnTo>
                  <a:lnTo>
                    <a:pt x="670229" y="2181398"/>
                  </a:lnTo>
                  <a:lnTo>
                    <a:pt x="707083" y="2156247"/>
                  </a:lnTo>
                  <a:lnTo>
                    <a:pt x="742926" y="2129767"/>
                  </a:lnTo>
                  <a:lnTo>
                    <a:pt x="777724" y="2101992"/>
                  </a:lnTo>
                  <a:lnTo>
                    <a:pt x="811439" y="2072958"/>
                  </a:lnTo>
                  <a:lnTo>
                    <a:pt x="844038" y="2042701"/>
                  </a:lnTo>
                  <a:lnTo>
                    <a:pt x="875483" y="2011255"/>
                  </a:lnTo>
                  <a:lnTo>
                    <a:pt x="905741" y="1978657"/>
                  </a:lnTo>
                  <a:lnTo>
                    <a:pt x="934775" y="1944941"/>
                  </a:lnTo>
                  <a:lnTo>
                    <a:pt x="962549" y="1910144"/>
                  </a:lnTo>
                  <a:lnTo>
                    <a:pt x="989030" y="1874301"/>
                  </a:lnTo>
                  <a:lnTo>
                    <a:pt x="1014180" y="1837446"/>
                  </a:lnTo>
                  <a:lnTo>
                    <a:pt x="1037965" y="1799617"/>
                  </a:lnTo>
                  <a:lnTo>
                    <a:pt x="1060348" y="1760847"/>
                  </a:lnTo>
                  <a:lnTo>
                    <a:pt x="1081296" y="1721174"/>
                  </a:lnTo>
                  <a:lnTo>
                    <a:pt x="1100771" y="1680631"/>
                  </a:lnTo>
                  <a:lnTo>
                    <a:pt x="1118739" y="1639255"/>
                  </a:lnTo>
                  <a:lnTo>
                    <a:pt x="1135164" y="1597081"/>
                  </a:lnTo>
                  <a:lnTo>
                    <a:pt x="1150011" y="1554145"/>
                  </a:lnTo>
                  <a:lnTo>
                    <a:pt x="1163244" y="1510481"/>
                  </a:lnTo>
                  <a:lnTo>
                    <a:pt x="1174827" y="1466127"/>
                  </a:lnTo>
                  <a:lnTo>
                    <a:pt x="1184726" y="1421116"/>
                  </a:lnTo>
                  <a:lnTo>
                    <a:pt x="1192905" y="1375484"/>
                  </a:lnTo>
                  <a:lnTo>
                    <a:pt x="1199328" y="1329268"/>
                  </a:lnTo>
                  <a:lnTo>
                    <a:pt x="1203959" y="1282501"/>
                  </a:lnTo>
                  <a:lnTo>
                    <a:pt x="1206764" y="1235221"/>
                  </a:lnTo>
                  <a:lnTo>
                    <a:pt x="1207707" y="1187462"/>
                  </a:lnTo>
                  <a:lnTo>
                    <a:pt x="1206764" y="1139702"/>
                  </a:lnTo>
                  <a:lnTo>
                    <a:pt x="1203959" y="1092421"/>
                  </a:lnTo>
                  <a:lnTo>
                    <a:pt x="1199328" y="1045654"/>
                  </a:lnTo>
                  <a:lnTo>
                    <a:pt x="1192905" y="999437"/>
                  </a:lnTo>
                  <a:lnTo>
                    <a:pt x="1184726" y="953805"/>
                  </a:lnTo>
                  <a:lnTo>
                    <a:pt x="1174827" y="908794"/>
                  </a:lnTo>
                  <a:lnTo>
                    <a:pt x="1163244" y="864438"/>
                  </a:lnTo>
                  <a:lnTo>
                    <a:pt x="1150011" y="820775"/>
                  </a:lnTo>
                  <a:lnTo>
                    <a:pt x="1135164" y="777838"/>
                  </a:lnTo>
                  <a:lnTo>
                    <a:pt x="1118739" y="735664"/>
                  </a:lnTo>
                  <a:lnTo>
                    <a:pt x="1100771" y="694288"/>
                  </a:lnTo>
                  <a:lnTo>
                    <a:pt x="1081296" y="653745"/>
                  </a:lnTo>
                  <a:lnTo>
                    <a:pt x="1060348" y="614071"/>
                  </a:lnTo>
                  <a:lnTo>
                    <a:pt x="1037965" y="575302"/>
                  </a:lnTo>
                  <a:lnTo>
                    <a:pt x="1014180" y="537472"/>
                  </a:lnTo>
                  <a:lnTo>
                    <a:pt x="989030" y="500618"/>
                  </a:lnTo>
                  <a:lnTo>
                    <a:pt x="962549" y="464775"/>
                  </a:lnTo>
                  <a:lnTo>
                    <a:pt x="934775" y="429978"/>
                  </a:lnTo>
                  <a:lnTo>
                    <a:pt x="905741" y="396262"/>
                  </a:lnTo>
                  <a:lnTo>
                    <a:pt x="875483" y="363664"/>
                  </a:lnTo>
                  <a:lnTo>
                    <a:pt x="844038" y="332219"/>
                  </a:lnTo>
                  <a:lnTo>
                    <a:pt x="811439" y="301962"/>
                  </a:lnTo>
                  <a:lnTo>
                    <a:pt x="777724" y="272928"/>
                  </a:lnTo>
                  <a:lnTo>
                    <a:pt x="742926" y="245154"/>
                  </a:lnTo>
                  <a:lnTo>
                    <a:pt x="707083" y="218674"/>
                  </a:lnTo>
                  <a:lnTo>
                    <a:pt x="670229" y="193524"/>
                  </a:lnTo>
                  <a:lnTo>
                    <a:pt x="632399" y="169739"/>
                  </a:lnTo>
                  <a:lnTo>
                    <a:pt x="593630" y="147356"/>
                  </a:lnTo>
                  <a:lnTo>
                    <a:pt x="553956" y="126409"/>
                  </a:lnTo>
                  <a:lnTo>
                    <a:pt x="513414" y="106934"/>
                  </a:lnTo>
                  <a:lnTo>
                    <a:pt x="472038" y="88966"/>
                  </a:lnTo>
                  <a:lnTo>
                    <a:pt x="429864" y="72541"/>
                  </a:lnTo>
                  <a:lnTo>
                    <a:pt x="386927" y="57695"/>
                  </a:lnTo>
                  <a:lnTo>
                    <a:pt x="343264" y="44462"/>
                  </a:lnTo>
                  <a:lnTo>
                    <a:pt x="298909" y="32879"/>
                  </a:lnTo>
                  <a:lnTo>
                    <a:pt x="253898" y="22980"/>
                  </a:lnTo>
                  <a:lnTo>
                    <a:pt x="208267" y="14802"/>
                  </a:lnTo>
                  <a:lnTo>
                    <a:pt x="162050" y="8379"/>
                  </a:lnTo>
                  <a:lnTo>
                    <a:pt x="115284" y="3747"/>
                  </a:lnTo>
                  <a:lnTo>
                    <a:pt x="68004" y="942"/>
                  </a:lnTo>
                  <a:lnTo>
                    <a:pt x="20245" y="0"/>
                  </a:lnTo>
                  <a:lnTo>
                    <a:pt x="0" y="399"/>
                  </a:lnTo>
                </a:path>
              </a:pathLst>
            </a:custGeom>
            <a:grpFill/>
            <a:ln w="19050">
              <a:gradFill>
                <a:gsLst>
                  <a:gs pos="0">
                    <a:srgbClr val="0092E1"/>
                  </a:gs>
                  <a:gs pos="100000">
                    <a:srgbClr val="21B63A"/>
                  </a:gs>
                </a:gsLst>
                <a:lin ang="5400000" scaled="1"/>
              </a:gra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19"/>
            <p:cNvSpPr/>
            <p:nvPr/>
          </p:nvSpPr>
          <p:spPr bwMode="auto">
            <a:xfrm>
              <a:off x="1162526" y="4133440"/>
              <a:ext cx="2273100" cy="45719"/>
            </a:xfrm>
            <a:custGeom>
              <a:avLst/>
              <a:gdLst/>
              <a:ahLst/>
              <a:cxnLst/>
              <a:rect l="l" t="t" r="r" b="b"/>
              <a:pathLst>
                <a:path w="2228850" fill="norm" stroke="1" extrusionOk="0">
                  <a:moveTo>
                    <a:pt x="0" y="0"/>
                  </a:moveTo>
                  <a:lnTo>
                    <a:pt x="2228354" y="0"/>
                  </a:lnTo>
                </a:path>
              </a:pathLst>
            </a:custGeom>
            <a:grpFill/>
            <a:ln w="19050">
              <a:gradFill>
                <a:gsLst>
                  <a:gs pos="0">
                    <a:srgbClr val="0092E1"/>
                  </a:gs>
                  <a:gs pos="100000">
                    <a:srgbClr val="21B63A"/>
                  </a:gs>
                </a:gsLst>
                <a:lin ang="5400000" scaled="1"/>
              </a:gra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Рисунок 19"/>
          <p:cNvGrpSpPr/>
          <p:nvPr/>
        </p:nvGrpSpPr>
        <p:grpSpPr bwMode="auto">
          <a:xfrm flipH="1">
            <a:off x="3690516" y="3371386"/>
            <a:ext cx="1798676" cy="1644582"/>
            <a:chOff x="6727447" y="2184688"/>
            <a:chExt cx="1694781" cy="1549588"/>
          </a:xfrm>
        </p:grpSpPr>
        <p:sp>
          <p:nvSpPr>
            <p:cNvPr id="71" name="Полилиния: фигура 22"/>
            <p:cNvSpPr/>
            <p:nvPr/>
          </p:nvSpPr>
          <p:spPr bwMode="auto">
            <a:xfrm>
              <a:off x="7877294" y="2727750"/>
              <a:ext cx="544934" cy="461771"/>
            </a:xfrm>
            <a:custGeom>
              <a:avLst/>
              <a:gdLst>
                <a:gd name="connsiteX0" fmla="*/ 541476 w 544934"/>
                <a:gd name="connsiteY0" fmla="*/ 280329 h 461771"/>
                <a:gd name="connsiteX1" fmla="*/ 284504 w 544934"/>
                <a:gd name="connsiteY1" fmla="*/ 459947 h 461771"/>
                <a:gd name="connsiteX2" fmla="*/ 90464 w 544934"/>
                <a:gd name="connsiteY2" fmla="*/ 275084 h 461771"/>
                <a:gd name="connsiteX3" fmla="*/ 49821 w 544934"/>
                <a:gd name="connsiteY3" fmla="*/ 243618 h 461771"/>
                <a:gd name="connsiteX4" fmla="*/ 13111 w 544934"/>
                <a:gd name="connsiteY4" fmla="*/ 243618 h 461771"/>
                <a:gd name="connsiteX5" fmla="*/ 0 w 544934"/>
                <a:gd name="connsiteY5" fmla="*/ 231819 h 461771"/>
                <a:gd name="connsiteX6" fmla="*/ 13111 w 544934"/>
                <a:gd name="connsiteY6" fmla="*/ 220019 h 461771"/>
                <a:gd name="connsiteX7" fmla="*/ 57688 w 544934"/>
                <a:gd name="connsiteY7" fmla="*/ 220019 h 461771"/>
                <a:gd name="connsiteX8" fmla="*/ 87842 w 544934"/>
                <a:gd name="connsiteY8" fmla="*/ 191175 h 461771"/>
                <a:gd name="connsiteX9" fmla="*/ 237305 w 544934"/>
                <a:gd name="connsiteY9" fmla="*/ 14179 h 461771"/>
                <a:gd name="connsiteX10" fmla="*/ 536231 w 544934"/>
                <a:gd name="connsiteY10" fmla="*/ 164954 h 461771"/>
                <a:gd name="connsiteX11" fmla="*/ 541476 w 544934"/>
                <a:gd name="connsiteY11" fmla="*/ 181998 h 461771"/>
                <a:gd name="connsiteX12" fmla="*/ 541476 w 544934"/>
                <a:gd name="connsiteY12" fmla="*/ 280329 h 4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4934" h="461771" fill="norm" stroke="1" extrusionOk="0">
                  <a:moveTo>
                    <a:pt x="541476" y="280329"/>
                  </a:moveTo>
                  <a:cubicBezTo>
                    <a:pt x="512632" y="402259"/>
                    <a:pt x="401190" y="474369"/>
                    <a:pt x="284504" y="459947"/>
                  </a:cubicBezTo>
                  <a:cubicBezTo>
                    <a:pt x="191418" y="448147"/>
                    <a:pt x="106197" y="370793"/>
                    <a:pt x="90464" y="275084"/>
                  </a:cubicBezTo>
                  <a:cubicBezTo>
                    <a:pt x="86531" y="247552"/>
                    <a:pt x="74731" y="240996"/>
                    <a:pt x="49821" y="243618"/>
                  </a:cubicBezTo>
                  <a:cubicBezTo>
                    <a:pt x="38021" y="244930"/>
                    <a:pt x="26222" y="243618"/>
                    <a:pt x="13111" y="243618"/>
                  </a:cubicBezTo>
                  <a:cubicBezTo>
                    <a:pt x="5244" y="243618"/>
                    <a:pt x="0" y="240996"/>
                    <a:pt x="0" y="231819"/>
                  </a:cubicBezTo>
                  <a:cubicBezTo>
                    <a:pt x="0" y="222641"/>
                    <a:pt x="5244" y="220019"/>
                    <a:pt x="13111" y="220019"/>
                  </a:cubicBezTo>
                  <a:cubicBezTo>
                    <a:pt x="27533" y="220019"/>
                    <a:pt x="43266" y="217397"/>
                    <a:pt x="57688" y="220019"/>
                  </a:cubicBezTo>
                  <a:cubicBezTo>
                    <a:pt x="82598" y="223952"/>
                    <a:pt x="85220" y="209530"/>
                    <a:pt x="87842" y="191175"/>
                  </a:cubicBezTo>
                  <a:cubicBezTo>
                    <a:pt x="104886" y="104644"/>
                    <a:pt x="154707" y="44334"/>
                    <a:pt x="237305" y="14179"/>
                  </a:cubicBezTo>
                  <a:cubicBezTo>
                    <a:pt x="361858" y="-31708"/>
                    <a:pt x="498210" y="37779"/>
                    <a:pt x="536231" y="164954"/>
                  </a:cubicBezTo>
                  <a:cubicBezTo>
                    <a:pt x="537542" y="170198"/>
                    <a:pt x="540165" y="176753"/>
                    <a:pt x="541476" y="181998"/>
                  </a:cubicBezTo>
                  <a:cubicBezTo>
                    <a:pt x="546720" y="201664"/>
                    <a:pt x="545409" y="264596"/>
                    <a:pt x="541476" y="280329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72" name="Полилиния: фигура 23"/>
            <p:cNvSpPr/>
            <p:nvPr/>
          </p:nvSpPr>
          <p:spPr bwMode="auto">
            <a:xfrm>
              <a:off x="6980515" y="2374066"/>
              <a:ext cx="1109270" cy="1172024"/>
            </a:xfrm>
            <a:custGeom>
              <a:avLst/>
              <a:gdLst>
                <a:gd name="connsiteX0" fmla="*/ 506077 w 1109270"/>
                <a:gd name="connsiteY0" fmla="*/ 165957 h 1172024"/>
                <a:gd name="connsiteX1" fmla="*/ 506077 w 1109270"/>
                <a:gd name="connsiteY1" fmla="*/ 84670 h 1172024"/>
                <a:gd name="connsiteX2" fmla="*/ 517876 w 1109270"/>
                <a:gd name="connsiteY2" fmla="*/ 65004 h 1172024"/>
                <a:gd name="connsiteX3" fmla="*/ 530987 w 1109270"/>
                <a:gd name="connsiteY3" fmla="*/ 83359 h 1172024"/>
                <a:gd name="connsiteX4" fmla="*/ 530987 w 1109270"/>
                <a:gd name="connsiteY4" fmla="*/ 243311 h 1172024"/>
                <a:gd name="connsiteX5" fmla="*/ 555898 w 1109270"/>
                <a:gd name="connsiteY5" fmla="*/ 270843 h 1172024"/>
                <a:gd name="connsiteX6" fmla="*/ 711916 w 1109270"/>
                <a:gd name="connsiteY6" fmla="*/ 333775 h 1172024"/>
                <a:gd name="connsiteX7" fmla="*/ 751248 w 1109270"/>
                <a:gd name="connsiteY7" fmla="*/ 332464 h 1172024"/>
                <a:gd name="connsiteX8" fmla="*/ 911200 w 1109270"/>
                <a:gd name="connsiteY8" fmla="*/ 172512 h 1172024"/>
                <a:gd name="connsiteX9" fmla="*/ 917755 w 1109270"/>
                <a:gd name="connsiteY9" fmla="*/ 139735 h 1172024"/>
                <a:gd name="connsiteX10" fmla="*/ 964954 w 1109270"/>
                <a:gd name="connsiteY10" fmla="*/ 9938 h 1172024"/>
                <a:gd name="connsiteX11" fmla="*/ 1098684 w 1109270"/>
                <a:gd name="connsiteY11" fmla="*/ 55826 h 1172024"/>
                <a:gd name="connsiteX12" fmla="*/ 1059352 w 1109270"/>
                <a:gd name="connsiteY12" fmla="*/ 185623 h 1172024"/>
                <a:gd name="connsiteX13" fmla="*/ 957088 w 1109270"/>
                <a:gd name="connsiteY13" fmla="*/ 184312 h 1172024"/>
                <a:gd name="connsiteX14" fmla="*/ 929555 w 1109270"/>
                <a:gd name="connsiteY14" fmla="*/ 186934 h 1172024"/>
                <a:gd name="connsiteX15" fmla="*/ 763048 w 1109270"/>
                <a:gd name="connsiteY15" fmla="*/ 353441 h 1172024"/>
                <a:gd name="connsiteX16" fmla="*/ 761737 w 1109270"/>
                <a:gd name="connsiteY16" fmla="*/ 379663 h 1172024"/>
                <a:gd name="connsiteX17" fmla="*/ 772226 w 1109270"/>
                <a:gd name="connsiteY17" fmla="*/ 788720 h 1172024"/>
                <a:gd name="connsiteX18" fmla="*/ 774848 w 1109270"/>
                <a:gd name="connsiteY18" fmla="*/ 818875 h 1172024"/>
                <a:gd name="connsiteX19" fmla="*/ 934800 w 1109270"/>
                <a:gd name="connsiteY19" fmla="*/ 978826 h 1172024"/>
                <a:gd name="connsiteX20" fmla="*/ 964954 w 1109270"/>
                <a:gd name="connsiteY20" fmla="*/ 982760 h 1172024"/>
                <a:gd name="connsiteX21" fmla="*/ 1098684 w 1109270"/>
                <a:gd name="connsiteY21" fmla="*/ 1029959 h 1172024"/>
                <a:gd name="connsiteX22" fmla="*/ 1055419 w 1109270"/>
                <a:gd name="connsiteY22" fmla="*/ 1159755 h 1172024"/>
                <a:gd name="connsiteX23" fmla="*/ 920378 w 1109270"/>
                <a:gd name="connsiteY23" fmla="*/ 1120423 h 1172024"/>
                <a:gd name="connsiteX24" fmla="*/ 920378 w 1109270"/>
                <a:gd name="connsiteY24" fmla="*/ 1023403 h 1172024"/>
                <a:gd name="connsiteX25" fmla="*/ 916444 w 1109270"/>
                <a:gd name="connsiteY25" fmla="*/ 995870 h 1172024"/>
                <a:gd name="connsiteX26" fmla="*/ 756493 w 1109270"/>
                <a:gd name="connsiteY26" fmla="*/ 835919 h 1172024"/>
                <a:gd name="connsiteX27" fmla="*/ 727649 w 1109270"/>
                <a:gd name="connsiteY27" fmla="*/ 835919 h 1172024"/>
                <a:gd name="connsiteX28" fmla="*/ 545409 w 1109270"/>
                <a:gd name="connsiteY28" fmla="*/ 911961 h 1172024"/>
                <a:gd name="connsiteX29" fmla="*/ 529676 w 1109270"/>
                <a:gd name="connsiteY29" fmla="*/ 934250 h 1172024"/>
                <a:gd name="connsiteX30" fmla="*/ 529676 w 1109270"/>
                <a:gd name="connsiteY30" fmla="*/ 1082402 h 1172024"/>
                <a:gd name="connsiteX31" fmla="*/ 519187 w 1109270"/>
                <a:gd name="connsiteY31" fmla="*/ 1104690 h 1172024"/>
                <a:gd name="connsiteX32" fmla="*/ 506077 w 1109270"/>
                <a:gd name="connsiteY32" fmla="*/ 1081091 h 1172024"/>
                <a:gd name="connsiteX33" fmla="*/ 506077 w 1109270"/>
                <a:gd name="connsiteY33" fmla="*/ 936872 h 1172024"/>
                <a:gd name="connsiteX34" fmla="*/ 483788 w 1109270"/>
                <a:gd name="connsiteY34" fmla="*/ 910650 h 1172024"/>
                <a:gd name="connsiteX35" fmla="*/ 200595 w 1109270"/>
                <a:gd name="connsiteY35" fmla="*/ 635323 h 1172024"/>
                <a:gd name="connsiteX36" fmla="*/ 158641 w 1109270"/>
                <a:gd name="connsiteY36" fmla="*/ 595991 h 1172024"/>
                <a:gd name="connsiteX37" fmla="*/ 19666 w 1109270"/>
                <a:gd name="connsiteY37" fmla="*/ 597302 h 1172024"/>
                <a:gd name="connsiteX38" fmla="*/ 0 w 1109270"/>
                <a:gd name="connsiteY38" fmla="*/ 585502 h 1172024"/>
                <a:gd name="connsiteX39" fmla="*/ 18355 w 1109270"/>
                <a:gd name="connsiteY39" fmla="*/ 573703 h 1172024"/>
                <a:gd name="connsiteX40" fmla="*/ 171751 w 1109270"/>
                <a:gd name="connsiteY40" fmla="*/ 573703 h 1172024"/>
                <a:gd name="connsiteX41" fmla="*/ 199284 w 1109270"/>
                <a:gd name="connsiteY41" fmla="*/ 548792 h 1172024"/>
                <a:gd name="connsiteX42" fmla="*/ 479855 w 1109270"/>
                <a:gd name="connsiteY42" fmla="*/ 272154 h 1172024"/>
                <a:gd name="connsiteX43" fmla="*/ 504766 w 1109270"/>
                <a:gd name="connsiteY43" fmla="*/ 244622 h 1172024"/>
                <a:gd name="connsiteX44" fmla="*/ 506077 w 1109270"/>
                <a:gd name="connsiteY44" fmla="*/ 165957 h 117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09270" h="1172024" fill="norm" stroke="1" extrusionOk="0">
                  <a:moveTo>
                    <a:pt x="506077" y="165957"/>
                  </a:moveTo>
                  <a:cubicBezTo>
                    <a:pt x="506077" y="138424"/>
                    <a:pt x="506077" y="112203"/>
                    <a:pt x="506077" y="84670"/>
                  </a:cubicBezTo>
                  <a:cubicBezTo>
                    <a:pt x="506077" y="75492"/>
                    <a:pt x="504766" y="66315"/>
                    <a:pt x="517876" y="65004"/>
                  </a:cubicBezTo>
                  <a:cubicBezTo>
                    <a:pt x="532298" y="65004"/>
                    <a:pt x="530987" y="74181"/>
                    <a:pt x="530987" y="83359"/>
                  </a:cubicBezTo>
                  <a:cubicBezTo>
                    <a:pt x="530987" y="137113"/>
                    <a:pt x="532298" y="189556"/>
                    <a:pt x="530987" y="243311"/>
                  </a:cubicBezTo>
                  <a:cubicBezTo>
                    <a:pt x="530987" y="261666"/>
                    <a:pt x="534920" y="269532"/>
                    <a:pt x="555898" y="270843"/>
                  </a:cubicBezTo>
                  <a:cubicBezTo>
                    <a:pt x="613585" y="276088"/>
                    <a:pt x="666028" y="297065"/>
                    <a:pt x="711916" y="333775"/>
                  </a:cubicBezTo>
                  <a:cubicBezTo>
                    <a:pt x="727649" y="345575"/>
                    <a:pt x="736827" y="346886"/>
                    <a:pt x="751248" y="332464"/>
                  </a:cubicBezTo>
                  <a:cubicBezTo>
                    <a:pt x="803692" y="278710"/>
                    <a:pt x="857446" y="224955"/>
                    <a:pt x="911200" y="172512"/>
                  </a:cubicBezTo>
                  <a:cubicBezTo>
                    <a:pt x="921689" y="162024"/>
                    <a:pt x="924311" y="155468"/>
                    <a:pt x="917755" y="139735"/>
                  </a:cubicBezTo>
                  <a:cubicBezTo>
                    <a:pt x="895467" y="89914"/>
                    <a:pt x="917755" y="32227"/>
                    <a:pt x="964954" y="9938"/>
                  </a:cubicBezTo>
                  <a:cubicBezTo>
                    <a:pt x="1013464" y="-13661"/>
                    <a:pt x="1072463" y="6005"/>
                    <a:pt x="1098684" y="55826"/>
                  </a:cubicBezTo>
                  <a:cubicBezTo>
                    <a:pt x="1122284" y="100403"/>
                    <a:pt x="1105240" y="159401"/>
                    <a:pt x="1059352" y="185623"/>
                  </a:cubicBezTo>
                  <a:cubicBezTo>
                    <a:pt x="1025264" y="205289"/>
                    <a:pt x="991176" y="205289"/>
                    <a:pt x="957088" y="184312"/>
                  </a:cubicBezTo>
                  <a:cubicBezTo>
                    <a:pt x="945288" y="176445"/>
                    <a:pt x="938733" y="177757"/>
                    <a:pt x="929555" y="186934"/>
                  </a:cubicBezTo>
                  <a:cubicBezTo>
                    <a:pt x="874490" y="241999"/>
                    <a:pt x="819425" y="298376"/>
                    <a:pt x="763048" y="353441"/>
                  </a:cubicBezTo>
                  <a:cubicBezTo>
                    <a:pt x="753871" y="362619"/>
                    <a:pt x="751248" y="367863"/>
                    <a:pt x="761737" y="379663"/>
                  </a:cubicBezTo>
                  <a:cubicBezTo>
                    <a:pt x="864001" y="496349"/>
                    <a:pt x="866623" y="670723"/>
                    <a:pt x="772226" y="788720"/>
                  </a:cubicBezTo>
                  <a:cubicBezTo>
                    <a:pt x="763048" y="800520"/>
                    <a:pt x="764359" y="808386"/>
                    <a:pt x="774848" y="818875"/>
                  </a:cubicBezTo>
                  <a:cubicBezTo>
                    <a:pt x="828602" y="871318"/>
                    <a:pt x="882356" y="925072"/>
                    <a:pt x="934800" y="978826"/>
                  </a:cubicBezTo>
                  <a:cubicBezTo>
                    <a:pt x="945288" y="989315"/>
                    <a:pt x="951844" y="989315"/>
                    <a:pt x="964954" y="982760"/>
                  </a:cubicBezTo>
                  <a:cubicBezTo>
                    <a:pt x="1017397" y="959160"/>
                    <a:pt x="1075085" y="980138"/>
                    <a:pt x="1098684" y="1029959"/>
                  </a:cubicBezTo>
                  <a:cubicBezTo>
                    <a:pt x="1120973" y="1075846"/>
                    <a:pt x="1101307" y="1134845"/>
                    <a:pt x="1055419" y="1159755"/>
                  </a:cubicBezTo>
                  <a:cubicBezTo>
                    <a:pt x="1008220" y="1185977"/>
                    <a:pt x="947910" y="1168933"/>
                    <a:pt x="920378" y="1120423"/>
                  </a:cubicBezTo>
                  <a:cubicBezTo>
                    <a:pt x="902023" y="1088957"/>
                    <a:pt x="902023" y="1054869"/>
                    <a:pt x="920378" y="1023403"/>
                  </a:cubicBezTo>
                  <a:cubicBezTo>
                    <a:pt x="928244" y="1010292"/>
                    <a:pt x="925622" y="1005048"/>
                    <a:pt x="916444" y="995870"/>
                  </a:cubicBezTo>
                  <a:cubicBezTo>
                    <a:pt x="862690" y="943427"/>
                    <a:pt x="810247" y="889673"/>
                    <a:pt x="756493" y="835919"/>
                  </a:cubicBezTo>
                  <a:cubicBezTo>
                    <a:pt x="746004" y="824119"/>
                    <a:pt x="738138" y="825430"/>
                    <a:pt x="727649" y="835919"/>
                  </a:cubicBezTo>
                  <a:cubicBezTo>
                    <a:pt x="675206" y="880495"/>
                    <a:pt x="614896" y="908028"/>
                    <a:pt x="545409" y="911961"/>
                  </a:cubicBezTo>
                  <a:cubicBezTo>
                    <a:pt x="528365" y="913272"/>
                    <a:pt x="529676" y="923761"/>
                    <a:pt x="529676" y="934250"/>
                  </a:cubicBezTo>
                  <a:cubicBezTo>
                    <a:pt x="529676" y="984071"/>
                    <a:pt x="529676" y="1032581"/>
                    <a:pt x="529676" y="1082402"/>
                  </a:cubicBezTo>
                  <a:cubicBezTo>
                    <a:pt x="529676" y="1090268"/>
                    <a:pt x="536231" y="1103379"/>
                    <a:pt x="519187" y="1104690"/>
                  </a:cubicBezTo>
                  <a:cubicBezTo>
                    <a:pt x="499521" y="1106001"/>
                    <a:pt x="506077" y="1091579"/>
                    <a:pt x="506077" y="1081091"/>
                  </a:cubicBezTo>
                  <a:cubicBezTo>
                    <a:pt x="506077" y="1032581"/>
                    <a:pt x="504766" y="984071"/>
                    <a:pt x="506077" y="936872"/>
                  </a:cubicBezTo>
                  <a:cubicBezTo>
                    <a:pt x="506077" y="919828"/>
                    <a:pt x="504766" y="913272"/>
                    <a:pt x="483788" y="910650"/>
                  </a:cubicBezTo>
                  <a:cubicBezTo>
                    <a:pt x="340881" y="900162"/>
                    <a:pt x="216328" y="778231"/>
                    <a:pt x="200595" y="635323"/>
                  </a:cubicBezTo>
                  <a:cubicBezTo>
                    <a:pt x="197973" y="605169"/>
                    <a:pt x="190106" y="594680"/>
                    <a:pt x="158641" y="595991"/>
                  </a:cubicBezTo>
                  <a:cubicBezTo>
                    <a:pt x="112753" y="598613"/>
                    <a:pt x="66865" y="597302"/>
                    <a:pt x="19666" y="597302"/>
                  </a:cubicBezTo>
                  <a:cubicBezTo>
                    <a:pt x="10489" y="597302"/>
                    <a:pt x="0" y="599924"/>
                    <a:pt x="0" y="585502"/>
                  </a:cubicBezTo>
                  <a:cubicBezTo>
                    <a:pt x="0" y="571081"/>
                    <a:pt x="10489" y="573703"/>
                    <a:pt x="18355" y="573703"/>
                  </a:cubicBezTo>
                  <a:cubicBezTo>
                    <a:pt x="69487" y="573703"/>
                    <a:pt x="120619" y="572392"/>
                    <a:pt x="171751" y="573703"/>
                  </a:cubicBezTo>
                  <a:cubicBezTo>
                    <a:pt x="191418" y="573703"/>
                    <a:pt x="197973" y="567147"/>
                    <a:pt x="199284" y="548792"/>
                  </a:cubicBezTo>
                  <a:cubicBezTo>
                    <a:pt x="212395" y="408507"/>
                    <a:pt x="334325" y="286576"/>
                    <a:pt x="479855" y="272154"/>
                  </a:cubicBezTo>
                  <a:cubicBezTo>
                    <a:pt x="499521" y="270843"/>
                    <a:pt x="506077" y="264288"/>
                    <a:pt x="504766" y="244622"/>
                  </a:cubicBezTo>
                  <a:cubicBezTo>
                    <a:pt x="504766" y="218400"/>
                    <a:pt x="506077" y="192178"/>
                    <a:pt x="506077" y="165957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73" name="Полилиния: фигура 24"/>
            <p:cNvSpPr/>
            <p:nvPr/>
          </p:nvSpPr>
          <p:spPr bwMode="auto">
            <a:xfrm>
              <a:off x="6791100" y="3217420"/>
              <a:ext cx="461688" cy="470242"/>
            </a:xfrm>
            <a:custGeom>
              <a:avLst/>
              <a:gdLst>
                <a:gd name="connsiteX0" fmla="*/ 228748 w 461688"/>
                <a:gd name="connsiteY0" fmla="*/ 8298 h 470242"/>
                <a:gd name="connsiteX1" fmla="*/ 358545 w 461688"/>
                <a:gd name="connsiteY1" fmla="*/ 48941 h 470242"/>
                <a:gd name="connsiteX2" fmla="*/ 393944 w 461688"/>
                <a:gd name="connsiteY2" fmla="*/ 45008 h 470242"/>
                <a:gd name="connsiteX3" fmla="*/ 431965 w 461688"/>
                <a:gd name="connsiteY3" fmla="*/ 6986 h 470242"/>
                <a:gd name="connsiteX4" fmla="*/ 451631 w 461688"/>
                <a:gd name="connsiteY4" fmla="*/ 4364 h 470242"/>
                <a:gd name="connsiteX5" fmla="*/ 449009 w 461688"/>
                <a:gd name="connsiteY5" fmla="*/ 24031 h 470242"/>
                <a:gd name="connsiteX6" fmla="*/ 403121 w 461688"/>
                <a:gd name="connsiteY6" fmla="*/ 76474 h 470242"/>
                <a:gd name="connsiteX7" fmla="*/ 437209 w 461688"/>
                <a:gd name="connsiteY7" fmla="*/ 136783 h 470242"/>
                <a:gd name="connsiteX8" fmla="*/ 340190 w 461688"/>
                <a:gd name="connsiteY8" fmla="*/ 443576 h 470242"/>
                <a:gd name="connsiteX9" fmla="*/ 28153 w 461688"/>
                <a:gd name="connsiteY9" fmla="*/ 347867 h 470242"/>
                <a:gd name="connsiteX10" fmla="*/ 228748 w 461688"/>
                <a:gd name="connsiteY10" fmla="*/ 8298 h 47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1688" h="470242" fill="norm" stroke="1" extrusionOk="0">
                  <a:moveTo>
                    <a:pt x="228748" y="8298"/>
                  </a:moveTo>
                  <a:cubicBezTo>
                    <a:pt x="275947" y="8298"/>
                    <a:pt x="320523" y="21408"/>
                    <a:pt x="358545" y="48941"/>
                  </a:cubicBezTo>
                  <a:cubicBezTo>
                    <a:pt x="372967" y="59430"/>
                    <a:pt x="382144" y="58119"/>
                    <a:pt x="393944" y="45008"/>
                  </a:cubicBezTo>
                  <a:cubicBezTo>
                    <a:pt x="405744" y="31897"/>
                    <a:pt x="418854" y="20097"/>
                    <a:pt x="431965" y="6986"/>
                  </a:cubicBezTo>
                  <a:cubicBezTo>
                    <a:pt x="438521" y="431"/>
                    <a:pt x="443765" y="-3502"/>
                    <a:pt x="451631" y="4364"/>
                  </a:cubicBezTo>
                  <a:cubicBezTo>
                    <a:pt x="460809" y="13542"/>
                    <a:pt x="454254" y="17475"/>
                    <a:pt x="449009" y="24031"/>
                  </a:cubicBezTo>
                  <a:cubicBezTo>
                    <a:pt x="431965" y="41075"/>
                    <a:pt x="404433" y="56808"/>
                    <a:pt x="403121" y="76474"/>
                  </a:cubicBezTo>
                  <a:cubicBezTo>
                    <a:pt x="400499" y="94829"/>
                    <a:pt x="426721" y="115806"/>
                    <a:pt x="437209" y="136783"/>
                  </a:cubicBezTo>
                  <a:cubicBezTo>
                    <a:pt x="493586" y="245603"/>
                    <a:pt x="449009" y="387200"/>
                    <a:pt x="340190" y="443576"/>
                  </a:cubicBezTo>
                  <a:cubicBezTo>
                    <a:pt x="224815" y="502575"/>
                    <a:pt x="87151" y="460620"/>
                    <a:pt x="28153" y="347867"/>
                  </a:cubicBezTo>
                  <a:cubicBezTo>
                    <a:pt x="-54445" y="193160"/>
                    <a:pt x="54374" y="9609"/>
                    <a:pt x="228748" y="8298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74" name="Полилиния: фигура 25"/>
            <p:cNvSpPr/>
            <p:nvPr/>
          </p:nvSpPr>
          <p:spPr bwMode="auto">
            <a:xfrm>
              <a:off x="6789866" y="2242408"/>
              <a:ext cx="463309" cy="464534"/>
            </a:xfrm>
            <a:custGeom>
              <a:avLst/>
              <a:gdLst>
                <a:gd name="connsiteX0" fmla="*/ 231293 w 463309"/>
                <a:gd name="connsiteY0" fmla="*/ 0 h 464534"/>
                <a:gd name="connsiteX1" fmla="*/ 435821 w 463309"/>
                <a:gd name="connsiteY1" fmla="*/ 127175 h 464534"/>
                <a:gd name="connsiteX2" fmla="*/ 420088 w 463309"/>
                <a:gd name="connsiteY2" fmla="*/ 363169 h 464534"/>
                <a:gd name="connsiteX3" fmla="*/ 425333 w 463309"/>
                <a:gd name="connsiteY3" fmla="*/ 403813 h 464534"/>
                <a:gd name="connsiteX4" fmla="*/ 458110 w 463309"/>
                <a:gd name="connsiteY4" fmla="*/ 435279 h 464534"/>
                <a:gd name="connsiteX5" fmla="*/ 459421 w 463309"/>
                <a:gd name="connsiteY5" fmla="*/ 452323 h 464534"/>
                <a:gd name="connsiteX6" fmla="*/ 439754 w 463309"/>
                <a:gd name="connsiteY6" fmla="*/ 451012 h 464534"/>
                <a:gd name="connsiteX7" fmla="*/ 333557 w 463309"/>
                <a:gd name="connsiteY7" fmla="*/ 436590 h 464534"/>
                <a:gd name="connsiteX8" fmla="*/ 35942 w 463309"/>
                <a:gd name="connsiteY8" fmla="*/ 356614 h 464534"/>
                <a:gd name="connsiteX9" fmla="*/ 79208 w 463309"/>
                <a:gd name="connsiteY9" fmla="*/ 56376 h 464534"/>
                <a:gd name="connsiteX10" fmla="*/ 231293 w 463309"/>
                <a:gd name="connsiteY10" fmla="*/ 0 h 46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309" h="464534" fill="norm" stroke="1" extrusionOk="0">
                  <a:moveTo>
                    <a:pt x="231293" y="0"/>
                  </a:moveTo>
                  <a:cubicBezTo>
                    <a:pt x="323068" y="5244"/>
                    <a:pt x="393867" y="44577"/>
                    <a:pt x="435821" y="127175"/>
                  </a:cubicBezTo>
                  <a:cubicBezTo>
                    <a:pt x="476465" y="208462"/>
                    <a:pt x="471220" y="288438"/>
                    <a:pt x="420088" y="363169"/>
                  </a:cubicBezTo>
                  <a:cubicBezTo>
                    <a:pt x="406977" y="382835"/>
                    <a:pt x="412222" y="392013"/>
                    <a:pt x="425333" y="403813"/>
                  </a:cubicBezTo>
                  <a:cubicBezTo>
                    <a:pt x="437132" y="414301"/>
                    <a:pt x="446310" y="424790"/>
                    <a:pt x="458110" y="435279"/>
                  </a:cubicBezTo>
                  <a:cubicBezTo>
                    <a:pt x="463354" y="440523"/>
                    <a:pt x="465976" y="445767"/>
                    <a:pt x="459421" y="452323"/>
                  </a:cubicBezTo>
                  <a:cubicBezTo>
                    <a:pt x="451554" y="460189"/>
                    <a:pt x="444999" y="458878"/>
                    <a:pt x="439754" y="451012"/>
                  </a:cubicBezTo>
                  <a:cubicBezTo>
                    <a:pt x="409600" y="406435"/>
                    <a:pt x="383378" y="410368"/>
                    <a:pt x="333557" y="436590"/>
                  </a:cubicBezTo>
                  <a:cubicBezTo>
                    <a:pt x="233915" y="490344"/>
                    <a:pt x="110674" y="468056"/>
                    <a:pt x="35942" y="356614"/>
                  </a:cubicBezTo>
                  <a:cubicBezTo>
                    <a:pt x="-25679" y="262216"/>
                    <a:pt x="-6013" y="128486"/>
                    <a:pt x="79208" y="56376"/>
                  </a:cubicBezTo>
                  <a:cubicBezTo>
                    <a:pt x="123784" y="19666"/>
                    <a:pt x="174916" y="2622"/>
                    <a:pt x="231293" y="0"/>
                  </a:cubicBezTo>
                  <a:close/>
                </a:path>
              </a:pathLst>
            </a:custGeom>
            <a:solidFill>
              <a:srgbClr val="2D3134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75" name="Полилиния: фигура 26"/>
            <p:cNvSpPr/>
            <p:nvPr/>
          </p:nvSpPr>
          <p:spPr bwMode="auto">
            <a:xfrm>
              <a:off x="6727447" y="2859900"/>
              <a:ext cx="200721" cy="199310"/>
            </a:xfrm>
            <a:custGeom>
              <a:avLst/>
              <a:gdLst>
                <a:gd name="connsiteX0" fmla="*/ 99672 w 200721"/>
                <a:gd name="connsiteY0" fmla="*/ 199311 h 199310"/>
                <a:gd name="connsiteX1" fmla="*/ 30 w 200721"/>
                <a:gd name="connsiteY1" fmla="*/ 98358 h 199310"/>
                <a:gd name="connsiteX2" fmla="*/ 99672 w 200721"/>
                <a:gd name="connsiteY2" fmla="*/ 27 h 199310"/>
                <a:gd name="connsiteX3" fmla="*/ 200625 w 200721"/>
                <a:gd name="connsiteY3" fmla="*/ 98358 h 199310"/>
                <a:gd name="connsiteX4" fmla="*/ 99672 w 200721"/>
                <a:gd name="connsiteY4" fmla="*/ 199311 h 19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721" h="199310" fill="norm" stroke="1" extrusionOk="0">
                  <a:moveTo>
                    <a:pt x="99672" y="199311"/>
                  </a:moveTo>
                  <a:cubicBezTo>
                    <a:pt x="40673" y="198000"/>
                    <a:pt x="-1281" y="156045"/>
                    <a:pt x="30" y="98358"/>
                  </a:cubicBezTo>
                  <a:cubicBezTo>
                    <a:pt x="1341" y="39359"/>
                    <a:pt x="43296" y="27"/>
                    <a:pt x="99672" y="27"/>
                  </a:cubicBezTo>
                  <a:cubicBezTo>
                    <a:pt x="152115" y="-1284"/>
                    <a:pt x="203247" y="45914"/>
                    <a:pt x="200625" y="98358"/>
                  </a:cubicBezTo>
                  <a:cubicBezTo>
                    <a:pt x="198003" y="153423"/>
                    <a:pt x="161293" y="196689"/>
                    <a:pt x="99672" y="199311"/>
                  </a:cubicBezTo>
                  <a:close/>
                </a:path>
              </a:pathLst>
            </a:custGeom>
            <a:solidFill>
              <a:srgbClr val="3033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76" name="Полилиния: фигура 27"/>
            <p:cNvSpPr/>
            <p:nvPr/>
          </p:nvSpPr>
          <p:spPr bwMode="auto">
            <a:xfrm>
              <a:off x="7401346" y="2184688"/>
              <a:ext cx="200620" cy="200723"/>
            </a:xfrm>
            <a:custGeom>
              <a:avLst/>
              <a:gdLst>
                <a:gd name="connsiteX0" fmla="*/ 200620 w 200620"/>
                <a:gd name="connsiteY0" fmla="*/ 98363 h 200723"/>
                <a:gd name="connsiteX1" fmla="*/ 99667 w 200620"/>
                <a:gd name="connsiteY1" fmla="*/ 200627 h 200723"/>
                <a:gd name="connsiteX2" fmla="*/ 25 w 200620"/>
                <a:gd name="connsiteY2" fmla="*/ 100985 h 200723"/>
                <a:gd name="connsiteX3" fmla="*/ 100978 w 200620"/>
                <a:gd name="connsiteY3" fmla="*/ 32 h 200723"/>
                <a:gd name="connsiteX4" fmla="*/ 200620 w 200620"/>
                <a:gd name="connsiteY4" fmla="*/ 98363 h 2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620" h="200723" fill="norm" stroke="1" extrusionOk="0">
                  <a:moveTo>
                    <a:pt x="200620" y="98363"/>
                  </a:moveTo>
                  <a:cubicBezTo>
                    <a:pt x="197998" y="161295"/>
                    <a:pt x="157355" y="196694"/>
                    <a:pt x="99667" y="200627"/>
                  </a:cubicBezTo>
                  <a:cubicBezTo>
                    <a:pt x="48535" y="203249"/>
                    <a:pt x="-1286" y="152117"/>
                    <a:pt x="25" y="100985"/>
                  </a:cubicBezTo>
                  <a:cubicBezTo>
                    <a:pt x="1336" y="43297"/>
                    <a:pt x="39358" y="32"/>
                    <a:pt x="100978" y="32"/>
                  </a:cubicBezTo>
                  <a:cubicBezTo>
                    <a:pt x="158666" y="-1279"/>
                    <a:pt x="196687" y="38053"/>
                    <a:pt x="200620" y="98363"/>
                  </a:cubicBezTo>
                  <a:close/>
                </a:path>
              </a:pathLst>
            </a:custGeom>
            <a:solidFill>
              <a:srgbClr val="3033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77" name="Полилиния: фигура 28"/>
            <p:cNvSpPr/>
            <p:nvPr/>
          </p:nvSpPr>
          <p:spPr bwMode="auto">
            <a:xfrm>
              <a:off x="7400803" y="3533662"/>
              <a:ext cx="200271" cy="200614"/>
            </a:xfrm>
            <a:custGeom>
              <a:avLst/>
              <a:gdLst>
                <a:gd name="connsiteX0" fmla="*/ 76611 w 200271"/>
                <a:gd name="connsiteY0" fmla="*/ 198132 h 200614"/>
                <a:gd name="connsiteX1" fmla="*/ 569 w 200271"/>
                <a:gd name="connsiteY1" fmla="*/ 93246 h 200614"/>
                <a:gd name="connsiteX2" fmla="*/ 97589 w 200271"/>
                <a:gd name="connsiteY2" fmla="*/ 159 h 200614"/>
                <a:gd name="connsiteX3" fmla="*/ 193297 w 200271"/>
                <a:gd name="connsiteY3" fmla="*/ 61780 h 200614"/>
                <a:gd name="connsiteX4" fmla="*/ 167076 w 200271"/>
                <a:gd name="connsiteY4" fmla="*/ 177155 h 200614"/>
                <a:gd name="connsiteX5" fmla="*/ 131677 w 200271"/>
                <a:gd name="connsiteY5" fmla="*/ 198132 h 200614"/>
                <a:gd name="connsiteX6" fmla="*/ 76611 w 200271"/>
                <a:gd name="connsiteY6" fmla="*/ 198132 h 20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271" h="200614" fill="norm" stroke="1" extrusionOk="0">
                  <a:moveTo>
                    <a:pt x="76611" y="198132"/>
                  </a:moveTo>
                  <a:cubicBezTo>
                    <a:pt x="26790" y="182399"/>
                    <a:pt x="-4676" y="139134"/>
                    <a:pt x="569" y="93246"/>
                  </a:cubicBezTo>
                  <a:cubicBezTo>
                    <a:pt x="7124" y="43425"/>
                    <a:pt x="47768" y="2781"/>
                    <a:pt x="97589" y="159"/>
                  </a:cubicBezTo>
                  <a:cubicBezTo>
                    <a:pt x="131677" y="-2463"/>
                    <a:pt x="177564" y="27692"/>
                    <a:pt x="193297" y="61780"/>
                  </a:cubicBezTo>
                  <a:cubicBezTo>
                    <a:pt x="209030" y="98490"/>
                    <a:pt x="197231" y="152244"/>
                    <a:pt x="167076" y="177155"/>
                  </a:cubicBezTo>
                  <a:cubicBezTo>
                    <a:pt x="156587" y="186333"/>
                    <a:pt x="144787" y="194199"/>
                    <a:pt x="131677" y="198132"/>
                  </a:cubicBezTo>
                  <a:cubicBezTo>
                    <a:pt x="121188" y="202066"/>
                    <a:pt x="83167" y="200755"/>
                    <a:pt x="76611" y="198132"/>
                  </a:cubicBezTo>
                  <a:close/>
                </a:path>
              </a:pathLst>
            </a:custGeom>
            <a:solidFill>
              <a:srgbClr val="3033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78" name="Полилиния: фигура 29"/>
            <p:cNvSpPr/>
            <p:nvPr/>
          </p:nvSpPr>
          <p:spPr bwMode="auto">
            <a:xfrm>
              <a:off x="7985176" y="2753547"/>
              <a:ext cx="410607" cy="367284"/>
            </a:xfrm>
            <a:custGeom>
              <a:avLst/>
              <a:gdLst>
                <a:gd name="connsiteX0" fmla="*/ 86157 w 410607"/>
                <a:gd name="connsiteY0" fmla="*/ 367284 h 367284"/>
                <a:gd name="connsiteX1" fmla="*/ 3559 w 410607"/>
                <a:gd name="connsiteY1" fmla="*/ 164067 h 367284"/>
                <a:gd name="connsiteX2" fmla="*/ 196288 w 410607"/>
                <a:gd name="connsiteY2" fmla="*/ 182 h 367284"/>
                <a:gd name="connsiteX3" fmla="*/ 402127 w 410607"/>
                <a:gd name="connsiteY3" fmla="*/ 143089 h 367284"/>
                <a:gd name="connsiteX4" fmla="*/ 327396 w 410607"/>
                <a:gd name="connsiteY4" fmla="*/ 367284 h 367284"/>
                <a:gd name="connsiteX5" fmla="*/ 324774 w 410607"/>
                <a:gd name="connsiteY5" fmla="*/ 335818 h 367284"/>
                <a:gd name="connsiteX6" fmla="*/ 268397 w 410607"/>
                <a:gd name="connsiteY6" fmla="*/ 242732 h 367284"/>
                <a:gd name="connsiteX7" fmla="*/ 264464 w 410607"/>
                <a:gd name="connsiteY7" fmla="*/ 221754 h 367284"/>
                <a:gd name="connsiteX8" fmla="*/ 269708 w 410607"/>
                <a:gd name="connsiteY8" fmla="*/ 135223 h 367284"/>
                <a:gd name="connsiteX9" fmla="*/ 191043 w 410607"/>
                <a:gd name="connsiteY9" fmla="*/ 103757 h 367284"/>
                <a:gd name="connsiteX10" fmla="*/ 134667 w 410607"/>
                <a:gd name="connsiteY10" fmla="*/ 162756 h 367284"/>
                <a:gd name="connsiteX11" fmla="*/ 149089 w 410607"/>
                <a:gd name="connsiteY11" fmla="*/ 221754 h 367284"/>
                <a:gd name="connsiteX12" fmla="*/ 149089 w 410607"/>
                <a:gd name="connsiteY12" fmla="*/ 240109 h 367284"/>
                <a:gd name="connsiteX13" fmla="*/ 88779 w 410607"/>
                <a:gd name="connsiteY13" fmla="*/ 359418 h 367284"/>
                <a:gd name="connsiteX14" fmla="*/ 86157 w 410607"/>
                <a:gd name="connsiteY14" fmla="*/ 367284 h 36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0607" h="367284" fill="norm" stroke="1" extrusionOk="0">
                  <a:moveTo>
                    <a:pt x="86157" y="367284"/>
                  </a:moveTo>
                  <a:cubicBezTo>
                    <a:pt x="25847" y="338440"/>
                    <a:pt x="-12174" y="242732"/>
                    <a:pt x="3559" y="164067"/>
                  </a:cubicBezTo>
                  <a:cubicBezTo>
                    <a:pt x="21914" y="72291"/>
                    <a:pt x="103201" y="4115"/>
                    <a:pt x="196288" y="182"/>
                  </a:cubicBezTo>
                  <a:cubicBezTo>
                    <a:pt x="290686" y="-3752"/>
                    <a:pt x="377217" y="56558"/>
                    <a:pt x="402127" y="143089"/>
                  </a:cubicBezTo>
                  <a:cubicBezTo>
                    <a:pt x="427038" y="232243"/>
                    <a:pt x="395572" y="327952"/>
                    <a:pt x="327396" y="367284"/>
                  </a:cubicBezTo>
                  <a:cubicBezTo>
                    <a:pt x="320840" y="356796"/>
                    <a:pt x="324774" y="346307"/>
                    <a:pt x="324774" y="335818"/>
                  </a:cubicBezTo>
                  <a:cubicBezTo>
                    <a:pt x="324774" y="292553"/>
                    <a:pt x="306418" y="259776"/>
                    <a:pt x="268397" y="242732"/>
                  </a:cubicBezTo>
                  <a:cubicBezTo>
                    <a:pt x="252664" y="236176"/>
                    <a:pt x="256597" y="230932"/>
                    <a:pt x="264464" y="221754"/>
                  </a:cubicBezTo>
                  <a:cubicBezTo>
                    <a:pt x="286752" y="194222"/>
                    <a:pt x="286752" y="164067"/>
                    <a:pt x="269708" y="135223"/>
                  </a:cubicBezTo>
                  <a:cubicBezTo>
                    <a:pt x="252664" y="105068"/>
                    <a:pt x="223820" y="97202"/>
                    <a:pt x="191043" y="103757"/>
                  </a:cubicBezTo>
                  <a:cubicBezTo>
                    <a:pt x="158266" y="109001"/>
                    <a:pt x="142534" y="132601"/>
                    <a:pt x="134667" y="162756"/>
                  </a:cubicBezTo>
                  <a:cubicBezTo>
                    <a:pt x="128112" y="185044"/>
                    <a:pt x="138600" y="203399"/>
                    <a:pt x="149089" y="221754"/>
                  </a:cubicBezTo>
                  <a:cubicBezTo>
                    <a:pt x="151711" y="226999"/>
                    <a:pt x="163511" y="233554"/>
                    <a:pt x="149089" y="240109"/>
                  </a:cubicBezTo>
                  <a:cubicBezTo>
                    <a:pt x="96646" y="263709"/>
                    <a:pt x="84846" y="306974"/>
                    <a:pt x="88779" y="359418"/>
                  </a:cubicBezTo>
                  <a:cubicBezTo>
                    <a:pt x="88779" y="362040"/>
                    <a:pt x="87468" y="364662"/>
                    <a:pt x="86157" y="367284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79" name="Полилиния: фигура 30"/>
            <p:cNvSpPr/>
            <p:nvPr/>
          </p:nvSpPr>
          <p:spPr bwMode="auto">
            <a:xfrm>
              <a:off x="8093428" y="3009020"/>
              <a:ext cx="197004" cy="150149"/>
            </a:xfrm>
            <a:custGeom>
              <a:avLst/>
              <a:gdLst>
                <a:gd name="connsiteX0" fmla="*/ 101147 w 197004"/>
                <a:gd name="connsiteY0" fmla="*/ 149833 h 150149"/>
                <a:gd name="connsiteX1" fmla="*/ 18549 w 197004"/>
                <a:gd name="connsiteY1" fmla="*/ 138033 h 150149"/>
                <a:gd name="connsiteX2" fmla="*/ 194 w 197004"/>
                <a:gd name="connsiteY2" fmla="*/ 113122 h 150149"/>
                <a:gd name="connsiteX3" fmla="*/ 4127 w 197004"/>
                <a:gd name="connsiteY3" fmla="*/ 56746 h 150149"/>
                <a:gd name="connsiteX4" fmla="*/ 67059 w 197004"/>
                <a:gd name="connsiteY4" fmla="*/ 1680 h 150149"/>
                <a:gd name="connsiteX5" fmla="*/ 90659 w 197004"/>
                <a:gd name="connsiteY5" fmla="*/ 369 h 150149"/>
                <a:gd name="connsiteX6" fmla="*/ 196856 w 197004"/>
                <a:gd name="connsiteY6" fmla="*/ 119678 h 150149"/>
                <a:gd name="connsiteX7" fmla="*/ 178501 w 197004"/>
                <a:gd name="connsiteY7" fmla="*/ 139344 h 150149"/>
                <a:gd name="connsiteX8" fmla="*/ 101147 w 197004"/>
                <a:gd name="connsiteY8" fmla="*/ 149833 h 150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004" h="150149" fill="norm" stroke="1" extrusionOk="0">
                  <a:moveTo>
                    <a:pt x="101147" y="149833"/>
                  </a:moveTo>
                  <a:cubicBezTo>
                    <a:pt x="72303" y="151144"/>
                    <a:pt x="46082" y="144588"/>
                    <a:pt x="18549" y="138033"/>
                  </a:cubicBezTo>
                  <a:cubicBezTo>
                    <a:pt x="4127" y="134100"/>
                    <a:pt x="-1117" y="127544"/>
                    <a:pt x="194" y="113122"/>
                  </a:cubicBezTo>
                  <a:cubicBezTo>
                    <a:pt x="1505" y="94767"/>
                    <a:pt x="-1117" y="75101"/>
                    <a:pt x="4127" y="56746"/>
                  </a:cubicBezTo>
                  <a:cubicBezTo>
                    <a:pt x="11994" y="25280"/>
                    <a:pt x="35593" y="5614"/>
                    <a:pt x="67059" y="1680"/>
                  </a:cubicBezTo>
                  <a:cubicBezTo>
                    <a:pt x="74926" y="369"/>
                    <a:pt x="82792" y="369"/>
                    <a:pt x="90659" y="369"/>
                  </a:cubicBezTo>
                  <a:cubicBezTo>
                    <a:pt x="192923" y="-4875"/>
                    <a:pt x="198167" y="46257"/>
                    <a:pt x="196856" y="119678"/>
                  </a:cubicBezTo>
                  <a:cubicBezTo>
                    <a:pt x="196856" y="132788"/>
                    <a:pt x="188990" y="136722"/>
                    <a:pt x="178501" y="139344"/>
                  </a:cubicBezTo>
                  <a:cubicBezTo>
                    <a:pt x="153590" y="148521"/>
                    <a:pt x="127369" y="151144"/>
                    <a:pt x="101147" y="149833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80" name="Полилиния: фигура 31"/>
            <p:cNvSpPr/>
            <p:nvPr/>
          </p:nvSpPr>
          <p:spPr bwMode="auto">
            <a:xfrm>
              <a:off x="8139509" y="2874348"/>
              <a:ext cx="103575" cy="108819"/>
            </a:xfrm>
            <a:custGeom>
              <a:avLst/>
              <a:gdLst>
                <a:gd name="connsiteX0" fmla="*/ 51132 w 103575"/>
                <a:gd name="connsiteY0" fmla="*/ 108820 h 108819"/>
                <a:gd name="connsiteX1" fmla="*/ 0 w 103575"/>
                <a:gd name="connsiteY1" fmla="*/ 52443 h 108819"/>
                <a:gd name="connsiteX2" fmla="*/ 51132 w 103575"/>
                <a:gd name="connsiteY2" fmla="*/ 0 h 108819"/>
                <a:gd name="connsiteX3" fmla="*/ 103575 w 103575"/>
                <a:gd name="connsiteY3" fmla="*/ 53754 h 108819"/>
                <a:gd name="connsiteX4" fmla="*/ 51132 w 103575"/>
                <a:gd name="connsiteY4" fmla="*/ 108820 h 10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75" h="108819" fill="norm" stroke="1" extrusionOk="0">
                  <a:moveTo>
                    <a:pt x="51132" y="108820"/>
                  </a:moveTo>
                  <a:cubicBezTo>
                    <a:pt x="23599" y="108820"/>
                    <a:pt x="0" y="82598"/>
                    <a:pt x="0" y="52443"/>
                  </a:cubicBezTo>
                  <a:cubicBezTo>
                    <a:pt x="1311" y="24911"/>
                    <a:pt x="24911" y="1311"/>
                    <a:pt x="51132" y="0"/>
                  </a:cubicBezTo>
                  <a:cubicBezTo>
                    <a:pt x="79976" y="0"/>
                    <a:pt x="103575" y="24911"/>
                    <a:pt x="103575" y="53754"/>
                  </a:cubicBezTo>
                  <a:cubicBezTo>
                    <a:pt x="103575" y="86531"/>
                    <a:pt x="79976" y="108820"/>
                    <a:pt x="51132" y="108820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81" name="Полилиния: фигура 32"/>
            <p:cNvSpPr/>
            <p:nvPr/>
          </p:nvSpPr>
          <p:spPr bwMode="auto">
            <a:xfrm>
              <a:off x="7202078" y="2668351"/>
              <a:ext cx="595248" cy="595397"/>
            </a:xfrm>
            <a:custGeom>
              <a:avLst/>
              <a:gdLst>
                <a:gd name="connsiteX0" fmla="*/ 297624 w 595248"/>
                <a:gd name="connsiteY0" fmla="*/ 158 h 595397"/>
                <a:gd name="connsiteX1" fmla="*/ 595239 w 595248"/>
                <a:gd name="connsiteY1" fmla="*/ 295151 h 595397"/>
                <a:gd name="connsiteX2" fmla="*/ 298935 w 595248"/>
                <a:gd name="connsiteY2" fmla="*/ 595388 h 595397"/>
                <a:gd name="connsiteX3" fmla="*/ 9 w 595248"/>
                <a:gd name="connsiteY3" fmla="*/ 297773 h 595397"/>
                <a:gd name="connsiteX4" fmla="*/ 297624 w 595248"/>
                <a:gd name="connsiteY4" fmla="*/ 158 h 59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248" h="595397" fill="norm" stroke="1" extrusionOk="0">
                  <a:moveTo>
                    <a:pt x="297624" y="158"/>
                  </a:moveTo>
                  <a:cubicBezTo>
                    <a:pt x="448398" y="-5086"/>
                    <a:pt x="593928" y="122088"/>
                    <a:pt x="595239" y="295151"/>
                  </a:cubicBezTo>
                  <a:cubicBezTo>
                    <a:pt x="596550" y="459036"/>
                    <a:pt x="462820" y="594077"/>
                    <a:pt x="298935" y="595388"/>
                  </a:cubicBezTo>
                  <a:cubicBezTo>
                    <a:pt x="136362" y="596699"/>
                    <a:pt x="-1302" y="460347"/>
                    <a:pt x="9" y="297773"/>
                  </a:cubicBezTo>
                  <a:cubicBezTo>
                    <a:pt x="9" y="120777"/>
                    <a:pt x="146850" y="-5086"/>
                    <a:pt x="297624" y="158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82" name="Полилиния: фигура 33"/>
            <p:cNvSpPr/>
            <p:nvPr/>
          </p:nvSpPr>
          <p:spPr bwMode="auto">
            <a:xfrm>
              <a:off x="7912659" y="2398426"/>
              <a:ext cx="150808" cy="150774"/>
            </a:xfrm>
            <a:custGeom>
              <a:avLst/>
              <a:gdLst>
                <a:gd name="connsiteX0" fmla="*/ 150808 w 150808"/>
                <a:gd name="connsiteY0" fmla="*/ 76043 h 150774"/>
                <a:gd name="connsiteX1" fmla="*/ 76077 w 150808"/>
                <a:gd name="connsiteY1" fmla="*/ 150774 h 150774"/>
                <a:gd name="connsiteX2" fmla="*/ 34 w 150808"/>
                <a:gd name="connsiteY2" fmla="*/ 73420 h 150774"/>
                <a:gd name="connsiteX3" fmla="*/ 76077 w 150808"/>
                <a:gd name="connsiteY3" fmla="*/ 0 h 150774"/>
                <a:gd name="connsiteX4" fmla="*/ 150808 w 150808"/>
                <a:gd name="connsiteY4" fmla="*/ 76043 h 15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08" h="150774" fill="norm" stroke="1" extrusionOk="0">
                  <a:moveTo>
                    <a:pt x="150808" y="76043"/>
                  </a:moveTo>
                  <a:cubicBezTo>
                    <a:pt x="150808" y="115375"/>
                    <a:pt x="115409" y="150774"/>
                    <a:pt x="76077" y="150774"/>
                  </a:cubicBezTo>
                  <a:cubicBezTo>
                    <a:pt x="35433" y="150774"/>
                    <a:pt x="-1277" y="114064"/>
                    <a:pt x="34" y="73420"/>
                  </a:cubicBezTo>
                  <a:cubicBezTo>
                    <a:pt x="1345" y="32777"/>
                    <a:pt x="35433" y="0"/>
                    <a:pt x="76077" y="0"/>
                  </a:cubicBezTo>
                  <a:cubicBezTo>
                    <a:pt x="116720" y="1311"/>
                    <a:pt x="150808" y="35399"/>
                    <a:pt x="150808" y="76043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83" name="Полилиния: фигура 34"/>
            <p:cNvSpPr/>
            <p:nvPr/>
          </p:nvSpPr>
          <p:spPr bwMode="auto">
            <a:xfrm>
              <a:off x="7913968" y="3368625"/>
              <a:ext cx="149498" cy="150809"/>
            </a:xfrm>
            <a:custGeom>
              <a:avLst/>
              <a:gdLst>
                <a:gd name="connsiteX0" fmla="*/ 149498 w 149498"/>
                <a:gd name="connsiteY0" fmla="*/ 76043 h 150809"/>
                <a:gd name="connsiteX1" fmla="*/ 76078 w 149498"/>
                <a:gd name="connsiteY1" fmla="*/ 150774 h 150809"/>
                <a:gd name="connsiteX2" fmla="*/ 35 w 149498"/>
                <a:gd name="connsiteY2" fmla="*/ 74732 h 150809"/>
                <a:gd name="connsiteX3" fmla="*/ 76078 w 149498"/>
                <a:gd name="connsiteY3" fmla="*/ 0 h 150809"/>
                <a:gd name="connsiteX4" fmla="*/ 149498 w 149498"/>
                <a:gd name="connsiteY4" fmla="*/ 76043 h 15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98" h="150809" fill="norm" stroke="1" extrusionOk="0">
                  <a:moveTo>
                    <a:pt x="149498" y="76043"/>
                  </a:moveTo>
                  <a:cubicBezTo>
                    <a:pt x="149498" y="116686"/>
                    <a:pt x="116721" y="150774"/>
                    <a:pt x="76078" y="150774"/>
                  </a:cubicBezTo>
                  <a:cubicBezTo>
                    <a:pt x="34123" y="152085"/>
                    <a:pt x="-1276" y="116686"/>
                    <a:pt x="35" y="74732"/>
                  </a:cubicBezTo>
                  <a:cubicBezTo>
                    <a:pt x="1346" y="35399"/>
                    <a:pt x="35434" y="0"/>
                    <a:pt x="76078" y="0"/>
                  </a:cubicBezTo>
                  <a:cubicBezTo>
                    <a:pt x="114099" y="1311"/>
                    <a:pt x="149498" y="36710"/>
                    <a:pt x="149498" y="76043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84" name="Полилиния: фигура 35"/>
            <p:cNvSpPr/>
            <p:nvPr/>
          </p:nvSpPr>
          <p:spPr bwMode="auto">
            <a:xfrm>
              <a:off x="6814977" y="3250932"/>
              <a:ext cx="412634" cy="369420"/>
            </a:xfrm>
            <a:custGeom>
              <a:avLst/>
              <a:gdLst>
                <a:gd name="connsiteX0" fmla="*/ 325489 w 412634"/>
                <a:gd name="connsiteY0" fmla="*/ 369420 h 369420"/>
                <a:gd name="connsiteX1" fmla="*/ 253380 w 412634"/>
                <a:gd name="connsiteY1" fmla="*/ 237001 h 369420"/>
                <a:gd name="connsiteX2" fmla="*/ 254691 w 412634"/>
                <a:gd name="connsiteY2" fmla="*/ 120315 h 369420"/>
                <a:gd name="connsiteX3" fmla="*/ 158982 w 412634"/>
                <a:gd name="connsiteY3" fmla="*/ 116382 h 369420"/>
                <a:gd name="connsiteX4" fmla="*/ 156360 w 412634"/>
                <a:gd name="connsiteY4" fmla="*/ 235690 h 369420"/>
                <a:gd name="connsiteX5" fmla="*/ 89495 w 412634"/>
                <a:gd name="connsiteY5" fmla="*/ 368109 h 369420"/>
                <a:gd name="connsiteX6" fmla="*/ 1652 w 412634"/>
                <a:gd name="connsiteY6" fmla="*/ 175381 h 369420"/>
                <a:gd name="connsiteX7" fmla="*/ 178648 w 412634"/>
                <a:gd name="connsiteY7" fmla="*/ 1007 h 369420"/>
                <a:gd name="connsiteX8" fmla="*/ 405465 w 412634"/>
                <a:gd name="connsiteY8" fmla="*/ 154403 h 369420"/>
                <a:gd name="connsiteX9" fmla="*/ 325489 w 412634"/>
                <a:gd name="connsiteY9" fmla="*/ 369420 h 36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634" h="369420" fill="norm" stroke="1" extrusionOk="0">
                  <a:moveTo>
                    <a:pt x="325489" y="369420"/>
                  </a:moveTo>
                  <a:cubicBezTo>
                    <a:pt x="328111" y="307800"/>
                    <a:pt x="316311" y="257979"/>
                    <a:pt x="253380" y="237001"/>
                  </a:cubicBezTo>
                  <a:cubicBezTo>
                    <a:pt x="286157" y="188491"/>
                    <a:pt x="286157" y="150470"/>
                    <a:pt x="254691" y="120315"/>
                  </a:cubicBezTo>
                  <a:cubicBezTo>
                    <a:pt x="228469" y="95405"/>
                    <a:pt x="186515" y="94094"/>
                    <a:pt x="158982" y="116382"/>
                  </a:cubicBezTo>
                  <a:cubicBezTo>
                    <a:pt x="124894" y="145226"/>
                    <a:pt x="123583" y="181936"/>
                    <a:pt x="156360" y="235690"/>
                  </a:cubicBezTo>
                  <a:cubicBezTo>
                    <a:pt x="94739" y="259290"/>
                    <a:pt x="81628" y="309111"/>
                    <a:pt x="89495" y="368109"/>
                  </a:cubicBezTo>
                  <a:cubicBezTo>
                    <a:pt x="31807" y="344510"/>
                    <a:pt x="-8836" y="256667"/>
                    <a:pt x="1652" y="175381"/>
                  </a:cubicBezTo>
                  <a:cubicBezTo>
                    <a:pt x="13452" y="84916"/>
                    <a:pt x="93428" y="7562"/>
                    <a:pt x="178648" y="1007"/>
                  </a:cubicBezTo>
                  <a:cubicBezTo>
                    <a:pt x="291401" y="-8171"/>
                    <a:pt x="372688" y="45584"/>
                    <a:pt x="405465" y="154403"/>
                  </a:cubicBezTo>
                  <a:cubicBezTo>
                    <a:pt x="429064" y="231757"/>
                    <a:pt x="392354" y="331399"/>
                    <a:pt x="325489" y="369420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85" name="Полилиния: фигура 36"/>
            <p:cNvSpPr/>
            <p:nvPr/>
          </p:nvSpPr>
          <p:spPr bwMode="auto">
            <a:xfrm>
              <a:off x="6919294" y="3507600"/>
              <a:ext cx="201689" cy="150614"/>
            </a:xfrm>
            <a:custGeom>
              <a:avLst/>
              <a:gdLst>
                <a:gd name="connsiteX0" fmla="*/ 99242 w 201689"/>
                <a:gd name="connsiteY0" fmla="*/ 0 h 150614"/>
                <a:gd name="connsiteX1" fmla="*/ 198884 w 201689"/>
                <a:gd name="connsiteY1" fmla="*/ 121930 h 150614"/>
                <a:gd name="connsiteX2" fmla="*/ 181840 w 201689"/>
                <a:gd name="connsiteY2" fmla="*/ 138974 h 150614"/>
                <a:gd name="connsiteX3" fmla="*/ 16644 w 201689"/>
                <a:gd name="connsiteY3" fmla="*/ 136352 h 150614"/>
                <a:gd name="connsiteX4" fmla="*/ 4844 w 201689"/>
                <a:gd name="connsiteY4" fmla="*/ 128486 h 150614"/>
                <a:gd name="connsiteX5" fmla="*/ 38933 w 201689"/>
                <a:gd name="connsiteY5" fmla="*/ 11800 h 150614"/>
                <a:gd name="connsiteX6" fmla="*/ 99242 w 201689"/>
                <a:gd name="connsiteY6" fmla="*/ 0 h 15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89" h="150614" fill="norm" stroke="1" extrusionOk="0">
                  <a:moveTo>
                    <a:pt x="99242" y="0"/>
                  </a:moveTo>
                  <a:cubicBezTo>
                    <a:pt x="179218" y="0"/>
                    <a:pt x="211995" y="41955"/>
                    <a:pt x="198884" y="121930"/>
                  </a:cubicBezTo>
                  <a:cubicBezTo>
                    <a:pt x="196262" y="133730"/>
                    <a:pt x="189707" y="136352"/>
                    <a:pt x="181840" y="138974"/>
                  </a:cubicBezTo>
                  <a:cubicBezTo>
                    <a:pt x="126775" y="157330"/>
                    <a:pt x="71710" y="152085"/>
                    <a:pt x="16644" y="136352"/>
                  </a:cubicBezTo>
                  <a:cubicBezTo>
                    <a:pt x="12711" y="135041"/>
                    <a:pt x="7467" y="133730"/>
                    <a:pt x="4844" y="128486"/>
                  </a:cubicBezTo>
                  <a:cubicBezTo>
                    <a:pt x="-9577" y="97020"/>
                    <a:pt x="10089" y="30155"/>
                    <a:pt x="38933" y="11800"/>
                  </a:cubicBezTo>
                  <a:cubicBezTo>
                    <a:pt x="57288" y="-2622"/>
                    <a:pt x="78265" y="1311"/>
                    <a:pt x="99242" y="0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86" name="Полилиния: фигура 37"/>
            <p:cNvSpPr/>
            <p:nvPr/>
          </p:nvSpPr>
          <p:spPr bwMode="auto">
            <a:xfrm>
              <a:off x="6968661" y="3373870"/>
              <a:ext cx="104990" cy="106249"/>
            </a:xfrm>
            <a:custGeom>
              <a:avLst/>
              <a:gdLst>
                <a:gd name="connsiteX0" fmla="*/ 104941 w 104990"/>
                <a:gd name="connsiteY0" fmla="*/ 49821 h 106249"/>
                <a:gd name="connsiteX1" fmla="*/ 52498 w 104990"/>
                <a:gd name="connsiteY1" fmla="*/ 106197 h 106249"/>
                <a:gd name="connsiteX2" fmla="*/ 55 w 104990"/>
                <a:gd name="connsiteY2" fmla="*/ 55065 h 106249"/>
                <a:gd name="connsiteX3" fmla="*/ 51187 w 104990"/>
                <a:gd name="connsiteY3" fmla="*/ 0 h 106249"/>
                <a:gd name="connsiteX4" fmla="*/ 104941 w 104990"/>
                <a:gd name="connsiteY4" fmla="*/ 49821 h 10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990" h="106249" fill="norm" stroke="1" extrusionOk="0">
                  <a:moveTo>
                    <a:pt x="104941" y="49821"/>
                  </a:moveTo>
                  <a:cubicBezTo>
                    <a:pt x="106252" y="78665"/>
                    <a:pt x="81342" y="104886"/>
                    <a:pt x="52498" y="106197"/>
                  </a:cubicBezTo>
                  <a:cubicBezTo>
                    <a:pt x="24965" y="107509"/>
                    <a:pt x="1366" y="83909"/>
                    <a:pt x="55" y="55065"/>
                  </a:cubicBezTo>
                  <a:cubicBezTo>
                    <a:pt x="-1256" y="23599"/>
                    <a:pt x="21032" y="0"/>
                    <a:pt x="51187" y="0"/>
                  </a:cubicBezTo>
                  <a:cubicBezTo>
                    <a:pt x="78720" y="0"/>
                    <a:pt x="103630" y="23599"/>
                    <a:pt x="104941" y="49821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87" name="Полилиния: фигура 38"/>
            <p:cNvSpPr/>
            <p:nvPr/>
          </p:nvSpPr>
          <p:spPr bwMode="auto">
            <a:xfrm>
              <a:off x="6813116" y="2265818"/>
              <a:ext cx="413455" cy="372536"/>
            </a:xfrm>
            <a:custGeom>
              <a:avLst/>
              <a:gdLst>
                <a:gd name="connsiteX0" fmla="*/ 327351 w 413455"/>
                <a:gd name="connsiteY0" fmla="*/ 372536 h 372536"/>
                <a:gd name="connsiteX1" fmla="*/ 255241 w 413455"/>
                <a:gd name="connsiteY1" fmla="*/ 244050 h 372536"/>
                <a:gd name="connsiteX2" fmla="*/ 253930 w 413455"/>
                <a:gd name="connsiteY2" fmla="*/ 123431 h 372536"/>
                <a:gd name="connsiteX3" fmla="*/ 156911 w 413455"/>
                <a:gd name="connsiteY3" fmla="*/ 126053 h 372536"/>
                <a:gd name="connsiteX4" fmla="*/ 158222 w 413455"/>
                <a:gd name="connsiteY4" fmla="*/ 241428 h 372536"/>
                <a:gd name="connsiteX5" fmla="*/ 97912 w 413455"/>
                <a:gd name="connsiteY5" fmla="*/ 291249 h 372536"/>
                <a:gd name="connsiteX6" fmla="*/ 87423 w 413455"/>
                <a:gd name="connsiteY6" fmla="*/ 371225 h 372536"/>
                <a:gd name="connsiteX7" fmla="*/ 4825 w 413455"/>
                <a:gd name="connsiteY7" fmla="*/ 162763 h 372536"/>
                <a:gd name="connsiteX8" fmla="*/ 196243 w 413455"/>
                <a:gd name="connsiteY8" fmla="*/ 190 h 372536"/>
                <a:gd name="connsiteX9" fmla="*/ 400771 w 413455"/>
                <a:gd name="connsiteY9" fmla="*/ 136542 h 372536"/>
                <a:gd name="connsiteX10" fmla="*/ 327351 w 413455"/>
                <a:gd name="connsiteY10" fmla="*/ 372536 h 37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3455" h="372536" fill="norm" stroke="1" extrusionOk="0">
                  <a:moveTo>
                    <a:pt x="327351" y="372536"/>
                  </a:moveTo>
                  <a:cubicBezTo>
                    <a:pt x="329973" y="312227"/>
                    <a:pt x="318173" y="263717"/>
                    <a:pt x="255241" y="244050"/>
                  </a:cubicBezTo>
                  <a:cubicBezTo>
                    <a:pt x="288018" y="191607"/>
                    <a:pt x="288018" y="150964"/>
                    <a:pt x="253930" y="123431"/>
                  </a:cubicBezTo>
                  <a:cubicBezTo>
                    <a:pt x="226398" y="101143"/>
                    <a:pt x="183132" y="102454"/>
                    <a:pt x="156911" y="126053"/>
                  </a:cubicBezTo>
                  <a:cubicBezTo>
                    <a:pt x="125445" y="156208"/>
                    <a:pt x="125445" y="196852"/>
                    <a:pt x="158222" y="241428"/>
                  </a:cubicBezTo>
                  <a:cubicBezTo>
                    <a:pt x="133311" y="251917"/>
                    <a:pt x="111023" y="266339"/>
                    <a:pt x="97912" y="291249"/>
                  </a:cubicBezTo>
                  <a:cubicBezTo>
                    <a:pt x="84801" y="316160"/>
                    <a:pt x="90045" y="343692"/>
                    <a:pt x="87423" y="371225"/>
                  </a:cubicBezTo>
                  <a:cubicBezTo>
                    <a:pt x="21869" y="334515"/>
                    <a:pt x="-13530" y="244050"/>
                    <a:pt x="4825" y="162763"/>
                  </a:cubicBezTo>
                  <a:cubicBezTo>
                    <a:pt x="25803" y="69677"/>
                    <a:pt x="103156" y="5434"/>
                    <a:pt x="196243" y="190"/>
                  </a:cubicBezTo>
                  <a:cubicBezTo>
                    <a:pt x="285396" y="-3744"/>
                    <a:pt x="369305" y="53944"/>
                    <a:pt x="400771" y="136542"/>
                  </a:cubicBezTo>
                  <a:cubicBezTo>
                    <a:pt x="434859" y="223073"/>
                    <a:pt x="396838" y="329271"/>
                    <a:pt x="327351" y="372536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88" name="Полилиния: фигура 39"/>
            <p:cNvSpPr/>
            <p:nvPr/>
          </p:nvSpPr>
          <p:spPr bwMode="auto">
            <a:xfrm>
              <a:off x="6923925" y="2529534"/>
              <a:ext cx="197549" cy="148152"/>
            </a:xfrm>
            <a:custGeom>
              <a:avLst/>
              <a:gdLst>
                <a:gd name="connsiteX0" fmla="*/ 97234 w 197549"/>
                <a:gd name="connsiteY0" fmla="*/ 148152 h 148152"/>
                <a:gd name="connsiteX1" fmla="*/ 69702 w 197549"/>
                <a:gd name="connsiteY1" fmla="*/ 146841 h 148152"/>
                <a:gd name="connsiteX2" fmla="*/ 214 w 197549"/>
                <a:gd name="connsiteY2" fmla="*/ 78665 h 148152"/>
                <a:gd name="connsiteX3" fmla="*/ 81501 w 197549"/>
                <a:gd name="connsiteY3" fmla="*/ 0 h 148152"/>
                <a:gd name="connsiteX4" fmla="*/ 93301 w 197549"/>
                <a:gd name="connsiteY4" fmla="*/ 0 h 148152"/>
                <a:gd name="connsiteX5" fmla="*/ 194254 w 197549"/>
                <a:gd name="connsiteY5" fmla="*/ 121930 h 148152"/>
                <a:gd name="connsiteX6" fmla="*/ 175899 w 197549"/>
                <a:gd name="connsiteY6" fmla="*/ 138974 h 148152"/>
                <a:gd name="connsiteX7" fmla="*/ 97234 w 197549"/>
                <a:gd name="connsiteY7" fmla="*/ 148152 h 14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549" h="148152" fill="norm" stroke="1" extrusionOk="0">
                  <a:moveTo>
                    <a:pt x="97234" y="148152"/>
                  </a:moveTo>
                  <a:cubicBezTo>
                    <a:pt x="89368" y="148152"/>
                    <a:pt x="80190" y="146841"/>
                    <a:pt x="69702" y="146841"/>
                  </a:cubicBezTo>
                  <a:cubicBezTo>
                    <a:pt x="1525" y="141597"/>
                    <a:pt x="-1097" y="138974"/>
                    <a:pt x="214" y="78665"/>
                  </a:cubicBezTo>
                  <a:cubicBezTo>
                    <a:pt x="1525" y="26222"/>
                    <a:pt x="26436" y="1311"/>
                    <a:pt x="81501" y="0"/>
                  </a:cubicBezTo>
                  <a:cubicBezTo>
                    <a:pt x="85435" y="0"/>
                    <a:pt x="89368" y="0"/>
                    <a:pt x="93301" y="0"/>
                  </a:cubicBezTo>
                  <a:cubicBezTo>
                    <a:pt x="175899" y="0"/>
                    <a:pt x="208676" y="40643"/>
                    <a:pt x="194254" y="121930"/>
                  </a:cubicBezTo>
                  <a:cubicBezTo>
                    <a:pt x="191632" y="133730"/>
                    <a:pt x="185077" y="136352"/>
                    <a:pt x="175899" y="138974"/>
                  </a:cubicBezTo>
                  <a:cubicBezTo>
                    <a:pt x="150988" y="145530"/>
                    <a:pt x="124767" y="148152"/>
                    <a:pt x="97234" y="148152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89" name="Полилиния: фигура 40"/>
            <p:cNvSpPr/>
            <p:nvPr/>
          </p:nvSpPr>
          <p:spPr bwMode="auto">
            <a:xfrm>
              <a:off x="6967405" y="2393182"/>
              <a:ext cx="106244" cy="108819"/>
            </a:xfrm>
            <a:custGeom>
              <a:avLst/>
              <a:gdLst>
                <a:gd name="connsiteX0" fmla="*/ 52443 w 106244"/>
                <a:gd name="connsiteY0" fmla="*/ 0 h 108819"/>
                <a:gd name="connsiteX1" fmla="*/ 106197 w 106244"/>
                <a:gd name="connsiteY1" fmla="*/ 52443 h 108819"/>
                <a:gd name="connsiteX2" fmla="*/ 51132 w 106244"/>
                <a:gd name="connsiteY2" fmla="*/ 108820 h 108819"/>
                <a:gd name="connsiteX3" fmla="*/ 0 w 106244"/>
                <a:gd name="connsiteY3" fmla="*/ 56376 h 108819"/>
                <a:gd name="connsiteX4" fmla="*/ 52443 w 106244"/>
                <a:gd name="connsiteY4" fmla="*/ 0 h 10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244" h="108819" fill="norm" stroke="1" extrusionOk="0">
                  <a:moveTo>
                    <a:pt x="52443" y="0"/>
                  </a:moveTo>
                  <a:cubicBezTo>
                    <a:pt x="77354" y="0"/>
                    <a:pt x="104886" y="26222"/>
                    <a:pt x="106197" y="52443"/>
                  </a:cubicBezTo>
                  <a:cubicBezTo>
                    <a:pt x="107509" y="82598"/>
                    <a:pt x="81287" y="108820"/>
                    <a:pt x="51132" y="108820"/>
                  </a:cubicBezTo>
                  <a:cubicBezTo>
                    <a:pt x="23599" y="108820"/>
                    <a:pt x="1311" y="85220"/>
                    <a:pt x="0" y="56376"/>
                  </a:cubicBezTo>
                  <a:cubicBezTo>
                    <a:pt x="0" y="26222"/>
                    <a:pt x="24911" y="0"/>
                    <a:pt x="52443" y="0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90" name="Полилиния: фигура 41"/>
            <p:cNvSpPr/>
            <p:nvPr/>
          </p:nvSpPr>
          <p:spPr bwMode="auto">
            <a:xfrm>
              <a:off x="6751076" y="2884800"/>
              <a:ext cx="149501" cy="149499"/>
            </a:xfrm>
            <a:custGeom>
              <a:avLst/>
              <a:gdLst>
                <a:gd name="connsiteX0" fmla="*/ 149463 w 149501"/>
                <a:gd name="connsiteY0" fmla="*/ 76079 h 149499"/>
                <a:gd name="connsiteX1" fmla="*/ 74732 w 149501"/>
                <a:gd name="connsiteY1" fmla="*/ 149500 h 149499"/>
                <a:gd name="connsiteX2" fmla="*/ 0 w 149501"/>
                <a:gd name="connsiteY2" fmla="*/ 74768 h 149499"/>
                <a:gd name="connsiteX3" fmla="*/ 77354 w 149501"/>
                <a:gd name="connsiteY3" fmla="*/ 37 h 149499"/>
                <a:gd name="connsiteX4" fmla="*/ 149463 w 149501"/>
                <a:gd name="connsiteY4" fmla="*/ 76079 h 14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01" h="149499" fill="norm" stroke="1" extrusionOk="0">
                  <a:moveTo>
                    <a:pt x="149463" y="76079"/>
                  </a:moveTo>
                  <a:cubicBezTo>
                    <a:pt x="149463" y="116723"/>
                    <a:pt x="114064" y="149500"/>
                    <a:pt x="74732" y="149500"/>
                  </a:cubicBezTo>
                  <a:cubicBezTo>
                    <a:pt x="34088" y="149500"/>
                    <a:pt x="0" y="115412"/>
                    <a:pt x="0" y="74768"/>
                  </a:cubicBezTo>
                  <a:cubicBezTo>
                    <a:pt x="0" y="32814"/>
                    <a:pt x="35399" y="-1274"/>
                    <a:pt x="77354" y="37"/>
                  </a:cubicBezTo>
                  <a:cubicBezTo>
                    <a:pt x="117997" y="1348"/>
                    <a:pt x="150774" y="35436"/>
                    <a:pt x="149463" y="76079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91" name="Полилиния: фигура 42"/>
            <p:cNvSpPr/>
            <p:nvPr/>
          </p:nvSpPr>
          <p:spPr bwMode="auto">
            <a:xfrm>
              <a:off x="7426282" y="2208320"/>
              <a:ext cx="150774" cy="149498"/>
            </a:xfrm>
            <a:custGeom>
              <a:avLst/>
              <a:gdLst>
                <a:gd name="connsiteX0" fmla="*/ 150774 w 150774"/>
                <a:gd name="connsiteY0" fmla="*/ 73420 h 149498"/>
                <a:gd name="connsiteX1" fmla="*/ 78665 w 150774"/>
                <a:gd name="connsiteY1" fmla="*/ 149463 h 149498"/>
                <a:gd name="connsiteX2" fmla="*/ 0 w 150774"/>
                <a:gd name="connsiteY2" fmla="*/ 74732 h 149498"/>
                <a:gd name="connsiteX3" fmla="*/ 74732 w 150774"/>
                <a:gd name="connsiteY3" fmla="*/ 0 h 149498"/>
                <a:gd name="connsiteX4" fmla="*/ 150774 w 150774"/>
                <a:gd name="connsiteY4" fmla="*/ 73420 h 14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74" h="149498" fill="norm" stroke="1" extrusionOk="0">
                  <a:moveTo>
                    <a:pt x="150774" y="73420"/>
                  </a:moveTo>
                  <a:cubicBezTo>
                    <a:pt x="150774" y="114064"/>
                    <a:pt x="119308" y="148152"/>
                    <a:pt x="78665" y="149463"/>
                  </a:cubicBezTo>
                  <a:cubicBezTo>
                    <a:pt x="36710" y="150774"/>
                    <a:pt x="0" y="115375"/>
                    <a:pt x="0" y="74732"/>
                  </a:cubicBezTo>
                  <a:cubicBezTo>
                    <a:pt x="0" y="35399"/>
                    <a:pt x="34088" y="0"/>
                    <a:pt x="74732" y="0"/>
                  </a:cubicBezTo>
                  <a:cubicBezTo>
                    <a:pt x="115375" y="0"/>
                    <a:pt x="149463" y="32777"/>
                    <a:pt x="150774" y="73420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92" name="Полилиния: фигура 43"/>
            <p:cNvSpPr/>
            <p:nvPr/>
          </p:nvSpPr>
          <p:spPr bwMode="auto">
            <a:xfrm>
              <a:off x="7426246" y="3560043"/>
              <a:ext cx="149537" cy="149499"/>
            </a:xfrm>
            <a:custGeom>
              <a:avLst/>
              <a:gdLst>
                <a:gd name="connsiteX0" fmla="*/ 149500 w 149537"/>
                <a:gd name="connsiteY0" fmla="*/ 73420 h 149499"/>
                <a:gd name="connsiteX1" fmla="*/ 77390 w 149537"/>
                <a:gd name="connsiteY1" fmla="*/ 149463 h 149499"/>
                <a:gd name="connsiteX2" fmla="*/ 37 w 149537"/>
                <a:gd name="connsiteY2" fmla="*/ 77354 h 149499"/>
                <a:gd name="connsiteX3" fmla="*/ 74768 w 149537"/>
                <a:gd name="connsiteY3" fmla="*/ 0 h 149499"/>
                <a:gd name="connsiteX4" fmla="*/ 149500 w 149537"/>
                <a:gd name="connsiteY4" fmla="*/ 73420 h 14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37" h="149499" fill="norm" stroke="1" extrusionOk="0">
                  <a:moveTo>
                    <a:pt x="149500" y="73420"/>
                  </a:moveTo>
                  <a:cubicBezTo>
                    <a:pt x="150811" y="115375"/>
                    <a:pt x="118034" y="148152"/>
                    <a:pt x="77390" y="149463"/>
                  </a:cubicBezTo>
                  <a:cubicBezTo>
                    <a:pt x="38058" y="150774"/>
                    <a:pt x="1348" y="116686"/>
                    <a:pt x="37" y="77354"/>
                  </a:cubicBezTo>
                  <a:cubicBezTo>
                    <a:pt x="-1274" y="36710"/>
                    <a:pt x="32814" y="0"/>
                    <a:pt x="74768" y="0"/>
                  </a:cubicBezTo>
                  <a:cubicBezTo>
                    <a:pt x="116723" y="0"/>
                    <a:pt x="149500" y="32777"/>
                    <a:pt x="149500" y="73420"/>
                  </a:cubicBezTo>
                  <a:close/>
                </a:path>
              </a:pathLst>
            </a:custGeom>
            <a:solidFill>
              <a:srgbClr val="0092E1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93" name="Полилиния: фигура 44"/>
            <p:cNvSpPr/>
            <p:nvPr/>
          </p:nvSpPr>
          <p:spPr bwMode="auto">
            <a:xfrm>
              <a:off x="7310907" y="2774706"/>
              <a:ext cx="378901" cy="378902"/>
            </a:xfrm>
            <a:custGeom>
              <a:avLst/>
              <a:gdLst>
                <a:gd name="connsiteX0" fmla="*/ 188795 w 378901"/>
                <a:gd name="connsiteY0" fmla="*/ 378902 h 378902"/>
                <a:gd name="connsiteX1" fmla="*/ 0 w 378901"/>
                <a:gd name="connsiteY1" fmla="*/ 190107 h 378902"/>
                <a:gd name="connsiteX2" fmla="*/ 188795 w 378901"/>
                <a:gd name="connsiteY2" fmla="*/ 0 h 378902"/>
                <a:gd name="connsiteX3" fmla="*/ 378902 w 378901"/>
                <a:gd name="connsiteY3" fmla="*/ 190107 h 378902"/>
                <a:gd name="connsiteX4" fmla="*/ 188795 w 378901"/>
                <a:gd name="connsiteY4" fmla="*/ 378902 h 37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901" h="378902" fill="norm" stroke="1" extrusionOk="0">
                  <a:moveTo>
                    <a:pt x="188795" y="378902"/>
                  </a:moveTo>
                  <a:cubicBezTo>
                    <a:pt x="83909" y="378902"/>
                    <a:pt x="0" y="294993"/>
                    <a:pt x="0" y="190107"/>
                  </a:cubicBezTo>
                  <a:cubicBezTo>
                    <a:pt x="0" y="87842"/>
                    <a:pt x="86531" y="0"/>
                    <a:pt x="188795" y="0"/>
                  </a:cubicBezTo>
                  <a:cubicBezTo>
                    <a:pt x="291060" y="0"/>
                    <a:pt x="377591" y="86531"/>
                    <a:pt x="378902" y="190107"/>
                  </a:cubicBezTo>
                  <a:cubicBezTo>
                    <a:pt x="378902" y="293682"/>
                    <a:pt x="293682" y="378902"/>
                    <a:pt x="188795" y="378902"/>
                  </a:cubicBezTo>
                  <a:close/>
                </a:path>
              </a:pathLst>
            </a:custGeom>
            <a:solidFill>
              <a:srgbClr val="2E3235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94" name="Полилиния: фигура 45"/>
            <p:cNvSpPr/>
            <p:nvPr/>
          </p:nvSpPr>
          <p:spPr bwMode="auto">
            <a:xfrm>
              <a:off x="7334490" y="2799600"/>
              <a:ext cx="329162" cy="329097"/>
            </a:xfrm>
            <a:custGeom>
              <a:avLst/>
              <a:gdLst>
                <a:gd name="connsiteX0" fmla="*/ 163901 w 329162"/>
                <a:gd name="connsiteY0" fmla="*/ 329098 h 329097"/>
                <a:gd name="connsiteX1" fmla="*/ 16 w 329162"/>
                <a:gd name="connsiteY1" fmla="*/ 163902 h 329097"/>
                <a:gd name="connsiteX2" fmla="*/ 165212 w 329162"/>
                <a:gd name="connsiteY2" fmla="*/ 17 h 329097"/>
                <a:gd name="connsiteX3" fmla="*/ 329097 w 329162"/>
                <a:gd name="connsiteY3" fmla="*/ 165213 h 329097"/>
                <a:gd name="connsiteX4" fmla="*/ 163901 w 329162"/>
                <a:gd name="connsiteY4" fmla="*/ 329098 h 32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62" h="329097" fill="norm" stroke="1" extrusionOk="0">
                  <a:moveTo>
                    <a:pt x="163901" y="329098"/>
                  </a:moveTo>
                  <a:cubicBezTo>
                    <a:pt x="76059" y="329098"/>
                    <a:pt x="1327" y="262233"/>
                    <a:pt x="16" y="163902"/>
                  </a:cubicBezTo>
                  <a:cubicBezTo>
                    <a:pt x="-1295" y="74748"/>
                    <a:pt x="76059" y="-1294"/>
                    <a:pt x="165212" y="17"/>
                  </a:cubicBezTo>
                  <a:cubicBezTo>
                    <a:pt x="254366" y="17"/>
                    <a:pt x="331720" y="76059"/>
                    <a:pt x="329097" y="165213"/>
                  </a:cubicBezTo>
                  <a:cubicBezTo>
                    <a:pt x="326475" y="263544"/>
                    <a:pt x="253055" y="329098"/>
                    <a:pt x="163901" y="329098"/>
                  </a:cubicBezTo>
                  <a:close/>
                </a:path>
              </a:pathLst>
            </a:custGeom>
            <a:solidFill>
              <a:srgbClr val="FFFFFF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  <p:sp>
          <p:nvSpPr>
            <p:cNvPr id="95" name="Полилиния: фигура 46"/>
            <p:cNvSpPr/>
            <p:nvPr/>
          </p:nvSpPr>
          <p:spPr bwMode="auto">
            <a:xfrm>
              <a:off x="7460370" y="2926541"/>
              <a:ext cx="77419" cy="78914"/>
            </a:xfrm>
            <a:custGeom>
              <a:avLst/>
              <a:gdLst>
                <a:gd name="connsiteX0" fmla="*/ 39332 w 77419"/>
                <a:gd name="connsiteY0" fmla="*/ 78915 h 78914"/>
                <a:gd name="connsiteX1" fmla="*/ 0 w 77419"/>
                <a:gd name="connsiteY1" fmla="*/ 38271 h 78914"/>
                <a:gd name="connsiteX2" fmla="*/ 40643 w 77419"/>
                <a:gd name="connsiteY2" fmla="*/ 250 h 78914"/>
                <a:gd name="connsiteX3" fmla="*/ 77354 w 77419"/>
                <a:gd name="connsiteY3" fmla="*/ 39583 h 78914"/>
                <a:gd name="connsiteX4" fmla="*/ 39332 w 77419"/>
                <a:gd name="connsiteY4" fmla="*/ 78915 h 7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19" h="78914" fill="norm" stroke="1" extrusionOk="0">
                  <a:moveTo>
                    <a:pt x="39332" y="78915"/>
                  </a:moveTo>
                  <a:cubicBezTo>
                    <a:pt x="18355" y="78915"/>
                    <a:pt x="0" y="59249"/>
                    <a:pt x="0" y="38271"/>
                  </a:cubicBezTo>
                  <a:cubicBezTo>
                    <a:pt x="0" y="15983"/>
                    <a:pt x="19666" y="-2372"/>
                    <a:pt x="40643" y="250"/>
                  </a:cubicBezTo>
                  <a:cubicBezTo>
                    <a:pt x="64243" y="1561"/>
                    <a:pt x="77354" y="15983"/>
                    <a:pt x="77354" y="39583"/>
                  </a:cubicBezTo>
                  <a:cubicBezTo>
                    <a:pt x="78665" y="60560"/>
                    <a:pt x="60310" y="78915"/>
                    <a:pt x="39332" y="78915"/>
                  </a:cubicBezTo>
                  <a:close/>
                </a:path>
              </a:pathLst>
            </a:custGeom>
            <a:solidFill>
              <a:srgbClr val="313437"/>
            </a:solidFill>
            <a:ln w="1304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 baseline="-250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200062" y="0"/>
            <a:ext cx="4494421" cy="756285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 bwMode="auto">
          <a:xfrm>
            <a:off x="376611" y="722947"/>
            <a:ext cx="10017250" cy="338554"/>
          </a:xfrm>
          <a:prstGeom prst="roundRect">
            <a:avLst>
              <a:gd name="adj" fmla="val 50000"/>
            </a:avLst>
          </a:prstGeom>
          <a:noFill/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755" marR="2702" lvl="0" algn="ctr" defTabSz="486369">
              <a:lnSpc>
                <a:spcPts val="1862"/>
              </a:lnSpc>
              <a:spcBef>
                <a:spcPts val="51"/>
              </a:spcBef>
              <a:defRPr/>
            </a:pPr>
            <a:r>
              <a:rPr lang="ru-RU" b="1" spc="-5">
                <a:solidFill>
                  <a:srgbClr val="21B63A"/>
                </a:solidFill>
                <a:latin typeface="Arial Black"/>
                <a:cs typeface="Arial Black"/>
              </a:rPr>
              <a:t>Администрация города Нижневартовска</a:t>
            </a:r>
            <a:r>
              <a:rPr lang="en-US" b="1" spc="-5">
                <a:solidFill>
                  <a:srgbClr val="21B63A"/>
                </a:solidFill>
                <a:latin typeface="Arial Black"/>
                <a:cs typeface="Arial Black"/>
              </a:rPr>
              <a:t> </a:t>
            </a:r>
            <a:endParaRPr lang="ru-RU" b="1" spc="-5">
              <a:solidFill>
                <a:srgbClr val="21B63A"/>
              </a:solidFill>
              <a:latin typeface="Arial Black"/>
              <a:cs typeface="Arial Black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97999" y="325041"/>
            <a:ext cx="9873237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 marR="0" lvl="0" indent="0" algn="l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15">
                <a:ln>
                  <a:noFill/>
                </a:ln>
                <a:solidFill>
                  <a:srgbClr val="C0C1C2"/>
                </a:solidFill>
                <a:latin typeface="Arial Black"/>
              </a:rPr>
              <a:t>СОСТАВ РАБОЧЕЙ ГРУППЫ ПО РАЗРАБОТКЕ ИНВЕСТПРОФИЛЯ</a:t>
            </a:r>
            <a:endParaRPr/>
          </a:p>
        </p:txBody>
      </p:sp>
      <p:grpSp>
        <p:nvGrpSpPr>
          <p:cNvPr id="21" name="Группа 20"/>
          <p:cNvGrpSpPr/>
          <p:nvPr/>
        </p:nvGrpSpPr>
        <p:grpSpPr bwMode="auto">
          <a:xfrm>
            <a:off x="-378345" y="2626962"/>
            <a:ext cx="3213079" cy="1273298"/>
            <a:chOff x="-225431" y="3932712"/>
            <a:chExt cx="3213079" cy="1273298"/>
          </a:xfrm>
        </p:grpSpPr>
        <p:grpSp>
          <p:nvGrpSpPr>
            <p:cNvPr id="8" name="Группа 7"/>
            <p:cNvGrpSpPr/>
            <p:nvPr/>
          </p:nvGrpSpPr>
          <p:grpSpPr bwMode="auto">
            <a:xfrm>
              <a:off x="-225431" y="4316151"/>
              <a:ext cx="3213079" cy="274445"/>
              <a:chOff x="-216449" y="4547200"/>
              <a:chExt cx="3213079" cy="274445"/>
            </a:xfrm>
          </p:grpSpPr>
          <p:sp>
            <p:nvSpPr>
              <p:cNvPr id="83" name="object 54"/>
              <p:cNvSpPr txBox="1"/>
              <p:nvPr/>
            </p:nvSpPr>
            <p:spPr bwMode="auto">
              <a:xfrm>
                <a:off x="-216449" y="4576031"/>
                <a:ext cx="3213079" cy="197489"/>
              </a:xfrm>
              <a:prstGeom prst="rect">
                <a:avLst/>
              </a:prstGeom>
              <a:grpFill/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  <a:defRPr/>
                </a:pPr>
                <a:r>
                  <a:rPr lang="ru-RU" sz="1200" b="1" spc="15">
                    <a:solidFill>
                      <a:srgbClr val="0092E1"/>
                    </a:solidFill>
                    <a:latin typeface="Arial Black"/>
                    <a:cs typeface="Montserrat ExtraBold"/>
                  </a:rPr>
                  <a:t>Карпов Р. В.</a:t>
                </a:r>
                <a:endParaRPr/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 bwMode="auto">
              <a:xfrm>
                <a:off x="369924" y="4547200"/>
                <a:ext cx="2194577" cy="274445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rgbClr val="21B63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/>
              </a:p>
            </p:txBody>
          </p:sp>
        </p:grpSp>
        <p:pic>
          <p:nvPicPr>
            <p:cNvPr id="84" name="Рисунок 83" descr="Пользователь контур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314616" y="3932712"/>
              <a:ext cx="396000" cy="396000"/>
            </a:xfrm>
            <a:prstGeom prst="rect">
              <a:avLst/>
            </a:prstGeom>
          </p:spPr>
        </p:pic>
        <p:sp>
          <p:nvSpPr>
            <p:cNvPr id="85" name="object 8"/>
            <p:cNvSpPr txBox="1"/>
            <p:nvPr/>
          </p:nvSpPr>
          <p:spPr bwMode="auto">
            <a:xfrm>
              <a:off x="369924" y="4652012"/>
              <a:ext cx="2184632" cy="553998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algn="ctr">
                <a:defRPr/>
              </a:pPr>
              <a:r>
                <a:rPr lang="ru-RU" sz="900" b="1">
                  <a:solidFill>
                    <a:srgbClr val="2B2F32"/>
                  </a:solidFill>
                  <a:latin typeface="Arial"/>
                  <a:cs typeface="Arial"/>
                </a:rPr>
                <a:t>Заместитель директора департамента жилищно-коммунального хозяйства администрации города</a:t>
              </a:r>
              <a:endParaRPr lang="ru-RU" sz="900" b="1" i="0" u="none" strike="noStrike" cap="none" spc="0">
                <a:ln>
                  <a:noFill/>
                </a:ln>
                <a:solidFill>
                  <a:srgbClr val="2B2F32"/>
                </a:solidFill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 bwMode="auto">
          <a:xfrm>
            <a:off x="2332116" y="2634146"/>
            <a:ext cx="3213079" cy="1272980"/>
            <a:chOff x="2449294" y="3942336"/>
            <a:chExt cx="3213079" cy="1272980"/>
          </a:xfrm>
        </p:grpSpPr>
        <p:grpSp>
          <p:nvGrpSpPr>
            <p:cNvPr id="14" name="Группа 13"/>
            <p:cNvGrpSpPr/>
            <p:nvPr/>
          </p:nvGrpSpPr>
          <p:grpSpPr bwMode="auto">
            <a:xfrm>
              <a:off x="2449294" y="4323684"/>
              <a:ext cx="3213079" cy="274445"/>
              <a:chOff x="2449294" y="4323684"/>
              <a:chExt cx="3213079" cy="274445"/>
            </a:xfrm>
          </p:grpSpPr>
          <p:sp>
            <p:nvSpPr>
              <p:cNvPr id="103" name="object 54"/>
              <p:cNvSpPr txBox="1"/>
              <p:nvPr/>
            </p:nvSpPr>
            <p:spPr bwMode="auto">
              <a:xfrm>
                <a:off x="2449294" y="4356666"/>
                <a:ext cx="3213079" cy="197489"/>
              </a:xfrm>
              <a:prstGeom prst="rect">
                <a:avLst/>
              </a:prstGeom>
              <a:grpFill/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  <a:defRPr/>
                </a:pPr>
                <a:r>
                  <a:rPr lang="ru-RU" sz="1200" b="1" spc="15">
                    <a:solidFill>
                      <a:srgbClr val="0092E1"/>
                    </a:solidFill>
                    <a:latin typeface="Arial Black"/>
                    <a:cs typeface="Montserrat ExtraBold"/>
                  </a:rPr>
                  <a:t>Шевченко Т. А.</a:t>
                </a:r>
                <a:endParaRPr/>
              </a:p>
            </p:txBody>
          </p:sp>
          <p:sp>
            <p:nvSpPr>
              <p:cNvPr id="102" name="Скругленный прямоугольник 101"/>
              <p:cNvSpPr/>
              <p:nvPr/>
            </p:nvSpPr>
            <p:spPr bwMode="auto">
              <a:xfrm>
                <a:off x="2958546" y="4323684"/>
                <a:ext cx="2194577" cy="274445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rgbClr val="21B63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/>
              </a:p>
            </p:txBody>
          </p:sp>
        </p:grpSp>
        <p:pic>
          <p:nvPicPr>
            <p:cNvPr id="104" name="Рисунок 103" descr="Пользователь контур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876239" y="3942336"/>
              <a:ext cx="396000" cy="396000"/>
            </a:xfrm>
            <a:prstGeom prst="rect">
              <a:avLst/>
            </a:prstGeom>
          </p:spPr>
        </p:pic>
        <p:sp>
          <p:nvSpPr>
            <p:cNvPr id="105" name="object 8"/>
            <p:cNvSpPr txBox="1"/>
            <p:nvPr/>
          </p:nvSpPr>
          <p:spPr bwMode="auto">
            <a:xfrm>
              <a:off x="2963519" y="4661319"/>
              <a:ext cx="2184632" cy="553998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algn="ctr">
                <a:defRPr/>
              </a:pPr>
              <a:r>
                <a:rPr lang="ru-RU" sz="900" b="1">
                  <a:solidFill>
                    <a:srgbClr val="2B2F32"/>
                  </a:solidFill>
                  <a:latin typeface="Arial"/>
                  <a:cs typeface="Arial"/>
                </a:rPr>
                <a:t>Заместитель директора департамента жилищно-коммунального хозяйства администрации города</a:t>
              </a:r>
              <a:endParaRPr lang="ru-RU" sz="900" b="1" i="0" u="none" strike="noStrike" cap="none" spc="0">
                <a:ln>
                  <a:noFill/>
                </a:ln>
                <a:solidFill>
                  <a:srgbClr val="2B2F32"/>
                </a:solidFill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 bwMode="auto">
          <a:xfrm>
            <a:off x="72056" y="4006574"/>
            <a:ext cx="2477349" cy="1415727"/>
            <a:chOff x="72056" y="4006574"/>
            <a:chExt cx="2477349" cy="1415727"/>
          </a:xfrm>
        </p:grpSpPr>
        <p:sp>
          <p:nvSpPr>
            <p:cNvPr id="59" name="object 54"/>
            <p:cNvSpPr txBox="1"/>
            <p:nvPr/>
          </p:nvSpPr>
          <p:spPr bwMode="auto">
            <a:xfrm>
              <a:off x="277221" y="4409314"/>
              <a:ext cx="2194578" cy="197489"/>
            </a:xfrm>
            <a:prstGeom prst="rect">
              <a:avLst/>
            </a:prstGeom>
            <a:grpFill/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  <a:defRPr/>
              </a:pPr>
              <a:r>
                <a:rPr lang="ru-RU" sz="1200" b="1" spc="15">
                  <a:solidFill>
                    <a:srgbClr val="0092E1"/>
                  </a:solidFill>
                  <a:latin typeface="Arial Black"/>
                  <a:cs typeface="Montserrat ExtraBold"/>
                </a:rPr>
                <a:t>Вдовиченко Е. А.</a:t>
              </a:r>
              <a:endParaRPr/>
            </a:p>
          </p:txBody>
        </p:sp>
        <p:grpSp>
          <p:nvGrpSpPr>
            <p:cNvPr id="26" name="Группа 25"/>
            <p:cNvGrpSpPr/>
            <p:nvPr/>
          </p:nvGrpSpPr>
          <p:grpSpPr bwMode="auto">
            <a:xfrm>
              <a:off x="72056" y="4006574"/>
              <a:ext cx="2477349" cy="1415727"/>
              <a:chOff x="5479905" y="3946849"/>
              <a:chExt cx="2477349" cy="1415727"/>
            </a:xfrm>
          </p:grpSpPr>
          <p:sp>
            <p:nvSpPr>
              <p:cNvPr id="65" name="Скругленный прямоугольник 64"/>
              <p:cNvSpPr/>
              <p:nvPr/>
            </p:nvSpPr>
            <p:spPr bwMode="auto">
              <a:xfrm>
                <a:off x="5628672" y="4323684"/>
                <a:ext cx="2194577" cy="274445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rgbClr val="21B63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/>
              </a:p>
            </p:txBody>
          </p:sp>
          <p:pic>
            <p:nvPicPr>
              <p:cNvPr id="66" name="Рисунок 65" descr="Пользователь контур"/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 bwMode="auto">
              <a:xfrm>
                <a:off x="6547154" y="3946849"/>
                <a:ext cx="396000" cy="396000"/>
              </a:xfrm>
              <a:prstGeom prst="rect">
                <a:avLst/>
              </a:prstGeom>
            </p:spPr>
          </p:pic>
          <p:sp>
            <p:nvSpPr>
              <p:cNvPr id="67" name="object 8"/>
              <p:cNvSpPr txBox="1"/>
              <p:nvPr/>
            </p:nvSpPr>
            <p:spPr bwMode="auto">
              <a:xfrm>
                <a:off x="5479905" y="4670079"/>
                <a:ext cx="2477349" cy="692497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5080" lvl="0" algn="ctr">
                  <a:defRPr/>
                </a:pPr>
                <a:r>
                  <a:rPr lang="ru-RU" sz="900" b="1">
                    <a:solidFill>
                      <a:srgbClr val="2B2F32"/>
                    </a:solidFill>
                    <a:latin typeface="Arial"/>
                    <a:cs typeface="Arial"/>
                  </a:rPr>
                  <a:t>Заместитель директора департамента, начальник управления по развитию промышленности и предпринимательства департамента экономического развития администрации города</a:t>
                </a:r>
                <a:endParaRPr lang="ru-RU" sz="900" b="1" i="0" u="none" strike="noStrike" cap="none" spc="0">
                  <a:ln>
                    <a:noFill/>
                  </a:ln>
                  <a:solidFill>
                    <a:srgbClr val="2B2F32"/>
                  </a:solidFill>
                  <a:latin typeface="Arial"/>
                  <a:ea typeface="+mn-ea"/>
                  <a:cs typeface="Arial"/>
                </a:endParaRPr>
              </a:p>
            </p:txBody>
          </p:sp>
        </p:grpSp>
      </p:grpSp>
      <p:grpSp>
        <p:nvGrpSpPr>
          <p:cNvPr id="30" name="Группа 29"/>
          <p:cNvGrpSpPr/>
          <p:nvPr/>
        </p:nvGrpSpPr>
        <p:grpSpPr bwMode="auto">
          <a:xfrm>
            <a:off x="5108091" y="4000119"/>
            <a:ext cx="3213079" cy="1402103"/>
            <a:chOff x="7763702" y="3942336"/>
            <a:chExt cx="3213079" cy="1402103"/>
          </a:xfrm>
        </p:grpSpPr>
        <p:sp>
          <p:nvSpPr>
            <p:cNvPr id="71" name="Скругленный прямоугольник 70"/>
            <p:cNvSpPr/>
            <p:nvPr/>
          </p:nvSpPr>
          <p:spPr bwMode="auto">
            <a:xfrm>
              <a:off x="8233730" y="4323504"/>
              <a:ext cx="2194577" cy="27444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21B63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61" name="object 54"/>
            <p:cNvSpPr txBox="1"/>
            <p:nvPr/>
          </p:nvSpPr>
          <p:spPr bwMode="auto">
            <a:xfrm>
              <a:off x="7763702" y="4334342"/>
              <a:ext cx="3213079" cy="197489"/>
            </a:xfrm>
            <a:prstGeom prst="rect">
              <a:avLst/>
            </a:prstGeom>
            <a:grpFill/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  <a:defRPr/>
              </a:pPr>
              <a:r>
                <a:rPr lang="ru-RU" sz="1200" b="1" spc="15">
                  <a:solidFill>
                    <a:srgbClr val="0092E1"/>
                  </a:solidFill>
                  <a:latin typeface="Arial Black"/>
                  <a:cs typeface="Montserrat ExtraBold"/>
                </a:rPr>
                <a:t>Арзаев</a:t>
              </a:r>
              <a:r>
                <a:rPr lang="ru-RU" sz="1200" b="1" spc="15">
                  <a:solidFill>
                    <a:srgbClr val="0092E1"/>
                  </a:solidFill>
                  <a:latin typeface="Arial Black"/>
                  <a:cs typeface="Montserrat ExtraBold"/>
                </a:rPr>
                <a:t> М. А.</a:t>
              </a:r>
              <a:endParaRPr/>
            </a:p>
          </p:txBody>
        </p:sp>
        <p:pic>
          <p:nvPicPr>
            <p:cNvPr id="72" name="Рисунок 71" descr="Пользователь контур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9212989" y="3942336"/>
              <a:ext cx="396000" cy="396000"/>
            </a:xfrm>
            <a:prstGeom prst="rect">
              <a:avLst/>
            </a:prstGeom>
          </p:spPr>
        </p:pic>
        <p:sp>
          <p:nvSpPr>
            <p:cNvPr id="73" name="object 8"/>
            <p:cNvSpPr txBox="1"/>
            <p:nvPr/>
          </p:nvSpPr>
          <p:spPr bwMode="auto">
            <a:xfrm>
              <a:off x="8251698" y="4651943"/>
              <a:ext cx="2253951" cy="692497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algn="ctr">
                <a:defRPr/>
              </a:pPr>
              <a:r>
                <a:rPr lang="ru-RU" sz="900" b="1">
                  <a:solidFill>
                    <a:srgbClr val="2B2F32"/>
                  </a:solidFill>
                  <a:latin typeface="Arial"/>
                  <a:cs typeface="Arial"/>
                </a:rPr>
                <a:t>Заместитель начальника управления по развитию промышленности                   и предпринимательства   департамента экономического развития администрации города</a:t>
              </a:r>
              <a:endParaRPr lang="ru-RU" sz="900" b="1" i="0" u="none" strike="noStrike" cap="none" spc="0">
                <a:ln>
                  <a:noFill/>
                </a:ln>
                <a:solidFill>
                  <a:srgbClr val="2B2F32"/>
                </a:solidFill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 bwMode="auto">
          <a:xfrm>
            <a:off x="5143557" y="1346520"/>
            <a:ext cx="2194577" cy="1198389"/>
            <a:chOff x="401650" y="5431821"/>
            <a:chExt cx="2194577" cy="1198389"/>
          </a:xfrm>
        </p:grpSpPr>
        <p:sp>
          <p:nvSpPr>
            <p:cNvPr id="94" name="Скругленный прямоугольник 81"/>
            <p:cNvSpPr/>
            <p:nvPr/>
          </p:nvSpPr>
          <p:spPr bwMode="auto">
            <a:xfrm>
              <a:off x="401650" y="5815223"/>
              <a:ext cx="2194577" cy="27444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21B63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pic>
          <p:nvPicPr>
            <p:cNvPr id="95" name="Рисунок 94" descr="Пользователь контур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314616" y="5431821"/>
              <a:ext cx="396000" cy="396000"/>
            </a:xfrm>
            <a:prstGeom prst="rect">
              <a:avLst/>
            </a:prstGeom>
          </p:spPr>
        </p:pic>
        <p:sp>
          <p:nvSpPr>
            <p:cNvPr id="116" name="object 54"/>
            <p:cNvSpPr txBox="1"/>
            <p:nvPr/>
          </p:nvSpPr>
          <p:spPr bwMode="auto">
            <a:xfrm>
              <a:off x="492975" y="5840250"/>
              <a:ext cx="2091600" cy="789959"/>
            </a:xfrm>
            <a:prstGeom prst="rect">
              <a:avLst/>
            </a:prstGeom>
            <a:grpFill/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  <a:defRPr/>
              </a:pPr>
              <a:r>
                <a:rPr lang="ru-RU" sz="1200" b="1" spc="15">
                  <a:solidFill>
                    <a:srgbClr val="0092E1"/>
                  </a:solidFill>
                  <a:latin typeface="Arial Black"/>
                  <a:cs typeface="Montserrat ExtraBold"/>
                </a:rPr>
                <a:t>Мурашко И.Н</a:t>
              </a:r>
              <a:endParaRPr/>
            </a:p>
            <a:p>
              <a:pPr marL="12700" algn="ctr">
                <a:lnSpc>
                  <a:spcPct val="100000"/>
                </a:lnSpc>
                <a:spcBef>
                  <a:spcPts val="100"/>
                </a:spcBef>
                <a:defRPr/>
              </a:pPr>
              <a:endParaRPr lang="ru-RU" sz="800" b="1">
                <a:solidFill>
                  <a:srgbClr val="2B2F32"/>
                </a:solidFill>
                <a:latin typeface="Arial"/>
                <a:cs typeface="Arial"/>
              </a:endParaRPr>
            </a:p>
            <a:p>
              <a:pPr marL="12700" algn="ctr">
                <a:lnSpc>
                  <a:spcPct val="100000"/>
                </a:lnSpc>
                <a:spcBef>
                  <a:spcPts val="100"/>
                </a:spcBef>
                <a:defRPr/>
              </a:pPr>
              <a:r>
                <a:rPr lang="ru-RU" sz="900" b="1">
                  <a:solidFill>
                    <a:srgbClr val="2B2F32"/>
                  </a:solidFill>
                  <a:latin typeface="Arial"/>
                  <a:cs typeface="Arial"/>
                </a:rPr>
                <a:t>заместитель </a:t>
              </a:r>
              <a:r>
                <a:rPr lang="ru-RU" sz="900" b="1">
                  <a:solidFill>
                    <a:srgbClr val="2B2F32"/>
                  </a:solidFill>
                  <a:latin typeface="Arial"/>
                  <a:cs typeface="Arial"/>
                </a:rPr>
                <a:t>главы города по экономике и финансам</a:t>
              </a:r>
              <a:endParaRPr/>
            </a:p>
            <a:p>
              <a:pPr marL="12700" algn="ctr">
                <a:lnSpc>
                  <a:spcPct val="100000"/>
                </a:lnSpc>
                <a:spcBef>
                  <a:spcPts val="100"/>
                </a:spcBef>
                <a:defRPr/>
              </a:pPr>
              <a:r>
                <a:rPr lang="ru-RU" sz="900" b="1">
                  <a:solidFill>
                    <a:srgbClr val="2B2F32"/>
                  </a:solidFill>
                  <a:latin typeface="Arial"/>
                  <a:cs typeface="Arial"/>
                </a:rPr>
                <a:t> </a:t>
              </a:r>
              <a:endParaRPr/>
            </a:p>
          </p:txBody>
        </p:sp>
      </p:grpSp>
      <p:grpSp>
        <p:nvGrpSpPr>
          <p:cNvPr id="22" name="Группа 21"/>
          <p:cNvGrpSpPr/>
          <p:nvPr/>
        </p:nvGrpSpPr>
        <p:grpSpPr bwMode="auto">
          <a:xfrm>
            <a:off x="2975248" y="5483550"/>
            <a:ext cx="2250865" cy="1604963"/>
            <a:chOff x="2975248" y="5435425"/>
            <a:chExt cx="2250865" cy="1604963"/>
          </a:xfrm>
        </p:grpSpPr>
        <p:pic>
          <p:nvPicPr>
            <p:cNvPr id="114" name="Рисунок 113" descr="Пользователь контур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876239" y="5435425"/>
              <a:ext cx="396000" cy="396000"/>
            </a:xfrm>
            <a:prstGeom prst="rect">
              <a:avLst/>
            </a:prstGeom>
          </p:spPr>
        </p:pic>
        <p:sp>
          <p:nvSpPr>
            <p:cNvPr id="115" name="object 8"/>
            <p:cNvSpPr txBox="1"/>
            <p:nvPr/>
          </p:nvSpPr>
          <p:spPr bwMode="auto">
            <a:xfrm>
              <a:off x="2975248" y="6209391"/>
              <a:ext cx="2250865" cy="830997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algn="ctr">
                <a:defRPr/>
              </a:pPr>
              <a:r>
                <a:rPr lang="ru-RU" sz="900" b="1">
                  <a:solidFill>
                    <a:srgbClr val="2B2F32"/>
                  </a:solidFill>
                  <a:latin typeface="Arial"/>
                  <a:cs typeface="Arial"/>
                </a:rPr>
                <a:t>Начальник отдела сельского хозяйства управления по развитию промышленности                                           и предпринимательства  департамента экономического развития администрации города</a:t>
              </a:r>
              <a:endParaRPr lang="ru-RU" sz="900" b="1" i="0" u="none" strike="noStrike" cap="none" spc="0">
                <a:ln>
                  <a:noFill/>
                </a:ln>
                <a:solidFill>
                  <a:srgbClr val="2B2F32"/>
                </a:solidFill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10" name="Группа 9"/>
            <p:cNvGrpSpPr/>
            <p:nvPr/>
          </p:nvGrpSpPr>
          <p:grpSpPr bwMode="auto">
            <a:xfrm>
              <a:off x="2980356" y="5826909"/>
              <a:ext cx="2206400" cy="274445"/>
              <a:chOff x="2981914" y="5730346"/>
              <a:chExt cx="2206400" cy="274445"/>
            </a:xfrm>
          </p:grpSpPr>
          <p:sp>
            <p:nvSpPr>
              <p:cNvPr id="97" name="Скругленный прямоугольник 81"/>
              <p:cNvSpPr/>
              <p:nvPr/>
            </p:nvSpPr>
            <p:spPr bwMode="auto">
              <a:xfrm>
                <a:off x="2993737" y="5730346"/>
                <a:ext cx="2194577" cy="274445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rgbClr val="21B63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/>
              </a:p>
            </p:txBody>
          </p:sp>
          <p:sp>
            <p:nvSpPr>
              <p:cNvPr id="117" name="object 54"/>
              <p:cNvSpPr txBox="1"/>
              <p:nvPr/>
            </p:nvSpPr>
            <p:spPr bwMode="auto">
              <a:xfrm>
                <a:off x="2981914" y="5759814"/>
                <a:ext cx="2091600" cy="197489"/>
              </a:xfrm>
              <a:prstGeom prst="rect">
                <a:avLst/>
              </a:prstGeom>
              <a:grpFill/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  <a:defRPr/>
                </a:pPr>
                <a:r>
                  <a:rPr lang="ru-RU" sz="1200" b="1" spc="15">
                    <a:solidFill>
                      <a:srgbClr val="0092E1"/>
                    </a:solidFill>
                    <a:latin typeface="Arial Black"/>
                    <a:cs typeface="Montserrat ExtraBold"/>
                  </a:rPr>
                  <a:t>Золкина</a:t>
                </a:r>
                <a:r>
                  <a:rPr lang="ru-RU" sz="1200" b="1" spc="15">
                    <a:solidFill>
                      <a:srgbClr val="0092E1"/>
                    </a:solidFill>
                    <a:latin typeface="Arial Black"/>
                    <a:cs typeface="Montserrat ExtraBold"/>
                  </a:rPr>
                  <a:t> Н. В. </a:t>
                </a:r>
                <a:endParaRPr/>
              </a:p>
            </p:txBody>
          </p:sp>
        </p:grpSp>
      </p:grpSp>
      <p:grpSp>
        <p:nvGrpSpPr>
          <p:cNvPr id="23" name="Группа 22"/>
          <p:cNvGrpSpPr/>
          <p:nvPr/>
        </p:nvGrpSpPr>
        <p:grpSpPr bwMode="auto">
          <a:xfrm>
            <a:off x="2956017" y="3995089"/>
            <a:ext cx="2249801" cy="1287377"/>
            <a:chOff x="5632708" y="5448318"/>
            <a:chExt cx="2249801" cy="1287377"/>
          </a:xfrm>
        </p:grpSpPr>
        <p:sp>
          <p:nvSpPr>
            <p:cNvPr id="127" name="object 8"/>
            <p:cNvSpPr txBox="1"/>
            <p:nvPr/>
          </p:nvSpPr>
          <p:spPr bwMode="auto">
            <a:xfrm>
              <a:off x="5638691" y="6181697"/>
              <a:ext cx="2243818" cy="553998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algn="ctr">
                <a:defRPr/>
              </a:pPr>
              <a:r>
                <a:rPr lang="ru-RU" sz="900" b="1">
                  <a:solidFill>
                    <a:srgbClr val="2B2F32"/>
                  </a:solidFill>
                  <a:latin typeface="Arial"/>
                  <a:cs typeface="Arial"/>
                </a:rPr>
                <a:t>Заместитель директора департамента, начальник    управления инвестиций  департамента строительства администрации города</a:t>
              </a:r>
              <a:endParaRPr lang="ru-RU" sz="900" b="1" i="0" u="none" strike="noStrike" cap="none" spc="0">
                <a:ln>
                  <a:noFill/>
                </a:ln>
                <a:solidFill>
                  <a:srgbClr val="2B2F32"/>
                </a:solidFill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 bwMode="auto">
            <a:xfrm>
              <a:off x="5632708" y="5826596"/>
              <a:ext cx="2194577" cy="274445"/>
              <a:chOff x="5632708" y="5730346"/>
              <a:chExt cx="2194577" cy="274445"/>
            </a:xfrm>
          </p:grpSpPr>
          <p:sp>
            <p:nvSpPr>
              <p:cNvPr id="126" name="Скругленный прямоугольник 81"/>
              <p:cNvSpPr/>
              <p:nvPr/>
            </p:nvSpPr>
            <p:spPr bwMode="auto">
              <a:xfrm>
                <a:off x="5632708" y="5730346"/>
                <a:ext cx="2194577" cy="274445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rgbClr val="21B63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/>
              </a:p>
            </p:txBody>
          </p:sp>
          <p:sp>
            <p:nvSpPr>
              <p:cNvPr id="130" name="object 54"/>
              <p:cNvSpPr txBox="1"/>
              <p:nvPr/>
            </p:nvSpPr>
            <p:spPr bwMode="auto">
              <a:xfrm>
                <a:off x="5651854" y="5766643"/>
                <a:ext cx="2091600" cy="197489"/>
              </a:xfrm>
              <a:prstGeom prst="rect">
                <a:avLst/>
              </a:prstGeom>
              <a:grpFill/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  <a:defRPr/>
                </a:pPr>
                <a:r>
                  <a:rPr lang="ru-RU" sz="1200" b="1" spc="15">
                    <a:solidFill>
                      <a:srgbClr val="0092E1"/>
                    </a:solidFill>
                    <a:latin typeface="Arial Black"/>
                    <a:cs typeface="Montserrat ExtraBold"/>
                  </a:rPr>
                  <a:t>Попович Н. А.</a:t>
                </a:r>
                <a:endParaRPr/>
              </a:p>
            </p:txBody>
          </p:sp>
        </p:grpSp>
        <p:pic>
          <p:nvPicPr>
            <p:cNvPr id="140" name="Рисунок 139" descr="Пользователь контур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535977" y="5448318"/>
              <a:ext cx="396000" cy="396000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 bwMode="auto">
          <a:xfrm>
            <a:off x="8161856" y="4023816"/>
            <a:ext cx="2194578" cy="1278465"/>
            <a:chOff x="8161856" y="4023816"/>
            <a:chExt cx="2194578" cy="1278465"/>
          </a:xfrm>
        </p:grpSpPr>
        <p:sp>
          <p:nvSpPr>
            <p:cNvPr id="131" name="object 54"/>
            <p:cNvSpPr txBox="1"/>
            <p:nvPr/>
          </p:nvSpPr>
          <p:spPr bwMode="auto">
            <a:xfrm>
              <a:off x="8161856" y="4442198"/>
              <a:ext cx="2194577" cy="197489"/>
            </a:xfrm>
            <a:prstGeom prst="rect">
              <a:avLst/>
            </a:prstGeom>
            <a:grpFill/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  <a:defRPr/>
              </a:pPr>
              <a:r>
                <a:rPr lang="ru-RU" sz="1200" b="1" spc="15">
                  <a:solidFill>
                    <a:srgbClr val="0092E1"/>
                  </a:solidFill>
                  <a:latin typeface="Arial Black"/>
                  <a:cs typeface="Montserrat ExtraBold"/>
                </a:rPr>
                <a:t>Юшко Г. С.</a:t>
              </a:r>
              <a:endParaRPr/>
            </a:p>
          </p:txBody>
        </p:sp>
        <p:grpSp>
          <p:nvGrpSpPr>
            <p:cNvPr id="24" name="Группа 23"/>
            <p:cNvGrpSpPr/>
            <p:nvPr/>
          </p:nvGrpSpPr>
          <p:grpSpPr bwMode="auto">
            <a:xfrm>
              <a:off x="8161857" y="4023816"/>
              <a:ext cx="2194577" cy="1278465"/>
              <a:chOff x="8233730" y="5448318"/>
              <a:chExt cx="2194577" cy="1278465"/>
            </a:xfrm>
          </p:grpSpPr>
          <p:sp>
            <p:nvSpPr>
              <p:cNvPr id="128" name="Скругленный прямоугольник 81"/>
              <p:cNvSpPr/>
              <p:nvPr/>
            </p:nvSpPr>
            <p:spPr bwMode="auto">
              <a:xfrm>
                <a:off x="8233730" y="5826596"/>
                <a:ext cx="2194577" cy="274445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rgbClr val="21B63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/>
              </a:p>
            </p:txBody>
          </p:sp>
          <p:sp>
            <p:nvSpPr>
              <p:cNvPr id="129" name="object 8"/>
              <p:cNvSpPr txBox="1"/>
              <p:nvPr/>
            </p:nvSpPr>
            <p:spPr bwMode="auto">
              <a:xfrm>
                <a:off x="8282642" y="6172785"/>
                <a:ext cx="2096752" cy="553998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5080" lvl="0" algn="ctr">
                  <a:defRPr/>
                </a:pPr>
                <a:r>
                  <a:rPr lang="ru-RU" sz="900" b="1">
                    <a:solidFill>
                      <a:srgbClr val="2B2F32"/>
                    </a:solidFill>
                    <a:latin typeface="Arial"/>
                    <a:cs typeface="Arial"/>
                  </a:rPr>
                  <a:t>Заместитель начальника управления инвестиций департамента строительства администрации города</a:t>
                </a:r>
                <a:endParaRPr lang="ru-RU" sz="900" b="1" i="0" u="none" strike="noStrike" cap="none" spc="0">
                  <a:ln>
                    <a:noFill/>
                  </a:ln>
                  <a:solidFill>
                    <a:srgbClr val="2B2F32"/>
                  </a:solidFill>
                  <a:latin typeface="Arial"/>
                  <a:ea typeface="+mn-ea"/>
                  <a:cs typeface="Arial"/>
                </a:endParaRPr>
              </a:p>
            </p:txBody>
          </p:sp>
          <p:pic>
            <p:nvPicPr>
              <p:cNvPr id="141" name="Рисунок 140" descr="Пользователь контур"/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 bwMode="auto">
              <a:xfrm>
                <a:off x="9155048" y="5448318"/>
                <a:ext cx="396000" cy="396000"/>
              </a:xfrm>
              <a:prstGeom prst="rect">
                <a:avLst/>
              </a:prstGeom>
            </p:spPr>
          </p:pic>
        </p:grpSp>
      </p:grpSp>
      <p:grpSp>
        <p:nvGrpSpPr>
          <p:cNvPr id="20" name="Группа 19"/>
          <p:cNvGrpSpPr/>
          <p:nvPr/>
        </p:nvGrpSpPr>
        <p:grpSpPr bwMode="auto">
          <a:xfrm>
            <a:off x="7712133" y="2616000"/>
            <a:ext cx="3213079" cy="1046046"/>
            <a:chOff x="-110883" y="2608826"/>
            <a:chExt cx="3213079" cy="1046046"/>
          </a:xfrm>
        </p:grpSpPr>
        <p:pic>
          <p:nvPicPr>
            <p:cNvPr id="80" name="Рисунок 79" descr="Пользователь контур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300939" y="2608826"/>
              <a:ext cx="396000" cy="396000"/>
            </a:xfrm>
            <a:prstGeom prst="rect">
              <a:avLst/>
            </a:prstGeom>
          </p:spPr>
        </p:pic>
        <p:sp>
          <p:nvSpPr>
            <p:cNvPr id="81" name="object 8"/>
            <p:cNvSpPr txBox="1"/>
            <p:nvPr/>
          </p:nvSpPr>
          <p:spPr bwMode="auto">
            <a:xfrm>
              <a:off x="167939" y="3377873"/>
              <a:ext cx="2655437" cy="276999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algn="ctr">
                <a:defRPr/>
              </a:pPr>
              <a:r>
                <a:rPr lang="ru-RU" sz="900" b="1">
                  <a:solidFill>
                    <a:srgbClr val="2B2F32"/>
                  </a:solidFill>
                  <a:latin typeface="Arial"/>
                  <a:cs typeface="Arial"/>
                </a:rPr>
                <a:t>Заместитель директора департамента образования администрации города</a:t>
              </a:r>
              <a:endParaRPr lang="ru-RU" sz="900" b="1" i="0" u="none" strike="noStrike" cap="none" spc="0">
                <a:ln>
                  <a:noFill/>
                </a:ln>
                <a:solidFill>
                  <a:srgbClr val="2B2F32"/>
                </a:solidFill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 bwMode="auto">
            <a:xfrm>
              <a:off x="-110883" y="3003100"/>
              <a:ext cx="3213079" cy="274445"/>
              <a:chOff x="-110883" y="2917043"/>
              <a:chExt cx="3213079" cy="274445"/>
            </a:xfrm>
          </p:grpSpPr>
          <p:sp>
            <p:nvSpPr>
              <p:cNvPr id="79" name="object 54"/>
              <p:cNvSpPr txBox="1"/>
              <p:nvPr/>
            </p:nvSpPr>
            <p:spPr bwMode="auto">
              <a:xfrm>
                <a:off x="-110883" y="2950876"/>
                <a:ext cx="3213079" cy="197489"/>
              </a:xfrm>
              <a:prstGeom prst="rect">
                <a:avLst/>
              </a:prstGeom>
              <a:grpFill/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  <a:defRPr/>
                </a:pPr>
                <a:r>
                  <a:rPr lang="ru-RU" sz="1200" b="1" spc="15">
                    <a:solidFill>
                      <a:srgbClr val="0092E1"/>
                    </a:solidFill>
                    <a:latin typeface="Arial Black"/>
                    <a:cs typeface="Montserrat ExtraBold"/>
                  </a:rPr>
                  <a:t>Котов Д. А.</a:t>
                </a:r>
                <a:endParaRPr/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 bwMode="auto">
              <a:xfrm>
                <a:off x="372112" y="2917043"/>
                <a:ext cx="2194577" cy="274445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rgbClr val="21B63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/>
              </a:p>
            </p:txBody>
          </p:sp>
        </p:grpSp>
      </p:grpSp>
      <p:grpSp>
        <p:nvGrpSpPr>
          <p:cNvPr id="32" name="Группа 31"/>
          <p:cNvGrpSpPr/>
          <p:nvPr/>
        </p:nvGrpSpPr>
        <p:grpSpPr bwMode="auto">
          <a:xfrm>
            <a:off x="-10296" y="1347570"/>
            <a:ext cx="2655437" cy="846188"/>
            <a:chOff x="211056" y="1372498"/>
            <a:chExt cx="2655437" cy="846188"/>
          </a:xfrm>
        </p:grpSpPr>
        <p:pic>
          <p:nvPicPr>
            <p:cNvPr id="55" name="Рисунок 54" descr="Пользователь контур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314616" y="1372498"/>
              <a:ext cx="396000" cy="396000"/>
            </a:xfrm>
            <a:prstGeom prst="rect">
              <a:avLst/>
            </a:prstGeom>
          </p:spPr>
        </p:pic>
        <p:sp>
          <p:nvSpPr>
            <p:cNvPr id="74" name="object 8"/>
            <p:cNvSpPr txBox="1"/>
            <p:nvPr/>
          </p:nvSpPr>
          <p:spPr bwMode="auto">
            <a:xfrm>
              <a:off x="211056" y="2080187"/>
              <a:ext cx="2655437" cy="138499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algn="ctr">
                <a:defRPr/>
              </a:pPr>
              <a:r>
                <a:rPr lang="ru-RU" sz="900" b="1">
                  <a:solidFill>
                    <a:srgbClr val="2B2F32"/>
                  </a:solidFill>
                  <a:latin typeface="Arial"/>
                  <a:cs typeface="Arial"/>
                </a:rPr>
                <a:t>Глава города Нижневартовска</a:t>
              </a:r>
              <a:endParaRPr lang="ru-RU" sz="900" b="1" i="0" u="none" strike="noStrike" cap="none" spc="0">
                <a:ln>
                  <a:noFill/>
                </a:ln>
                <a:solidFill>
                  <a:srgbClr val="2B2F32"/>
                </a:solidFill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 bwMode="auto">
            <a:xfrm>
              <a:off x="435841" y="1748786"/>
              <a:ext cx="2194577" cy="277379"/>
              <a:chOff x="435841" y="1748786"/>
              <a:chExt cx="2194577" cy="277379"/>
            </a:xfrm>
          </p:grpSpPr>
          <p:sp>
            <p:nvSpPr>
              <p:cNvPr id="57" name="Скругленный прямоугольник 56"/>
              <p:cNvSpPr/>
              <p:nvPr/>
            </p:nvSpPr>
            <p:spPr bwMode="auto">
              <a:xfrm>
                <a:off x="435841" y="1751720"/>
                <a:ext cx="2194577" cy="274445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rgbClr val="21B63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ru-RU"/>
                  <a:t>кк</a:t>
                </a:r>
                <a:endParaRPr/>
              </a:p>
            </p:txBody>
          </p:sp>
          <p:sp>
            <p:nvSpPr>
              <p:cNvPr id="3" name="Прямоугольник 2"/>
              <p:cNvSpPr/>
              <p:nvPr/>
            </p:nvSpPr>
            <p:spPr bwMode="auto">
              <a:xfrm>
                <a:off x="499116" y="1748786"/>
                <a:ext cx="2036448" cy="27699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200" b="1" spc="15">
                    <a:solidFill>
                      <a:srgbClr val="0092E1"/>
                    </a:solidFill>
                    <a:latin typeface="Arial Black"/>
                    <a:cs typeface="Montserrat ExtraBold"/>
                  </a:rPr>
                  <a:t>Кощенко</a:t>
                </a:r>
                <a:r>
                  <a:rPr lang="ru-RU" sz="1200" b="1" spc="15">
                    <a:solidFill>
                      <a:srgbClr val="0092E1"/>
                    </a:solidFill>
                    <a:latin typeface="Arial Black"/>
                    <a:cs typeface="Montserrat ExtraBold"/>
                  </a:rPr>
                  <a:t> Д.А. </a:t>
                </a:r>
                <a:endParaRPr/>
              </a:p>
            </p:txBody>
          </p:sp>
        </p:grpSp>
      </p:grpSp>
      <p:sp>
        <p:nvSpPr>
          <p:cNvPr id="9" name="TextBox 8"/>
          <p:cNvSpPr txBox="1"/>
          <p:nvPr/>
        </p:nvSpPr>
        <p:spPr bwMode="auto">
          <a:xfrm>
            <a:off x="7377505" y="1041789"/>
            <a:ext cx="3079148" cy="167225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6755" marR="2702" lvl="0" algn="ctr" defTabSz="486369">
              <a:lnSpc>
                <a:spcPts val="1862"/>
              </a:lnSpc>
              <a:spcBef>
                <a:spcPts val="51"/>
              </a:spcBef>
              <a:defRPr/>
            </a:pPr>
            <a:endParaRPr lang="ru-RU" sz="1200" b="1" spc="-5">
              <a:solidFill>
                <a:srgbClr val="21B63A"/>
              </a:solidFill>
              <a:latin typeface="Arial Black"/>
              <a:cs typeface="Arial Black"/>
            </a:endParaRPr>
          </a:p>
          <a:p>
            <a:pPr marL="6755" marR="2702" lvl="0" algn="r" defTabSz="486369">
              <a:spcBef>
                <a:spcPts val="51"/>
              </a:spcBef>
              <a:defRPr/>
            </a:pPr>
            <a:r>
              <a:rPr lang="ru-RU" sz="1200" b="1" spc="15">
                <a:solidFill>
                  <a:srgbClr val="0092E1"/>
                </a:solidFill>
                <a:latin typeface="Arial Black"/>
                <a:cs typeface="Montserrat ExtraBold"/>
              </a:rPr>
              <a:t>ТЕЛЕФОННЫЙ СПРАВОЧНИК СОТРУДНИКОВ:</a:t>
            </a:r>
            <a:endParaRPr/>
          </a:p>
          <a:p>
            <a:pPr marL="12700" marR="5080" algn="r">
              <a:spcBef>
                <a:spcPts val="51"/>
              </a:spcBef>
              <a:defRPr/>
            </a:pPr>
            <a:r>
              <a:rPr lang="en-US" sz="900" b="1">
                <a:solidFill>
                  <a:srgbClr val="2B2F32"/>
                </a:solidFill>
                <a:latin typeface="Arial"/>
                <a:cs typeface="Arial"/>
              </a:rPr>
              <a:t>https://www.n-vartovsk.ru/authorities/town_adm/structure/3402.html</a:t>
            </a:r>
            <a:endParaRPr/>
          </a:p>
          <a:p>
            <a:pPr marL="12700" marR="5080" algn="r">
              <a:spcBef>
                <a:spcPts val="51"/>
              </a:spcBef>
              <a:defRPr/>
            </a:pPr>
            <a:r>
              <a:rPr lang="en-US" sz="900" b="1">
                <a:solidFill>
                  <a:srgbClr val="2B2F32"/>
                </a:solidFill>
                <a:latin typeface="Arial"/>
                <a:cs typeface="Arial"/>
              </a:rPr>
              <a:t>https://invest.n-vartovsk.ru/forinvestors/170014/</a:t>
            </a:r>
            <a:endParaRPr/>
          </a:p>
          <a:p>
            <a:pPr marL="6755" marR="2702" lvl="0" algn="ctr" defTabSz="486369">
              <a:lnSpc>
                <a:spcPts val="1862"/>
              </a:lnSpc>
              <a:spcBef>
                <a:spcPts val="51"/>
              </a:spcBef>
              <a:defRPr/>
            </a:pPr>
            <a:endParaRPr lang="en-US" sz="900" b="1">
              <a:solidFill>
                <a:srgbClr val="2B2F32"/>
              </a:solidFill>
              <a:latin typeface="Arial"/>
              <a:cs typeface="Arial"/>
            </a:endParaRPr>
          </a:p>
          <a:p>
            <a:pPr marL="6755" marR="2702" lvl="0" indent="0" algn="ctr" defTabSz="486369">
              <a:lnSpc>
                <a:spcPts val="1862"/>
              </a:lnSpc>
              <a:spcBef>
                <a:spcPts val="51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-5">
                <a:ln>
                  <a:noFill/>
                </a:ln>
                <a:solidFill>
                  <a:srgbClr val="21B63A"/>
                </a:solidFill>
                <a:latin typeface="Arial Black"/>
                <a:ea typeface="+mn-ea"/>
                <a:cs typeface="Arial Black"/>
              </a:rPr>
              <a:t> </a:t>
            </a:r>
            <a:endParaRPr/>
          </a:p>
        </p:txBody>
      </p:sp>
      <p:grpSp>
        <p:nvGrpSpPr>
          <p:cNvPr id="31" name="Группа 30"/>
          <p:cNvGrpSpPr/>
          <p:nvPr/>
        </p:nvGrpSpPr>
        <p:grpSpPr bwMode="auto">
          <a:xfrm>
            <a:off x="2452655" y="1352365"/>
            <a:ext cx="2655437" cy="1229321"/>
            <a:chOff x="2884535" y="1466921"/>
            <a:chExt cx="2655437" cy="1229321"/>
          </a:xfrm>
        </p:grpSpPr>
        <p:pic>
          <p:nvPicPr>
            <p:cNvPr id="56" name="Рисунок 55" descr="Пользователь контур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4010989" y="1466921"/>
              <a:ext cx="396000" cy="396000"/>
            </a:xfrm>
            <a:prstGeom prst="rect">
              <a:avLst/>
            </a:prstGeom>
          </p:spPr>
        </p:pic>
        <p:sp>
          <p:nvSpPr>
            <p:cNvPr id="87" name="object 8"/>
            <p:cNvSpPr txBox="1"/>
            <p:nvPr/>
          </p:nvSpPr>
          <p:spPr bwMode="auto">
            <a:xfrm>
              <a:off x="2884535" y="2142244"/>
              <a:ext cx="2655437" cy="553998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algn="ctr">
                <a:defRPr/>
              </a:pPr>
              <a:r>
                <a:rPr lang="ru-RU" sz="900" b="1">
                  <a:solidFill>
                    <a:srgbClr val="2B2F32"/>
                  </a:solidFill>
                  <a:latin typeface="Arial"/>
                  <a:cs typeface="Arial"/>
                </a:rPr>
                <a:t>Заместитель главы города, директор департамента строительства</a:t>
              </a:r>
              <a:endParaRPr/>
            </a:p>
            <a:p>
              <a:pPr marL="12700" marR="5080" lvl="0" algn="ctr">
                <a:defRPr/>
              </a:pPr>
              <a:r>
                <a:rPr lang="ru-RU" sz="900" b="1">
                  <a:solidFill>
                    <a:srgbClr val="2B2F32"/>
                  </a:solidFill>
                  <a:latin typeface="Arial"/>
                  <a:cs typeface="Arial"/>
                </a:rPr>
                <a:t> администрации города</a:t>
              </a:r>
              <a:endParaRPr/>
            </a:p>
            <a:p>
              <a:pPr marL="12700" marR="5080" lvl="0" algn="ctr">
                <a:defRPr/>
              </a:pPr>
              <a:endParaRPr lang="ru-RU" sz="900" b="1" i="0" u="none" strike="noStrike" cap="none" spc="0">
                <a:ln>
                  <a:noFill/>
                </a:ln>
                <a:solidFill>
                  <a:srgbClr val="2B2F32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86" name="Скругленный прямоугольник 85"/>
            <p:cNvSpPr/>
            <p:nvPr/>
          </p:nvSpPr>
          <p:spPr bwMode="auto">
            <a:xfrm>
              <a:off x="3112219" y="1849754"/>
              <a:ext cx="2175720" cy="27090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21B63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3576639" y="1849754"/>
              <a:ext cx="533857" cy="27342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200" b="1" spc="15">
                  <a:solidFill>
                    <a:srgbClr val="0092E1"/>
                  </a:solidFill>
                  <a:latin typeface="Arial Black"/>
                  <a:cs typeface="Montserrat ExtraBold"/>
                </a:rPr>
                <a:t>Ситников В.П. </a:t>
              </a:r>
              <a:endParaRPr lang="ru-RU"/>
            </a:p>
          </p:txBody>
        </p:sp>
      </p:grpSp>
      <p:grpSp>
        <p:nvGrpSpPr>
          <p:cNvPr id="88" name="Группа 87"/>
          <p:cNvGrpSpPr/>
          <p:nvPr/>
        </p:nvGrpSpPr>
        <p:grpSpPr bwMode="auto">
          <a:xfrm>
            <a:off x="5368694" y="2630089"/>
            <a:ext cx="2655437" cy="1086245"/>
            <a:chOff x="206776" y="2989959"/>
            <a:chExt cx="2655437" cy="1086245"/>
          </a:xfrm>
        </p:grpSpPr>
        <p:sp>
          <p:nvSpPr>
            <p:cNvPr id="89" name="Скругленный прямоугольник 81"/>
            <p:cNvSpPr/>
            <p:nvPr/>
          </p:nvSpPr>
          <p:spPr bwMode="auto">
            <a:xfrm>
              <a:off x="393442" y="3368756"/>
              <a:ext cx="2194577" cy="27444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21B63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pic>
          <p:nvPicPr>
            <p:cNvPr id="90" name="Рисунок 89" descr="Пользователь контур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250576" y="2989959"/>
              <a:ext cx="396000" cy="396000"/>
            </a:xfrm>
            <a:prstGeom prst="rect">
              <a:avLst/>
            </a:prstGeom>
          </p:spPr>
        </p:pic>
        <p:sp>
          <p:nvSpPr>
            <p:cNvPr id="91" name="object 8"/>
            <p:cNvSpPr txBox="1"/>
            <p:nvPr/>
          </p:nvSpPr>
          <p:spPr bwMode="auto">
            <a:xfrm>
              <a:off x="206776" y="3660706"/>
              <a:ext cx="2655437" cy="415498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algn="ctr">
                <a:defRPr/>
              </a:pPr>
              <a:r>
                <a:rPr lang="ru-RU" sz="900" b="1">
                  <a:solidFill>
                    <a:srgbClr val="2B2F32"/>
                  </a:solidFill>
                  <a:latin typeface="Arial"/>
                  <a:cs typeface="Arial"/>
                </a:rPr>
                <a:t>Начальник управления по природопользованию и экологии администрации города</a:t>
              </a:r>
              <a:endParaRPr lang="ru-RU" sz="900" b="1" i="0" u="none" strike="noStrike" cap="none" spc="0">
                <a:ln>
                  <a:noFill/>
                </a:ln>
                <a:solidFill>
                  <a:srgbClr val="2B2F32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92" name="object 54"/>
            <p:cNvSpPr txBox="1"/>
            <p:nvPr/>
          </p:nvSpPr>
          <p:spPr bwMode="auto">
            <a:xfrm>
              <a:off x="431295" y="3407689"/>
              <a:ext cx="2206400" cy="197489"/>
            </a:xfrm>
            <a:prstGeom prst="rect">
              <a:avLst/>
            </a:prstGeom>
            <a:grpFill/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  <a:defRPr/>
              </a:pPr>
              <a:r>
                <a:rPr lang="ru-RU" sz="1200" b="1" spc="15">
                  <a:solidFill>
                    <a:srgbClr val="0092E1"/>
                  </a:solidFill>
                  <a:latin typeface="Arial Black"/>
                  <a:cs typeface="Montserrat ExtraBold"/>
                </a:rPr>
                <a:t>Попенко О. А.</a:t>
              </a:r>
              <a:endParaRPr/>
            </a:p>
          </p:txBody>
        </p:sp>
      </p:grpSp>
      <p:grpSp>
        <p:nvGrpSpPr>
          <p:cNvPr id="38" name="Группа 37"/>
          <p:cNvGrpSpPr/>
          <p:nvPr/>
        </p:nvGrpSpPr>
        <p:grpSpPr bwMode="auto">
          <a:xfrm>
            <a:off x="90531" y="5470794"/>
            <a:ext cx="2641105" cy="1133070"/>
            <a:chOff x="4043804" y="3289876"/>
            <a:chExt cx="2641105" cy="1133070"/>
          </a:xfrm>
        </p:grpSpPr>
        <p:grpSp>
          <p:nvGrpSpPr>
            <p:cNvPr id="96" name="Группа 95"/>
            <p:cNvGrpSpPr/>
            <p:nvPr/>
          </p:nvGrpSpPr>
          <p:grpSpPr bwMode="auto">
            <a:xfrm>
              <a:off x="4043804" y="3289876"/>
              <a:ext cx="2641105" cy="1133070"/>
              <a:chOff x="3936266" y="3164283"/>
              <a:chExt cx="2641105" cy="1133070"/>
            </a:xfrm>
          </p:grpSpPr>
          <p:sp>
            <p:nvSpPr>
              <p:cNvPr id="106" name="Скругленный прямоугольник 81"/>
              <p:cNvSpPr/>
              <p:nvPr/>
            </p:nvSpPr>
            <p:spPr bwMode="auto">
              <a:xfrm>
                <a:off x="4105507" y="3545960"/>
                <a:ext cx="2302625" cy="274445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rgbClr val="21B63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/>
              </a:p>
            </p:txBody>
          </p:sp>
          <p:pic>
            <p:nvPicPr>
              <p:cNvPr id="107" name="Рисунок 106" descr="Пользователь контур"/>
              <p:cNvPicPr>
                <a:picLocks noChangeAspect="1"/>
              </p:cNvPicPr>
              <p:nvPr/>
            </p:nvPicPr>
            <p:blipFill>
              <a:blip r:embed="rId4"/>
              <a:stretch/>
            </p:blipFill>
            <p:spPr bwMode="auto">
              <a:xfrm>
                <a:off x="5097938" y="3164283"/>
                <a:ext cx="405551" cy="386521"/>
              </a:xfrm>
              <a:prstGeom prst="rect">
                <a:avLst/>
              </a:prstGeom>
            </p:spPr>
          </p:pic>
          <p:sp>
            <p:nvSpPr>
              <p:cNvPr id="108" name="object 8"/>
              <p:cNvSpPr txBox="1"/>
              <p:nvPr/>
            </p:nvSpPr>
            <p:spPr bwMode="auto">
              <a:xfrm>
                <a:off x="3936266" y="3881855"/>
                <a:ext cx="2641105" cy="415498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5080" lvl="0" algn="ctr">
                  <a:defRPr/>
                </a:pPr>
                <a:r>
                  <a:rPr lang="ru-RU" sz="900" b="1">
                    <a:solidFill>
                      <a:srgbClr val="2B2F32"/>
                    </a:solidFill>
                    <a:latin typeface="Arial"/>
                    <a:cs typeface="Arial"/>
                  </a:rPr>
                  <a:t>Заместитель начальника управления по природопользованию и экологии администрации города</a:t>
                </a:r>
                <a:endParaRPr lang="ru-RU" sz="900" b="1" i="0" u="none" strike="noStrike" cap="none" spc="0">
                  <a:ln>
                    <a:noFill/>
                  </a:ln>
                  <a:solidFill>
                    <a:srgbClr val="2B2F32"/>
                  </a:solidFill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109" name="object 54"/>
            <p:cNvSpPr txBox="1"/>
            <p:nvPr/>
          </p:nvSpPr>
          <p:spPr bwMode="auto">
            <a:xfrm>
              <a:off x="4321092" y="3700089"/>
              <a:ext cx="2194578" cy="197489"/>
            </a:xfrm>
            <a:prstGeom prst="rect">
              <a:avLst/>
            </a:prstGeom>
            <a:grpFill/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  <a:defRPr/>
              </a:pPr>
              <a:r>
                <a:rPr lang="ru-RU" sz="1200" b="1" spc="15">
                  <a:solidFill>
                    <a:srgbClr val="0092E1"/>
                  </a:solidFill>
                  <a:latin typeface="Arial Black"/>
                  <a:cs typeface="Montserrat ExtraBold"/>
                </a:rPr>
                <a:t>Парубова</a:t>
              </a:r>
              <a:r>
                <a:rPr lang="ru-RU" sz="1200" b="1" spc="15">
                  <a:solidFill>
                    <a:srgbClr val="0092E1"/>
                  </a:solidFill>
                  <a:latin typeface="Arial Black"/>
                  <a:cs typeface="Montserrat ExtraBold"/>
                </a:rPr>
                <a:t> Н. В.</a:t>
              </a:r>
              <a:endParaRPr/>
            </a:p>
          </p:txBody>
        </p:sp>
      </p:grpSp>
      <p:grpSp>
        <p:nvGrpSpPr>
          <p:cNvPr id="110" name="Группа 109"/>
          <p:cNvGrpSpPr/>
          <p:nvPr/>
        </p:nvGrpSpPr>
        <p:grpSpPr bwMode="auto">
          <a:xfrm>
            <a:off x="5569397" y="5494185"/>
            <a:ext cx="2395156" cy="1290806"/>
            <a:chOff x="326067" y="1691698"/>
            <a:chExt cx="2395156" cy="1290806"/>
          </a:xfrm>
        </p:grpSpPr>
        <p:sp>
          <p:nvSpPr>
            <p:cNvPr id="111" name="Скругленный прямоугольник 81"/>
            <p:cNvSpPr/>
            <p:nvPr/>
          </p:nvSpPr>
          <p:spPr bwMode="auto">
            <a:xfrm>
              <a:off x="374296" y="2080421"/>
              <a:ext cx="2194577" cy="27444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21B63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pic>
          <p:nvPicPr>
            <p:cNvPr id="112" name="Рисунок 111" descr="Пользователь контур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295612" y="1691698"/>
              <a:ext cx="396000" cy="396000"/>
            </a:xfrm>
            <a:prstGeom prst="rect">
              <a:avLst/>
            </a:prstGeom>
          </p:spPr>
        </p:pic>
        <p:sp>
          <p:nvSpPr>
            <p:cNvPr id="113" name="object 8"/>
            <p:cNvSpPr txBox="1"/>
            <p:nvPr/>
          </p:nvSpPr>
          <p:spPr bwMode="auto">
            <a:xfrm>
              <a:off x="326067" y="2428506"/>
              <a:ext cx="2395156" cy="553998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algn="ctr">
                <a:defRPr/>
              </a:pPr>
              <a:r>
                <a:rPr lang="ru-RU" sz="900" b="1">
                  <a:solidFill>
                    <a:srgbClr val="2B2F32"/>
                  </a:solidFill>
                  <a:latin typeface="Arial"/>
                  <a:cs typeface="Arial"/>
                </a:rPr>
                <a:t>Начальник отдела развития инвестиционной деятельности управления инвестиций департамента строительства администрации города</a:t>
              </a:r>
              <a:endParaRPr lang="ru-RU" sz="900" b="1" i="0" u="none" strike="noStrike" cap="none" spc="0">
                <a:ln>
                  <a:noFill/>
                </a:ln>
                <a:solidFill>
                  <a:srgbClr val="2B2F32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18" name="object 54"/>
            <p:cNvSpPr txBox="1"/>
            <p:nvPr/>
          </p:nvSpPr>
          <p:spPr bwMode="auto">
            <a:xfrm>
              <a:off x="393442" y="2116718"/>
              <a:ext cx="2194576" cy="197489"/>
            </a:xfrm>
            <a:prstGeom prst="rect">
              <a:avLst/>
            </a:prstGeom>
            <a:grpFill/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  <a:defRPr/>
              </a:pPr>
              <a:r>
                <a:rPr lang="ru-RU" sz="1200" b="1" spc="15">
                  <a:solidFill>
                    <a:srgbClr val="0092E1"/>
                  </a:solidFill>
                  <a:latin typeface="Arial Black"/>
                  <a:cs typeface="Montserrat ExtraBold"/>
                </a:rPr>
                <a:t>Квасова А. Г.</a:t>
              </a:r>
              <a:endParaRPr/>
            </a:p>
          </p:txBody>
        </p:sp>
      </p:grpSp>
      <p:grpSp>
        <p:nvGrpSpPr>
          <p:cNvPr id="119" name="Группа 118"/>
          <p:cNvGrpSpPr/>
          <p:nvPr/>
        </p:nvGrpSpPr>
        <p:grpSpPr bwMode="auto">
          <a:xfrm>
            <a:off x="7950163" y="5505823"/>
            <a:ext cx="2722404" cy="1410054"/>
            <a:chOff x="2755305" y="1701322"/>
            <a:chExt cx="2722404" cy="1410054"/>
          </a:xfrm>
        </p:grpSpPr>
        <p:sp>
          <p:nvSpPr>
            <p:cNvPr id="120" name="Скругленный прямоугольник 81"/>
            <p:cNvSpPr/>
            <p:nvPr/>
          </p:nvSpPr>
          <p:spPr bwMode="auto">
            <a:xfrm>
              <a:off x="2992868" y="2080421"/>
              <a:ext cx="2194577" cy="27444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21B63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pic>
          <p:nvPicPr>
            <p:cNvPr id="121" name="Рисунок 120" descr="Пользователь контур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4011536" y="1701322"/>
              <a:ext cx="396000" cy="396000"/>
            </a:xfrm>
            <a:prstGeom prst="rect">
              <a:avLst/>
            </a:prstGeom>
          </p:spPr>
        </p:pic>
        <p:sp>
          <p:nvSpPr>
            <p:cNvPr id="122" name="object 8"/>
            <p:cNvSpPr txBox="1"/>
            <p:nvPr/>
          </p:nvSpPr>
          <p:spPr bwMode="auto">
            <a:xfrm>
              <a:off x="2755305" y="2418879"/>
              <a:ext cx="2722404" cy="692497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algn="ctr">
                <a:defRPr/>
              </a:pPr>
              <a:r>
                <a:rPr lang="ru-RU" sz="900" b="1">
                  <a:solidFill>
                    <a:srgbClr val="2B2F32"/>
                  </a:solidFill>
                  <a:latin typeface="Arial"/>
                  <a:cs typeface="Arial"/>
                </a:rPr>
                <a:t>Начальник отдела землепользования управления земельными ресурсами департамента муниципальной </a:t>
              </a:r>
              <a:endParaRPr/>
            </a:p>
            <a:p>
              <a:pPr marL="12700" marR="5080" lvl="0" algn="ctr">
                <a:defRPr/>
              </a:pPr>
              <a:r>
                <a:rPr lang="ru-RU" sz="900" b="1">
                  <a:solidFill>
                    <a:srgbClr val="2B2F32"/>
                  </a:solidFill>
                  <a:latin typeface="Arial"/>
                  <a:cs typeface="Arial"/>
                </a:rPr>
                <a:t>собственности и земельных ресурсов администрации города</a:t>
              </a:r>
              <a:endParaRPr lang="ru-RU" sz="900" b="1" i="0" u="none" strike="noStrike" cap="none" spc="0">
                <a:ln>
                  <a:noFill/>
                </a:ln>
                <a:solidFill>
                  <a:srgbClr val="2B2F32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23" name="object 54"/>
            <p:cNvSpPr txBox="1"/>
            <p:nvPr/>
          </p:nvSpPr>
          <p:spPr bwMode="auto">
            <a:xfrm>
              <a:off x="2992867" y="2129138"/>
              <a:ext cx="2194576" cy="197489"/>
            </a:xfrm>
            <a:prstGeom prst="rect">
              <a:avLst/>
            </a:prstGeom>
            <a:grpFill/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  <a:defRPr/>
              </a:pPr>
              <a:r>
                <a:rPr lang="ru-RU" sz="1200" b="1" spc="15">
                  <a:solidFill>
                    <a:srgbClr val="0092E1"/>
                  </a:solidFill>
                  <a:latin typeface="Arial Black"/>
                  <a:cs typeface="Montserrat ExtraBold"/>
                </a:rPr>
                <a:t>Рябцева С. В.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185488" y="4481"/>
            <a:ext cx="4494421" cy="7562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298000" y="1185950"/>
            <a:ext cx="10005429" cy="3223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6755" marR="2702" lvl="0" indent="0" algn="ctr" defTabSz="486369">
              <a:lnSpc>
                <a:spcPts val="1862"/>
              </a:lnSpc>
              <a:spcBef>
                <a:spcPts val="51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-5">
                <a:ln>
                  <a:noFill/>
                </a:ln>
                <a:solidFill>
                  <a:srgbClr val="21B63A"/>
                </a:solidFill>
                <a:latin typeface="Arial Black"/>
                <a:ea typeface="+mn-ea"/>
                <a:cs typeface="Arial Black"/>
              </a:rPr>
              <a:t>Администрация города Нижневартовска</a:t>
            </a:r>
            <a:endParaRPr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98002" y="1191817"/>
            <a:ext cx="10017250" cy="338554"/>
          </a:xfrm>
          <a:prstGeom prst="roundRect">
            <a:avLst>
              <a:gd name="adj" fmla="val 50000"/>
            </a:avLst>
          </a:prstGeom>
          <a:noFill/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87" name="object 54"/>
          <p:cNvSpPr txBox="1"/>
          <p:nvPr/>
        </p:nvSpPr>
        <p:spPr bwMode="auto">
          <a:xfrm>
            <a:off x="1390652" y="4877516"/>
            <a:ext cx="3213079" cy="197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lang="ru-RU" sz="1200" b="1" spc="15">
                <a:solidFill>
                  <a:srgbClr val="0092E1"/>
                </a:solidFill>
                <a:latin typeface="Arial Black"/>
                <a:cs typeface="Montserrat ExtraBold"/>
              </a:rPr>
              <a:t>Афанасьев С. А.</a:t>
            </a:r>
            <a:endParaRPr/>
          </a:p>
        </p:txBody>
      </p:sp>
      <p:sp>
        <p:nvSpPr>
          <p:cNvPr id="91" name="object 54"/>
          <p:cNvSpPr txBox="1"/>
          <p:nvPr/>
        </p:nvSpPr>
        <p:spPr bwMode="auto">
          <a:xfrm>
            <a:off x="1417572" y="6039810"/>
            <a:ext cx="3213079" cy="197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lang="ru-RU" sz="1200" b="1" spc="-40">
                <a:solidFill>
                  <a:srgbClr val="0092E1"/>
                </a:solidFill>
                <a:latin typeface="Arial Black"/>
                <a:cs typeface="Montserrat ExtraBold"/>
              </a:rPr>
              <a:t>Астапенко И.А.</a:t>
            </a:r>
            <a:endParaRPr/>
          </a:p>
        </p:txBody>
      </p:sp>
      <p:sp>
        <p:nvSpPr>
          <p:cNvPr id="107" name="object 54"/>
          <p:cNvSpPr txBox="1"/>
          <p:nvPr/>
        </p:nvSpPr>
        <p:spPr bwMode="auto">
          <a:xfrm>
            <a:off x="6170168" y="4906006"/>
            <a:ext cx="3213079" cy="197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lang="ru-RU" sz="1200" b="1" spc="-20">
                <a:solidFill>
                  <a:srgbClr val="0092E1"/>
                </a:solidFill>
                <a:latin typeface="Arial Black"/>
                <a:cs typeface="Montserrat ExtraBold"/>
              </a:rPr>
              <a:t>Колупаев Р. Г.</a:t>
            </a:r>
            <a:endParaRPr/>
          </a:p>
        </p:txBody>
      </p:sp>
      <p:sp>
        <p:nvSpPr>
          <p:cNvPr id="111" name="object 54"/>
          <p:cNvSpPr txBox="1"/>
          <p:nvPr/>
        </p:nvSpPr>
        <p:spPr bwMode="auto">
          <a:xfrm>
            <a:off x="6151487" y="6046611"/>
            <a:ext cx="3213079" cy="197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lang="ru-RU" sz="1200" b="1" spc="15">
                <a:solidFill>
                  <a:srgbClr val="0092E1"/>
                </a:solidFill>
                <a:latin typeface="Arial Black"/>
                <a:cs typeface="Montserrat ExtraBold"/>
              </a:rPr>
              <a:t>Воронцова Л. С.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297999" y="325041"/>
            <a:ext cx="9873237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 marR="0" lvl="0" indent="0" algn="l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15">
                <a:ln>
                  <a:noFill/>
                </a:ln>
                <a:solidFill>
                  <a:srgbClr val="C0C1C2"/>
                </a:solidFill>
                <a:latin typeface="Arial Black"/>
              </a:rPr>
              <a:t>СОСТАВ РАБОЧЕЙ ГРУППЫ ПО РАЗРАБОТКЕ ИНВЕСТПРОФИЛЯ</a:t>
            </a:r>
            <a:endParaRPr/>
          </a:p>
        </p:txBody>
      </p:sp>
      <p:sp>
        <p:nvSpPr>
          <p:cNvPr id="8" name="Номер слайда 2"/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0" algn="l" defTabSz="914400">
              <a:lnSpc>
                <a:spcPct val="90000"/>
              </a:lnSpc>
              <a:spcBef>
                <a:spcPts val="877"/>
              </a:spcBef>
              <a:buFont typeface="Arial"/>
              <a:buChar char="•"/>
              <a:defRPr sz="24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651641" indent="-250631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00252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7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40353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04546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0555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60656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00757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40858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l" defTabSz="8019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fld id="{3D928D49-9667-6644-8876-990F029E125B}" type="slidenum">
              <a:rPr lang="ru-RU" sz="900" b="0" i="0" u="none" strike="noStrike" cap="none" spc="0">
                <a:ln>
                  <a:noFill/>
                </a:ln>
                <a:solidFill>
                  <a:srgbClr val="BFBFBF"/>
                </a:solidFill>
                <a:latin typeface="Arial"/>
                <a:ea typeface="+mn-ea"/>
                <a:cs typeface="Arial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rgbClr val="BFBFB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16572" y="3800501"/>
            <a:ext cx="10005429" cy="3223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6755" marR="2702" lvl="0" indent="0" algn="ctr" defTabSz="486369">
              <a:lnSpc>
                <a:spcPts val="1862"/>
              </a:lnSpc>
              <a:spcBef>
                <a:spcPts val="51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-5">
                <a:ln>
                  <a:noFill/>
                </a:ln>
                <a:solidFill>
                  <a:srgbClr val="21B63A"/>
                </a:solidFill>
                <a:latin typeface="Arial Black"/>
                <a:ea typeface="+mn-ea"/>
                <a:cs typeface="Arial Black"/>
              </a:rPr>
              <a:t>Правительство Ханты-Мансийского автономного округа — Югры</a:t>
            </a:r>
            <a:endParaRPr/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286179" y="3822575"/>
            <a:ext cx="10017250" cy="338554"/>
          </a:xfrm>
          <a:prstGeom prst="roundRect">
            <a:avLst>
              <a:gd name="adj" fmla="val 50000"/>
            </a:avLst>
          </a:prstGeom>
          <a:noFill/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grpSp>
        <p:nvGrpSpPr>
          <p:cNvPr id="16" name="Группа 15"/>
          <p:cNvGrpSpPr/>
          <p:nvPr/>
        </p:nvGrpSpPr>
        <p:grpSpPr bwMode="auto">
          <a:xfrm>
            <a:off x="350687" y="1625698"/>
            <a:ext cx="2703957" cy="1410056"/>
            <a:chOff x="5451055" y="1690542"/>
            <a:chExt cx="2703957" cy="1410056"/>
          </a:xfrm>
        </p:grpSpPr>
        <p:sp>
          <p:nvSpPr>
            <p:cNvPr id="114" name="Скругленный прямоугольник 81"/>
            <p:cNvSpPr/>
            <p:nvPr/>
          </p:nvSpPr>
          <p:spPr bwMode="auto">
            <a:xfrm>
              <a:off x="5611440" y="2069641"/>
              <a:ext cx="2194577" cy="27444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21B63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  <p:pic>
          <p:nvPicPr>
            <p:cNvPr id="115" name="Рисунок 114" descr="Пользователь контур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435405" y="1690542"/>
              <a:ext cx="396000" cy="396000"/>
            </a:xfrm>
            <a:prstGeom prst="rect">
              <a:avLst/>
            </a:prstGeom>
          </p:spPr>
        </p:pic>
        <p:sp>
          <p:nvSpPr>
            <p:cNvPr id="116" name="object 8"/>
            <p:cNvSpPr txBox="1"/>
            <p:nvPr/>
          </p:nvSpPr>
          <p:spPr bwMode="auto">
            <a:xfrm>
              <a:off x="5451055" y="2408101"/>
              <a:ext cx="2703957" cy="692497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algn="ctr">
                <a:defRPr/>
              </a:pPr>
              <a:r>
                <a:rPr lang="ru-RU" sz="900" b="1">
                  <a:solidFill>
                    <a:srgbClr val="2B2F32"/>
                  </a:solidFill>
                  <a:latin typeface="Arial"/>
                  <a:cs typeface="Arial"/>
                </a:rPr>
                <a:t>Начальник отдела аренды земель                       и природных объектов управления земельными ресурсами департамента муниципальной собственности                            и земельных ресурсов администрации города</a:t>
              </a:r>
              <a:endParaRPr lang="ru-RU" sz="900" b="1" i="0" u="none" strike="noStrike" cap="none" spc="0">
                <a:ln>
                  <a:noFill/>
                </a:ln>
                <a:solidFill>
                  <a:srgbClr val="2B2F32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20" name="object 54"/>
            <p:cNvSpPr txBox="1"/>
            <p:nvPr/>
          </p:nvSpPr>
          <p:spPr bwMode="auto">
            <a:xfrm>
              <a:off x="5611439" y="2105938"/>
              <a:ext cx="2194578" cy="197489"/>
            </a:xfrm>
            <a:prstGeom prst="rect">
              <a:avLst/>
            </a:prstGeom>
            <a:grpFill/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  <a:defRPr/>
              </a:pPr>
              <a:r>
                <a:rPr lang="ru-RU" sz="1200" b="1" spc="15">
                  <a:solidFill>
                    <a:srgbClr val="0092E1"/>
                  </a:solidFill>
                  <a:latin typeface="Arial Black"/>
                  <a:cs typeface="Montserrat ExtraBold"/>
                </a:rPr>
                <a:t>Реченко О. А.</a:t>
              </a:r>
              <a:endParaRPr/>
            </a:p>
          </p:txBody>
        </p:sp>
      </p:grpSp>
      <p:grpSp>
        <p:nvGrpSpPr>
          <p:cNvPr id="25" name="Группа 24"/>
          <p:cNvGrpSpPr/>
          <p:nvPr/>
        </p:nvGrpSpPr>
        <p:grpSpPr bwMode="auto">
          <a:xfrm>
            <a:off x="1152358" y="4445686"/>
            <a:ext cx="3804572" cy="1022266"/>
            <a:chOff x="1152357" y="4850857"/>
            <a:chExt cx="3804572" cy="1022266"/>
          </a:xfrm>
        </p:grpSpPr>
        <p:pic>
          <p:nvPicPr>
            <p:cNvPr id="88" name="Рисунок 87" descr="Пользователь контур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2790774" y="4850857"/>
              <a:ext cx="396000" cy="396000"/>
            </a:xfrm>
            <a:prstGeom prst="rect">
              <a:avLst/>
            </a:prstGeom>
          </p:spPr>
        </p:pic>
        <p:sp>
          <p:nvSpPr>
            <p:cNvPr id="89" name="object 8"/>
            <p:cNvSpPr txBox="1"/>
            <p:nvPr/>
          </p:nvSpPr>
          <p:spPr bwMode="auto">
            <a:xfrm>
              <a:off x="1152357" y="5596124"/>
              <a:ext cx="3804572" cy="276999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900" b="1" i="0" u="none" strike="noStrike" cap="none" spc="0">
                  <a:ln>
                    <a:noFill/>
                  </a:ln>
                  <a:solidFill>
                    <a:srgbClr val="2B2F32"/>
                  </a:solidFill>
                  <a:latin typeface="Arial"/>
                  <a:ea typeface="+mn-ea"/>
                  <a:cs typeface="Arial"/>
                </a:rPr>
                <a:t>Директор Департамента экономического развития — заместитель Губернатора Ханты-Мансийского автономного округа — Югры</a:t>
              </a:r>
              <a:endParaRPr/>
            </a:p>
          </p:txBody>
        </p:sp>
        <p:sp>
          <p:nvSpPr>
            <p:cNvPr id="2" name="Скругленный прямоугольник 81"/>
            <p:cNvSpPr/>
            <p:nvPr/>
          </p:nvSpPr>
          <p:spPr bwMode="auto">
            <a:xfrm>
              <a:off x="1819838" y="5250491"/>
              <a:ext cx="2302625" cy="27444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21B63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 bwMode="auto">
          <a:xfrm>
            <a:off x="5490716" y="4485290"/>
            <a:ext cx="4392488" cy="858392"/>
            <a:chOff x="5456815" y="4860481"/>
            <a:chExt cx="4392488" cy="858392"/>
          </a:xfrm>
        </p:grpSpPr>
        <p:pic>
          <p:nvPicPr>
            <p:cNvPr id="108" name="Рисунок 107" descr="Пользователь контур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7522649" y="4860481"/>
              <a:ext cx="396000" cy="396000"/>
            </a:xfrm>
            <a:prstGeom prst="rect">
              <a:avLst/>
            </a:prstGeom>
          </p:spPr>
        </p:pic>
        <p:sp>
          <p:nvSpPr>
            <p:cNvPr id="109" name="object 8"/>
            <p:cNvSpPr txBox="1"/>
            <p:nvPr/>
          </p:nvSpPr>
          <p:spPr bwMode="auto">
            <a:xfrm>
              <a:off x="5456815" y="5580374"/>
              <a:ext cx="4392488" cy="138499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900" b="1" i="0" u="none" strike="noStrike" cap="none" spc="0">
                  <a:ln>
                    <a:noFill/>
                  </a:ln>
                  <a:solidFill>
                    <a:srgbClr val="2B2F32"/>
                  </a:solidFill>
                  <a:latin typeface="Arial"/>
                  <a:ea typeface="+mn-ea"/>
                  <a:cs typeface="Arial"/>
                </a:rPr>
                <a:t>Генеральный </a:t>
              </a:r>
              <a:r>
                <a:rPr lang="ru-RU" sz="900" b="1" i="0" u="none" strike="noStrike" cap="none" spc="0">
                  <a:ln>
                    <a:noFill/>
                  </a:ln>
                  <a:solidFill>
                    <a:srgbClr val="2B2F32"/>
                  </a:solidFill>
                  <a:latin typeface="Arial"/>
                  <a:ea typeface="+mn-ea"/>
                  <a:cs typeface="Arial"/>
                </a:rPr>
                <a:t>директор </a:t>
              </a:r>
              <a:r>
                <a:rPr lang="ru-RU" sz="900" b="1">
                  <a:solidFill>
                    <a:srgbClr val="2B2F32"/>
                  </a:solidFill>
                  <a:latin typeface="Arial"/>
                  <a:cs typeface="Arial"/>
                </a:rPr>
                <a:t>Фонда </a:t>
              </a:r>
              <a:r>
                <a:rPr lang="ru-RU" sz="900" b="1">
                  <a:solidFill>
                    <a:srgbClr val="2B2F32"/>
                  </a:solidFill>
                  <a:latin typeface="Arial"/>
                  <a:cs typeface="Arial"/>
                </a:rPr>
                <a:t>развития Югры</a:t>
              </a:r>
              <a:endParaRPr lang="ru-RU" sz="900" b="1" i="0" u="none" strike="noStrike" cap="none" spc="0">
                <a:ln>
                  <a:noFill/>
                </a:ln>
                <a:solidFill>
                  <a:srgbClr val="2B2F32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3" name="Скругленный прямоугольник 81"/>
            <p:cNvSpPr/>
            <p:nvPr/>
          </p:nvSpPr>
          <p:spPr bwMode="auto">
            <a:xfrm>
              <a:off x="6536550" y="5245620"/>
              <a:ext cx="2302625" cy="27444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21B63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</p:grpSp>
      <p:grpSp>
        <p:nvGrpSpPr>
          <p:cNvPr id="26" name="Группа 25"/>
          <p:cNvGrpSpPr/>
          <p:nvPr/>
        </p:nvGrpSpPr>
        <p:grpSpPr bwMode="auto">
          <a:xfrm>
            <a:off x="995167" y="5612910"/>
            <a:ext cx="4004048" cy="984931"/>
            <a:chOff x="982612" y="6171768"/>
            <a:chExt cx="4004048" cy="984931"/>
          </a:xfrm>
        </p:grpSpPr>
        <p:pic>
          <p:nvPicPr>
            <p:cNvPr id="92" name="Рисунок 91" descr="Пользователь контур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2789657" y="6171768"/>
              <a:ext cx="396000" cy="396000"/>
            </a:xfrm>
            <a:prstGeom prst="rect">
              <a:avLst/>
            </a:prstGeom>
          </p:spPr>
        </p:pic>
        <p:sp>
          <p:nvSpPr>
            <p:cNvPr id="93" name="object 8"/>
            <p:cNvSpPr txBox="1"/>
            <p:nvPr/>
          </p:nvSpPr>
          <p:spPr bwMode="auto">
            <a:xfrm>
              <a:off x="982612" y="6879700"/>
              <a:ext cx="4004048" cy="276999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900" b="1" i="0" u="none" strike="noStrike" cap="none" spc="0">
                  <a:ln>
                    <a:noFill/>
                  </a:ln>
                  <a:solidFill>
                    <a:srgbClr val="2B2F32"/>
                  </a:solidFill>
                  <a:latin typeface="Arial"/>
                  <a:ea typeface="+mn-ea"/>
                  <a:cs typeface="Arial"/>
                </a:rPr>
                <a:t>Руководитель Центра обучения, позиционирования                                    и информационного развития </a:t>
              </a:r>
              <a:endParaRPr/>
            </a:p>
          </p:txBody>
        </p:sp>
        <p:sp>
          <p:nvSpPr>
            <p:cNvPr id="4" name="Скругленный прямоугольник 81"/>
            <p:cNvSpPr/>
            <p:nvPr/>
          </p:nvSpPr>
          <p:spPr bwMode="auto">
            <a:xfrm>
              <a:off x="1813883" y="6552612"/>
              <a:ext cx="2302625" cy="27444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21B63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</p:grpSp>
      <p:grpSp>
        <p:nvGrpSpPr>
          <p:cNvPr id="28" name="Группа 27"/>
          <p:cNvGrpSpPr/>
          <p:nvPr/>
        </p:nvGrpSpPr>
        <p:grpSpPr bwMode="auto">
          <a:xfrm>
            <a:off x="5748568" y="5612910"/>
            <a:ext cx="4004048" cy="1033058"/>
            <a:chOff x="5679006" y="6152517"/>
            <a:chExt cx="4004048" cy="1033058"/>
          </a:xfrm>
        </p:grpSpPr>
        <p:pic>
          <p:nvPicPr>
            <p:cNvPr id="112" name="Рисунок 111" descr="Пользователь контур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7502282" y="6152517"/>
              <a:ext cx="396000" cy="396000"/>
            </a:xfrm>
            <a:prstGeom prst="rect">
              <a:avLst/>
            </a:prstGeom>
          </p:spPr>
        </p:pic>
        <p:sp>
          <p:nvSpPr>
            <p:cNvPr id="113" name="object 8"/>
            <p:cNvSpPr txBox="1"/>
            <p:nvPr/>
          </p:nvSpPr>
          <p:spPr bwMode="auto">
            <a:xfrm>
              <a:off x="5679006" y="6908576"/>
              <a:ext cx="4004048" cy="276999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900" b="1" i="0" u="none" strike="noStrike" cap="none" spc="0">
                  <a:ln>
                    <a:noFill/>
                  </a:ln>
                  <a:solidFill>
                    <a:srgbClr val="2B2F32"/>
                  </a:solidFill>
                  <a:latin typeface="Arial"/>
                  <a:ea typeface="+mn-ea"/>
                  <a:cs typeface="Arial"/>
                </a:rPr>
                <a:t>Главный специалист Центра обучения, позиционирования                     и информационного развития </a:t>
              </a:r>
              <a:endParaRPr/>
            </a:p>
          </p:txBody>
        </p:sp>
        <p:sp>
          <p:nvSpPr>
            <p:cNvPr id="6" name="Скругленный прямоугольник 81"/>
            <p:cNvSpPr/>
            <p:nvPr/>
          </p:nvSpPr>
          <p:spPr bwMode="auto">
            <a:xfrm>
              <a:off x="6530595" y="6547741"/>
              <a:ext cx="2302625" cy="27444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21B63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/>
            </a:p>
          </p:txBody>
        </p:sp>
      </p:grpSp>
      <p:grpSp>
        <p:nvGrpSpPr>
          <p:cNvPr id="57" name="Группа 56"/>
          <p:cNvGrpSpPr/>
          <p:nvPr/>
        </p:nvGrpSpPr>
        <p:grpSpPr bwMode="auto">
          <a:xfrm>
            <a:off x="7525908" y="1622161"/>
            <a:ext cx="3213079" cy="1371395"/>
            <a:chOff x="7828496" y="2565149"/>
            <a:chExt cx="3213079" cy="1371395"/>
          </a:xfrm>
        </p:grpSpPr>
        <p:grpSp>
          <p:nvGrpSpPr>
            <p:cNvPr id="58" name="Группа 57"/>
            <p:cNvGrpSpPr/>
            <p:nvPr/>
          </p:nvGrpSpPr>
          <p:grpSpPr bwMode="auto">
            <a:xfrm>
              <a:off x="7828496" y="2941207"/>
              <a:ext cx="3213079" cy="274445"/>
              <a:chOff x="8091833" y="2538662"/>
              <a:chExt cx="3213079" cy="274445"/>
            </a:xfrm>
          </p:grpSpPr>
          <p:sp>
            <p:nvSpPr>
              <p:cNvPr id="61" name="object 54"/>
              <p:cNvSpPr txBox="1"/>
              <p:nvPr/>
            </p:nvSpPr>
            <p:spPr bwMode="auto">
              <a:xfrm>
                <a:off x="8091833" y="2572593"/>
                <a:ext cx="3213079" cy="197489"/>
              </a:xfrm>
              <a:prstGeom prst="rect">
                <a:avLst/>
              </a:prstGeom>
              <a:grpFill/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  <a:defRPr/>
                </a:pPr>
                <a:r>
                  <a:rPr lang="ru-RU" sz="1200" b="1" spc="15">
                    <a:solidFill>
                      <a:srgbClr val="0092E1"/>
                    </a:solidFill>
                    <a:latin typeface="Arial Black"/>
                    <a:cs typeface="Montserrat ExtraBold"/>
                  </a:rPr>
                  <a:t>Кузнецова А. И.</a:t>
                </a:r>
                <a:endParaRPr/>
              </a:p>
            </p:txBody>
          </p:sp>
          <p:sp>
            <p:nvSpPr>
              <p:cNvPr id="62" name="Скругленный прямоугольник 61"/>
              <p:cNvSpPr/>
              <p:nvPr/>
            </p:nvSpPr>
            <p:spPr bwMode="auto">
              <a:xfrm>
                <a:off x="8462644" y="2538662"/>
                <a:ext cx="2194577" cy="274445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rgbClr val="21B63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/>
              </a:p>
            </p:txBody>
          </p:sp>
        </p:grpSp>
        <p:pic>
          <p:nvPicPr>
            <p:cNvPr id="59" name="Рисунок 58" descr="Пользователь контур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9155048" y="2565149"/>
              <a:ext cx="396000" cy="396000"/>
            </a:xfrm>
            <a:prstGeom prst="rect">
              <a:avLst/>
            </a:prstGeom>
          </p:spPr>
        </p:pic>
        <p:sp>
          <p:nvSpPr>
            <p:cNvPr id="60" name="object 8"/>
            <p:cNvSpPr txBox="1"/>
            <p:nvPr/>
          </p:nvSpPr>
          <p:spPr bwMode="auto">
            <a:xfrm>
              <a:off x="8031946" y="3244047"/>
              <a:ext cx="2534026" cy="692497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algn="ctr">
                <a:defRPr/>
              </a:pPr>
              <a:r>
                <a:rPr lang="ru-RU" sz="900" b="1">
                  <a:solidFill>
                    <a:srgbClr val="2B2F32"/>
                  </a:solidFill>
                  <a:latin typeface="Arial"/>
                  <a:cs typeface="Arial"/>
                </a:rPr>
                <a:t>Начальник службы по анализу, сопровождению проектов </a:t>
              </a:r>
              <a:br>
                <a:rPr lang="ru-RU" sz="900" b="1">
                  <a:solidFill>
                    <a:srgbClr val="2B2F32"/>
                  </a:solidFill>
                  <a:latin typeface="Arial"/>
                  <a:cs typeface="Arial"/>
                </a:rPr>
              </a:br>
              <a:r>
                <a:rPr lang="ru-RU" sz="900" b="1">
                  <a:solidFill>
                    <a:srgbClr val="2B2F32"/>
                  </a:solidFill>
                  <a:latin typeface="Arial"/>
                  <a:cs typeface="Arial"/>
                </a:rPr>
                <a:t>и муниципальных закупок департамента </a:t>
              </a:r>
              <a:br>
                <a:rPr lang="ru-RU" sz="900" b="1">
                  <a:solidFill>
                    <a:srgbClr val="2B2F32"/>
                  </a:solidFill>
                  <a:latin typeface="Arial"/>
                  <a:cs typeface="Arial"/>
                </a:rPr>
              </a:br>
              <a:r>
                <a:rPr lang="ru-RU" sz="900" b="1">
                  <a:solidFill>
                    <a:srgbClr val="2B2F32"/>
                  </a:solidFill>
                  <a:latin typeface="Arial"/>
                  <a:cs typeface="Arial"/>
                </a:rPr>
                <a:t>по социальной политике</a:t>
              </a:r>
              <a:br>
                <a:rPr lang="ru-RU" sz="900" b="1">
                  <a:solidFill>
                    <a:srgbClr val="2B2F32"/>
                  </a:solidFill>
                  <a:latin typeface="Arial"/>
                  <a:cs typeface="Arial"/>
                </a:rPr>
              </a:br>
              <a:r>
                <a:rPr lang="ru-RU" sz="900" b="1">
                  <a:solidFill>
                    <a:srgbClr val="2B2F32"/>
                  </a:solidFill>
                  <a:latin typeface="Arial"/>
                  <a:cs typeface="Arial"/>
                </a:rPr>
                <a:t> администрации города</a:t>
              </a:r>
              <a:endParaRPr lang="ru-RU" sz="900" b="1" i="0" u="none" strike="noStrike" cap="none" spc="0">
                <a:ln>
                  <a:noFill/>
                </a:ln>
                <a:solidFill>
                  <a:srgbClr val="2B2F32"/>
                </a:solidFill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 bwMode="auto">
          <a:xfrm>
            <a:off x="5234617" y="1629391"/>
            <a:ext cx="2489938" cy="1250384"/>
            <a:chOff x="5484258" y="2594914"/>
            <a:chExt cx="2489938" cy="1250384"/>
          </a:xfrm>
        </p:grpSpPr>
        <p:grpSp>
          <p:nvGrpSpPr>
            <p:cNvPr id="64" name="Группа 63"/>
            <p:cNvGrpSpPr/>
            <p:nvPr/>
          </p:nvGrpSpPr>
          <p:grpSpPr bwMode="auto">
            <a:xfrm>
              <a:off x="5662373" y="2977369"/>
              <a:ext cx="2228498" cy="274445"/>
              <a:chOff x="5789014" y="2623656"/>
              <a:chExt cx="2228498" cy="274445"/>
            </a:xfrm>
          </p:grpSpPr>
          <p:sp>
            <p:nvSpPr>
              <p:cNvPr id="67" name="object 54"/>
              <p:cNvSpPr txBox="1"/>
              <p:nvPr/>
            </p:nvSpPr>
            <p:spPr bwMode="auto">
              <a:xfrm>
                <a:off x="5812314" y="2656319"/>
                <a:ext cx="2205198" cy="197489"/>
              </a:xfrm>
              <a:prstGeom prst="rect">
                <a:avLst/>
              </a:prstGeom>
              <a:grpFill/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  <a:defRPr/>
                </a:pPr>
                <a:r>
                  <a:rPr lang="ru-RU" sz="1200" b="1" spc="15">
                    <a:solidFill>
                      <a:srgbClr val="0092E1"/>
                    </a:solidFill>
                    <a:latin typeface="Arial Black"/>
                    <a:cs typeface="Montserrat ExtraBold"/>
                  </a:rPr>
                  <a:t>Титов В. А.</a:t>
                </a:r>
                <a:endParaRPr/>
              </a:p>
            </p:txBody>
          </p:sp>
          <p:sp>
            <p:nvSpPr>
              <p:cNvPr id="68" name="Скругленный прямоугольник 67"/>
              <p:cNvSpPr/>
              <p:nvPr/>
            </p:nvSpPr>
            <p:spPr bwMode="auto">
              <a:xfrm>
                <a:off x="5789014" y="2623656"/>
                <a:ext cx="2194577" cy="274445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rgbClr val="21B63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/>
              </a:p>
            </p:txBody>
          </p:sp>
        </p:grpSp>
        <p:sp>
          <p:nvSpPr>
            <p:cNvPr id="65" name="object 8"/>
            <p:cNvSpPr txBox="1"/>
            <p:nvPr/>
          </p:nvSpPr>
          <p:spPr bwMode="auto">
            <a:xfrm>
              <a:off x="5484258" y="3291300"/>
              <a:ext cx="2489938" cy="553998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algn="ctr">
                <a:defRPr/>
              </a:pPr>
              <a:r>
                <a:rPr lang="ru-RU" sz="900" b="1">
                  <a:solidFill>
                    <a:srgbClr val="2B2F32"/>
                  </a:solidFill>
                  <a:latin typeface="Arial"/>
                  <a:cs typeface="Arial"/>
                </a:rPr>
                <a:t>Начальник отдела по обеспечению деятельности подведомственных учреждений департамента по социальной политике администрации города</a:t>
              </a:r>
              <a:endParaRPr lang="ru-RU" sz="900" b="1" i="0" u="none" strike="noStrike" cap="none" spc="0">
                <a:ln>
                  <a:noFill/>
                </a:ln>
                <a:solidFill>
                  <a:srgbClr val="2B2F32"/>
                </a:solidFill>
                <a:latin typeface="Arial"/>
                <a:ea typeface="+mn-ea"/>
                <a:cs typeface="Arial"/>
              </a:endParaRPr>
            </a:p>
          </p:txBody>
        </p:sp>
        <p:pic>
          <p:nvPicPr>
            <p:cNvPr id="66" name="Рисунок 65" descr="Пользователь контур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547154" y="2594914"/>
              <a:ext cx="396000" cy="396000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 bwMode="auto">
          <a:xfrm>
            <a:off x="2509968" y="1609718"/>
            <a:ext cx="3213079" cy="994410"/>
            <a:chOff x="2566090" y="2615219"/>
            <a:chExt cx="3213079" cy="994410"/>
          </a:xfrm>
        </p:grpSpPr>
        <p:grpSp>
          <p:nvGrpSpPr>
            <p:cNvPr id="70" name="Группа 69"/>
            <p:cNvGrpSpPr/>
            <p:nvPr/>
          </p:nvGrpSpPr>
          <p:grpSpPr bwMode="auto">
            <a:xfrm>
              <a:off x="2566090" y="3003471"/>
              <a:ext cx="3213079" cy="274445"/>
              <a:chOff x="2584575" y="2628053"/>
              <a:chExt cx="3213079" cy="274445"/>
            </a:xfrm>
          </p:grpSpPr>
          <p:sp>
            <p:nvSpPr>
              <p:cNvPr id="73" name="object 54"/>
              <p:cNvSpPr txBox="1"/>
              <p:nvPr/>
            </p:nvSpPr>
            <p:spPr bwMode="auto">
              <a:xfrm>
                <a:off x="2584575" y="2651429"/>
                <a:ext cx="3213079" cy="197489"/>
              </a:xfrm>
              <a:prstGeom prst="rect">
                <a:avLst/>
              </a:prstGeom>
              <a:grpFill/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  <a:defRPr/>
                </a:pPr>
                <a:r>
                  <a:rPr lang="ru-RU" sz="1200" b="1" spc="15">
                    <a:solidFill>
                      <a:srgbClr val="0092E1"/>
                    </a:solidFill>
                    <a:latin typeface="Arial Black"/>
                    <a:cs typeface="Montserrat ExtraBold"/>
                  </a:rPr>
                  <a:t>Саврасова</a:t>
                </a:r>
                <a:r>
                  <a:rPr lang="ru-RU" sz="1200" b="1" spc="15">
                    <a:solidFill>
                      <a:srgbClr val="0092E1"/>
                    </a:solidFill>
                    <a:latin typeface="Arial Black"/>
                    <a:cs typeface="Montserrat ExtraBold"/>
                  </a:rPr>
                  <a:t> В. В.</a:t>
                </a:r>
                <a:endParaRPr/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 bwMode="auto">
              <a:xfrm>
                <a:off x="3071799" y="2628053"/>
                <a:ext cx="2194577" cy="274445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rgbClr val="21B63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/>
              </a:p>
            </p:txBody>
          </p:sp>
        </p:grpSp>
        <p:pic>
          <p:nvPicPr>
            <p:cNvPr id="71" name="Рисунок 70" descr="Пользователь контур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876758" y="2615219"/>
              <a:ext cx="396000" cy="396000"/>
            </a:xfrm>
            <a:prstGeom prst="rect">
              <a:avLst/>
            </a:prstGeom>
          </p:spPr>
        </p:pic>
        <p:sp>
          <p:nvSpPr>
            <p:cNvPr id="72" name="object 8"/>
            <p:cNvSpPr txBox="1"/>
            <p:nvPr/>
          </p:nvSpPr>
          <p:spPr bwMode="auto">
            <a:xfrm>
              <a:off x="2830808" y="3332630"/>
              <a:ext cx="2655437" cy="276999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lvl="0" algn="ctr">
                <a:defRPr/>
              </a:pPr>
              <a:r>
                <a:rPr lang="ru-RU" sz="900" b="1">
                  <a:solidFill>
                    <a:srgbClr val="2B2F32"/>
                  </a:solidFill>
                  <a:latin typeface="Arial"/>
                  <a:cs typeface="Arial"/>
                </a:rPr>
                <a:t>Начальник ОМТО и ЦП департамента образования города </a:t>
              </a:r>
              <a:endParaRPr lang="ru-RU" sz="900" b="1" i="0" u="none" strike="noStrike" cap="none" spc="0">
                <a:ln>
                  <a:noFill/>
                </a:ln>
                <a:solidFill>
                  <a:srgbClr val="2B2F32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>
            <a:cxnSpLocks/>
          </p:cNvCxnSpPr>
          <p:nvPr/>
        </p:nvCxnSpPr>
        <p:spPr bwMode="auto">
          <a:xfrm flipH="1">
            <a:off x="5759970" y="0"/>
            <a:ext cx="12975" cy="7562850"/>
          </a:xfrm>
          <a:prstGeom prst="line">
            <a:avLst/>
          </a:prstGeom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 bwMode="auto">
          <a:xfrm>
            <a:off x="304320" y="3339379"/>
            <a:ext cx="526575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724535">
              <a:spcBef>
                <a:spcPts val="1305"/>
              </a:spcBef>
              <a:defRPr/>
            </a:pPr>
            <a:r>
              <a:rPr lang="ru-RU" sz="1600" b="1" spc="-30">
                <a:solidFill>
                  <a:srgbClr val="1E3A5B"/>
                </a:solidFill>
                <a:latin typeface="Arial"/>
                <a:cs typeface="Arial"/>
              </a:rPr>
              <a:t>Закон ХМАО — Югры от 26.06.2020 </a:t>
            </a:r>
            <a:r>
              <a:rPr lang="en" sz="1600" b="1" spc="-30">
                <a:solidFill>
                  <a:srgbClr val="1E3A5B"/>
                </a:solidFill>
                <a:latin typeface="Arial"/>
                <a:cs typeface="Arial"/>
              </a:rPr>
              <a:t>N 59-</a:t>
            </a:r>
            <a:r>
              <a:rPr lang="ru-RU" sz="1600" b="1" spc="-30">
                <a:solidFill>
                  <a:srgbClr val="1E3A5B"/>
                </a:solidFill>
                <a:latin typeface="Arial"/>
                <a:cs typeface="Arial"/>
              </a:rPr>
              <a:t>оз</a:t>
            </a:r>
            <a:endParaRPr/>
          </a:p>
        </p:txBody>
      </p:sp>
      <p:grpSp>
        <p:nvGrpSpPr>
          <p:cNvPr id="7" name="Рисунок 28"/>
          <p:cNvGrpSpPr/>
          <p:nvPr/>
        </p:nvGrpSpPr>
        <p:grpSpPr bwMode="auto">
          <a:xfrm>
            <a:off x="5058669" y="188875"/>
            <a:ext cx="1399865" cy="1399865"/>
            <a:chOff x="4773683" y="646077"/>
            <a:chExt cx="1399865" cy="1399865"/>
          </a:xfrm>
          <a:solidFill>
            <a:schemeClr val="accent1"/>
          </a:solidFill>
        </p:grpSpPr>
        <p:sp>
          <p:nvSpPr>
            <p:cNvPr id="16" name="Полилиния: фигура 15"/>
            <p:cNvSpPr/>
            <p:nvPr/>
          </p:nvSpPr>
          <p:spPr bwMode="auto">
            <a:xfrm rot="-4060763">
              <a:off x="4937213" y="809607"/>
              <a:ext cx="1072807" cy="1072807"/>
            </a:xfrm>
            <a:custGeom>
              <a:avLst/>
              <a:gdLst>
                <a:gd name="connsiteX0" fmla="*/ 1072808 w 1072807"/>
                <a:gd name="connsiteY0" fmla="*/ 536404 h 1072807"/>
                <a:gd name="connsiteX1" fmla="*/ 536404 w 1072807"/>
                <a:gd name="connsiteY1" fmla="*/ 1072808 h 1072807"/>
                <a:gd name="connsiteX2" fmla="*/ 0 w 1072807"/>
                <a:gd name="connsiteY2" fmla="*/ 536404 h 1072807"/>
                <a:gd name="connsiteX3" fmla="*/ 536404 w 1072807"/>
                <a:gd name="connsiteY3" fmla="*/ 0 h 1072807"/>
                <a:gd name="connsiteX4" fmla="*/ 1072808 w 1072807"/>
                <a:gd name="connsiteY4" fmla="*/ 536404 h 107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807" h="1072807" fill="norm" stroke="1" extrusionOk="0">
                  <a:moveTo>
                    <a:pt x="1072808" y="536404"/>
                  </a:moveTo>
                  <a:cubicBezTo>
                    <a:pt x="1072808" y="832651"/>
                    <a:pt x="832651" y="1072808"/>
                    <a:pt x="536404" y="1072808"/>
                  </a:cubicBezTo>
                  <a:cubicBezTo>
                    <a:pt x="240156" y="1072808"/>
                    <a:pt x="0" y="832651"/>
                    <a:pt x="0" y="536404"/>
                  </a:cubicBezTo>
                  <a:cubicBezTo>
                    <a:pt x="0" y="240156"/>
                    <a:pt x="240156" y="0"/>
                    <a:pt x="536404" y="0"/>
                  </a:cubicBezTo>
                  <a:cubicBezTo>
                    <a:pt x="832651" y="0"/>
                    <a:pt x="1072808" y="240156"/>
                    <a:pt x="1072808" y="53640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2540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Полилиния: фигура 16"/>
            <p:cNvSpPr/>
            <p:nvPr/>
          </p:nvSpPr>
          <p:spPr bwMode="auto">
            <a:xfrm>
              <a:off x="5086113" y="1411612"/>
              <a:ext cx="710006" cy="293351"/>
            </a:xfrm>
            <a:custGeom>
              <a:avLst/>
              <a:gdLst>
                <a:gd name="connsiteX0" fmla="*/ 693445 w 710006"/>
                <a:gd name="connsiteY0" fmla="*/ 77446 h 293351"/>
                <a:gd name="connsiteX1" fmla="*/ 658161 w 710006"/>
                <a:gd name="connsiteY1" fmla="*/ 66873 h 293351"/>
                <a:gd name="connsiteX2" fmla="*/ 580588 w 710006"/>
                <a:gd name="connsiteY2" fmla="*/ 90693 h 293351"/>
                <a:gd name="connsiteX3" fmla="*/ 547215 w 710006"/>
                <a:gd name="connsiteY3" fmla="*/ 101138 h 293351"/>
                <a:gd name="connsiteX4" fmla="*/ 519956 w 710006"/>
                <a:gd name="connsiteY4" fmla="*/ 109545 h 293351"/>
                <a:gd name="connsiteX5" fmla="*/ 512314 w 710006"/>
                <a:gd name="connsiteY5" fmla="*/ 111838 h 293351"/>
                <a:gd name="connsiteX6" fmla="*/ 511422 w 710006"/>
                <a:gd name="connsiteY6" fmla="*/ 104195 h 293351"/>
                <a:gd name="connsiteX7" fmla="*/ 460598 w 710006"/>
                <a:gd name="connsiteY7" fmla="*/ 65600 h 293351"/>
                <a:gd name="connsiteX8" fmla="*/ 460089 w 710006"/>
                <a:gd name="connsiteY8" fmla="*/ 65600 h 293351"/>
                <a:gd name="connsiteX9" fmla="*/ 372580 w 710006"/>
                <a:gd name="connsiteY9" fmla="*/ 65854 h 293351"/>
                <a:gd name="connsiteX10" fmla="*/ 362135 w 710006"/>
                <a:gd name="connsiteY10" fmla="*/ 63562 h 293351"/>
                <a:gd name="connsiteX11" fmla="*/ 350671 w 710006"/>
                <a:gd name="connsiteY11" fmla="*/ 59358 h 293351"/>
                <a:gd name="connsiteX12" fmla="*/ 262908 w 710006"/>
                <a:gd name="connsiteY12" fmla="*/ 27386 h 293351"/>
                <a:gd name="connsiteX13" fmla="*/ 230809 w 710006"/>
                <a:gd name="connsiteY13" fmla="*/ 22036 h 293351"/>
                <a:gd name="connsiteX14" fmla="*/ 183169 w 710006"/>
                <a:gd name="connsiteY14" fmla="*/ 22164 h 293351"/>
                <a:gd name="connsiteX15" fmla="*/ 160878 w 710006"/>
                <a:gd name="connsiteY15" fmla="*/ 22164 h 293351"/>
                <a:gd name="connsiteX16" fmla="*/ 133747 w 710006"/>
                <a:gd name="connsiteY16" fmla="*/ 0 h 293351"/>
                <a:gd name="connsiteX17" fmla="*/ 23438 w 710006"/>
                <a:gd name="connsiteY17" fmla="*/ 0 h 293351"/>
                <a:gd name="connsiteX18" fmla="*/ 9681 w 710006"/>
                <a:gd name="connsiteY18" fmla="*/ 0 h 293351"/>
                <a:gd name="connsiteX19" fmla="*/ 5605 w 710006"/>
                <a:gd name="connsiteY19" fmla="*/ 127 h 293351"/>
                <a:gd name="connsiteX20" fmla="*/ 0 w 710006"/>
                <a:gd name="connsiteY20" fmla="*/ 382 h 293351"/>
                <a:gd name="connsiteX21" fmla="*/ 0 w 710006"/>
                <a:gd name="connsiteY21" fmla="*/ 30189 h 293351"/>
                <a:gd name="connsiteX22" fmla="*/ 130817 w 710006"/>
                <a:gd name="connsiteY22" fmla="*/ 30189 h 293351"/>
                <a:gd name="connsiteX23" fmla="*/ 130817 w 710006"/>
                <a:gd name="connsiteY23" fmla="*/ 219854 h 293351"/>
                <a:gd name="connsiteX24" fmla="*/ 255 w 710006"/>
                <a:gd name="connsiteY24" fmla="*/ 219854 h 293351"/>
                <a:gd name="connsiteX25" fmla="*/ 255 w 710006"/>
                <a:gd name="connsiteY25" fmla="*/ 249533 h 293351"/>
                <a:gd name="connsiteX26" fmla="*/ 57957 w 710006"/>
                <a:gd name="connsiteY26" fmla="*/ 249533 h 293351"/>
                <a:gd name="connsiteX27" fmla="*/ 129671 w 710006"/>
                <a:gd name="connsiteY27" fmla="*/ 249533 h 293351"/>
                <a:gd name="connsiteX28" fmla="*/ 150943 w 710006"/>
                <a:gd name="connsiteY28" fmla="*/ 244438 h 293351"/>
                <a:gd name="connsiteX29" fmla="*/ 161260 w 710006"/>
                <a:gd name="connsiteY29" fmla="*/ 227752 h 293351"/>
                <a:gd name="connsiteX30" fmla="*/ 168011 w 710006"/>
                <a:gd name="connsiteY30" fmla="*/ 227752 h 293351"/>
                <a:gd name="connsiteX31" fmla="*/ 192468 w 710006"/>
                <a:gd name="connsiteY31" fmla="*/ 227879 h 293351"/>
                <a:gd name="connsiteX32" fmla="*/ 206607 w 710006"/>
                <a:gd name="connsiteY32" fmla="*/ 230299 h 293351"/>
                <a:gd name="connsiteX33" fmla="*/ 331310 w 710006"/>
                <a:gd name="connsiteY33" fmla="*/ 274372 h 293351"/>
                <a:gd name="connsiteX34" fmla="*/ 366594 w 710006"/>
                <a:gd name="connsiteY34" fmla="*/ 287110 h 293351"/>
                <a:gd name="connsiteX35" fmla="*/ 382898 w 710006"/>
                <a:gd name="connsiteY35" fmla="*/ 293096 h 293351"/>
                <a:gd name="connsiteX36" fmla="*/ 414742 w 710006"/>
                <a:gd name="connsiteY36" fmla="*/ 293351 h 293351"/>
                <a:gd name="connsiteX37" fmla="*/ 416653 w 710006"/>
                <a:gd name="connsiteY37" fmla="*/ 292077 h 293351"/>
                <a:gd name="connsiteX38" fmla="*/ 417672 w 710006"/>
                <a:gd name="connsiteY38" fmla="*/ 291313 h 293351"/>
                <a:gd name="connsiteX39" fmla="*/ 495373 w 710006"/>
                <a:gd name="connsiteY39" fmla="*/ 250934 h 293351"/>
                <a:gd name="connsiteX40" fmla="*/ 670008 w 710006"/>
                <a:gd name="connsiteY40" fmla="*/ 160114 h 293351"/>
                <a:gd name="connsiteX41" fmla="*/ 676376 w 710006"/>
                <a:gd name="connsiteY41" fmla="*/ 156930 h 293351"/>
                <a:gd name="connsiteX42" fmla="*/ 695356 w 710006"/>
                <a:gd name="connsiteY42" fmla="*/ 145466 h 293351"/>
                <a:gd name="connsiteX43" fmla="*/ 710004 w 710006"/>
                <a:gd name="connsiteY43" fmla="*/ 112093 h 293351"/>
                <a:gd name="connsiteX44" fmla="*/ 693445 w 710006"/>
                <a:gd name="connsiteY44" fmla="*/ 77446 h 293351"/>
                <a:gd name="connsiteX45" fmla="*/ 462127 w 710006"/>
                <a:gd name="connsiteY45" fmla="*/ 95533 h 293351"/>
                <a:gd name="connsiteX46" fmla="*/ 478559 w 710006"/>
                <a:gd name="connsiteY46" fmla="*/ 102412 h 293351"/>
                <a:gd name="connsiteX47" fmla="*/ 480851 w 710006"/>
                <a:gd name="connsiteY47" fmla="*/ 121264 h 293351"/>
                <a:gd name="connsiteX48" fmla="*/ 463910 w 710006"/>
                <a:gd name="connsiteY48" fmla="*/ 131709 h 293351"/>
                <a:gd name="connsiteX49" fmla="*/ 416780 w 710006"/>
                <a:gd name="connsiteY49" fmla="*/ 131709 h 293351"/>
                <a:gd name="connsiteX50" fmla="*/ 359842 w 710006"/>
                <a:gd name="connsiteY50" fmla="*/ 131836 h 293351"/>
                <a:gd name="connsiteX51" fmla="*/ 355639 w 710006"/>
                <a:gd name="connsiteY51" fmla="*/ 131836 h 293351"/>
                <a:gd name="connsiteX52" fmla="*/ 331692 w 710006"/>
                <a:gd name="connsiteY52" fmla="*/ 133492 h 293351"/>
                <a:gd name="connsiteX53" fmla="*/ 296408 w 710006"/>
                <a:gd name="connsiteY53" fmla="*/ 179221 h 293351"/>
                <a:gd name="connsiteX54" fmla="*/ 296536 w 710006"/>
                <a:gd name="connsiteY54" fmla="*/ 183042 h 293351"/>
                <a:gd name="connsiteX55" fmla="*/ 323667 w 710006"/>
                <a:gd name="connsiteY55" fmla="*/ 183042 h 293351"/>
                <a:gd name="connsiteX56" fmla="*/ 324686 w 710006"/>
                <a:gd name="connsiteY56" fmla="*/ 180622 h 293351"/>
                <a:gd name="connsiteX57" fmla="*/ 326342 w 710006"/>
                <a:gd name="connsiteY57" fmla="*/ 176291 h 293351"/>
                <a:gd name="connsiteX58" fmla="*/ 330036 w 710006"/>
                <a:gd name="connsiteY58" fmla="*/ 168394 h 293351"/>
                <a:gd name="connsiteX59" fmla="*/ 347359 w 710006"/>
                <a:gd name="connsiteY59" fmla="*/ 161515 h 293351"/>
                <a:gd name="connsiteX60" fmla="*/ 440091 w 710006"/>
                <a:gd name="connsiteY60" fmla="*/ 161643 h 293351"/>
                <a:gd name="connsiteX61" fmla="*/ 464165 w 710006"/>
                <a:gd name="connsiteY61" fmla="*/ 161515 h 293351"/>
                <a:gd name="connsiteX62" fmla="*/ 491296 w 710006"/>
                <a:gd name="connsiteY62" fmla="*/ 152981 h 293351"/>
                <a:gd name="connsiteX63" fmla="*/ 512441 w 710006"/>
                <a:gd name="connsiteY63" fmla="*/ 143173 h 293351"/>
                <a:gd name="connsiteX64" fmla="*/ 515371 w 710006"/>
                <a:gd name="connsiteY64" fmla="*/ 142281 h 293351"/>
                <a:gd name="connsiteX65" fmla="*/ 598549 w 710006"/>
                <a:gd name="connsiteY65" fmla="*/ 116296 h 293351"/>
                <a:gd name="connsiteX66" fmla="*/ 659945 w 710006"/>
                <a:gd name="connsiteY66" fmla="*/ 97189 h 293351"/>
                <a:gd name="connsiteX67" fmla="*/ 678542 w 710006"/>
                <a:gd name="connsiteY67" fmla="*/ 106615 h 293351"/>
                <a:gd name="connsiteX68" fmla="*/ 671663 w 710006"/>
                <a:gd name="connsiteY68" fmla="*/ 125212 h 293351"/>
                <a:gd name="connsiteX69" fmla="*/ 496264 w 710006"/>
                <a:gd name="connsiteY69" fmla="*/ 216288 h 293351"/>
                <a:gd name="connsiteX70" fmla="*/ 412195 w 710006"/>
                <a:gd name="connsiteY70" fmla="*/ 260106 h 293351"/>
                <a:gd name="connsiteX71" fmla="*/ 385573 w 710006"/>
                <a:gd name="connsiteY71" fmla="*/ 261507 h 293351"/>
                <a:gd name="connsiteX72" fmla="*/ 291695 w 710006"/>
                <a:gd name="connsiteY72" fmla="*/ 228516 h 293351"/>
                <a:gd name="connsiteX73" fmla="*/ 244311 w 710006"/>
                <a:gd name="connsiteY73" fmla="*/ 211829 h 293351"/>
                <a:gd name="connsiteX74" fmla="*/ 216670 w 710006"/>
                <a:gd name="connsiteY74" fmla="*/ 201894 h 293351"/>
                <a:gd name="connsiteX75" fmla="*/ 192977 w 710006"/>
                <a:gd name="connsiteY75" fmla="*/ 197436 h 293351"/>
                <a:gd name="connsiteX76" fmla="*/ 190685 w 710006"/>
                <a:gd name="connsiteY76" fmla="*/ 197436 h 293351"/>
                <a:gd name="connsiteX77" fmla="*/ 167884 w 710006"/>
                <a:gd name="connsiteY77" fmla="*/ 197563 h 293351"/>
                <a:gd name="connsiteX78" fmla="*/ 161515 w 710006"/>
                <a:gd name="connsiteY78" fmla="*/ 197563 h 293351"/>
                <a:gd name="connsiteX79" fmla="*/ 161515 w 710006"/>
                <a:gd name="connsiteY79" fmla="*/ 52352 h 293351"/>
                <a:gd name="connsiteX80" fmla="*/ 183552 w 710006"/>
                <a:gd name="connsiteY80" fmla="*/ 52225 h 293351"/>
                <a:gd name="connsiteX81" fmla="*/ 239853 w 710006"/>
                <a:gd name="connsiteY81" fmla="*/ 52607 h 293351"/>
                <a:gd name="connsiteX82" fmla="*/ 257813 w 710006"/>
                <a:gd name="connsiteY82" fmla="*/ 57575 h 293351"/>
                <a:gd name="connsiteX83" fmla="*/ 263545 w 710006"/>
                <a:gd name="connsiteY83" fmla="*/ 59740 h 293351"/>
                <a:gd name="connsiteX84" fmla="*/ 313604 w 710006"/>
                <a:gd name="connsiteY84" fmla="*/ 77828 h 293351"/>
                <a:gd name="connsiteX85" fmla="*/ 359078 w 710006"/>
                <a:gd name="connsiteY85" fmla="*/ 94260 h 293351"/>
                <a:gd name="connsiteX86" fmla="*/ 369014 w 710006"/>
                <a:gd name="connsiteY86" fmla="*/ 95788 h 293351"/>
                <a:gd name="connsiteX87" fmla="*/ 453975 w 710006"/>
                <a:gd name="connsiteY87" fmla="*/ 95788 h 293351"/>
                <a:gd name="connsiteX88" fmla="*/ 462127 w 710006"/>
                <a:gd name="connsiteY88" fmla="*/ 95533 h 293351"/>
                <a:gd name="connsiteX89" fmla="*/ 462127 w 710006"/>
                <a:gd name="connsiteY89" fmla="*/ 95533 h 2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10006" h="293351" fill="norm" stroke="1" extrusionOk="0">
                  <a:moveTo>
                    <a:pt x="693445" y="77446"/>
                  </a:moveTo>
                  <a:cubicBezTo>
                    <a:pt x="681089" y="67001"/>
                    <a:pt x="669625" y="63562"/>
                    <a:pt x="658161" y="66873"/>
                  </a:cubicBezTo>
                  <a:cubicBezTo>
                    <a:pt x="632176" y="74516"/>
                    <a:pt x="605936" y="82796"/>
                    <a:pt x="580588" y="90693"/>
                  </a:cubicBezTo>
                  <a:cubicBezTo>
                    <a:pt x="569506" y="94132"/>
                    <a:pt x="558425" y="97699"/>
                    <a:pt x="547215" y="101138"/>
                  </a:cubicBezTo>
                  <a:cubicBezTo>
                    <a:pt x="538171" y="103940"/>
                    <a:pt x="529128" y="106743"/>
                    <a:pt x="519956" y="109545"/>
                  </a:cubicBezTo>
                  <a:lnTo>
                    <a:pt x="512314" y="111838"/>
                  </a:lnTo>
                  <a:cubicBezTo>
                    <a:pt x="512186" y="109163"/>
                    <a:pt x="512059" y="106743"/>
                    <a:pt x="511422" y="104195"/>
                  </a:cubicBezTo>
                  <a:cubicBezTo>
                    <a:pt x="505563" y="79611"/>
                    <a:pt x="487093" y="65600"/>
                    <a:pt x="460598" y="65600"/>
                  </a:cubicBezTo>
                  <a:cubicBezTo>
                    <a:pt x="460471" y="65600"/>
                    <a:pt x="460216" y="65600"/>
                    <a:pt x="460089" y="65600"/>
                  </a:cubicBezTo>
                  <a:cubicBezTo>
                    <a:pt x="430919" y="65854"/>
                    <a:pt x="401750" y="65982"/>
                    <a:pt x="372580" y="65854"/>
                  </a:cubicBezTo>
                  <a:cubicBezTo>
                    <a:pt x="369014" y="65854"/>
                    <a:pt x="365065" y="64581"/>
                    <a:pt x="362135" y="63562"/>
                  </a:cubicBezTo>
                  <a:lnTo>
                    <a:pt x="350671" y="59358"/>
                  </a:lnTo>
                  <a:cubicBezTo>
                    <a:pt x="321374" y="48786"/>
                    <a:pt x="292077" y="38341"/>
                    <a:pt x="262908" y="27386"/>
                  </a:cubicBezTo>
                  <a:cubicBezTo>
                    <a:pt x="252718" y="23565"/>
                    <a:pt x="242273" y="21782"/>
                    <a:pt x="230809" y="22036"/>
                  </a:cubicBezTo>
                  <a:cubicBezTo>
                    <a:pt x="214886" y="22291"/>
                    <a:pt x="199092" y="22291"/>
                    <a:pt x="183169" y="22164"/>
                  </a:cubicBezTo>
                  <a:lnTo>
                    <a:pt x="160878" y="22164"/>
                  </a:lnTo>
                  <a:cubicBezTo>
                    <a:pt x="158076" y="8407"/>
                    <a:pt x="148013" y="0"/>
                    <a:pt x="133747" y="0"/>
                  </a:cubicBezTo>
                  <a:lnTo>
                    <a:pt x="23438" y="0"/>
                  </a:lnTo>
                  <a:lnTo>
                    <a:pt x="9681" y="0"/>
                  </a:lnTo>
                  <a:cubicBezTo>
                    <a:pt x="8280" y="0"/>
                    <a:pt x="7006" y="127"/>
                    <a:pt x="5605" y="127"/>
                  </a:cubicBezTo>
                  <a:lnTo>
                    <a:pt x="0" y="382"/>
                  </a:lnTo>
                  <a:lnTo>
                    <a:pt x="0" y="30189"/>
                  </a:lnTo>
                  <a:lnTo>
                    <a:pt x="130817" y="30189"/>
                  </a:lnTo>
                  <a:lnTo>
                    <a:pt x="130817" y="219854"/>
                  </a:lnTo>
                  <a:lnTo>
                    <a:pt x="255" y="219854"/>
                  </a:lnTo>
                  <a:lnTo>
                    <a:pt x="255" y="249533"/>
                  </a:lnTo>
                  <a:lnTo>
                    <a:pt x="57957" y="249533"/>
                  </a:lnTo>
                  <a:cubicBezTo>
                    <a:pt x="81777" y="249533"/>
                    <a:pt x="105724" y="249406"/>
                    <a:pt x="129671" y="249533"/>
                  </a:cubicBezTo>
                  <a:cubicBezTo>
                    <a:pt x="136804" y="249533"/>
                    <a:pt x="144192" y="249533"/>
                    <a:pt x="150943" y="244438"/>
                  </a:cubicBezTo>
                  <a:cubicBezTo>
                    <a:pt x="156675" y="240107"/>
                    <a:pt x="160114" y="234503"/>
                    <a:pt x="161260" y="227752"/>
                  </a:cubicBezTo>
                  <a:lnTo>
                    <a:pt x="168011" y="227752"/>
                  </a:lnTo>
                  <a:cubicBezTo>
                    <a:pt x="176291" y="227752"/>
                    <a:pt x="184316" y="227624"/>
                    <a:pt x="192468" y="227879"/>
                  </a:cubicBezTo>
                  <a:cubicBezTo>
                    <a:pt x="197818" y="228006"/>
                    <a:pt x="202531" y="228898"/>
                    <a:pt x="206607" y="230299"/>
                  </a:cubicBezTo>
                  <a:cubicBezTo>
                    <a:pt x="248259" y="244820"/>
                    <a:pt x="289785" y="259596"/>
                    <a:pt x="331310" y="274372"/>
                  </a:cubicBezTo>
                  <a:cubicBezTo>
                    <a:pt x="343156" y="278575"/>
                    <a:pt x="354875" y="282906"/>
                    <a:pt x="366594" y="287110"/>
                  </a:cubicBezTo>
                  <a:lnTo>
                    <a:pt x="382898" y="293096"/>
                  </a:lnTo>
                  <a:lnTo>
                    <a:pt x="414742" y="293351"/>
                  </a:lnTo>
                  <a:lnTo>
                    <a:pt x="416653" y="292077"/>
                  </a:lnTo>
                  <a:cubicBezTo>
                    <a:pt x="417035" y="291823"/>
                    <a:pt x="417290" y="291568"/>
                    <a:pt x="417672" y="291313"/>
                  </a:cubicBezTo>
                  <a:lnTo>
                    <a:pt x="495373" y="250934"/>
                  </a:lnTo>
                  <a:cubicBezTo>
                    <a:pt x="553584" y="220619"/>
                    <a:pt x="611796" y="190430"/>
                    <a:pt x="670008" y="160114"/>
                  </a:cubicBezTo>
                  <a:cubicBezTo>
                    <a:pt x="672046" y="158968"/>
                    <a:pt x="674211" y="157949"/>
                    <a:pt x="676376" y="156930"/>
                  </a:cubicBezTo>
                  <a:cubicBezTo>
                    <a:pt x="683000" y="153745"/>
                    <a:pt x="689878" y="150433"/>
                    <a:pt x="695356" y="145466"/>
                  </a:cubicBezTo>
                  <a:cubicBezTo>
                    <a:pt x="705036" y="136804"/>
                    <a:pt x="710132" y="124958"/>
                    <a:pt x="710004" y="112093"/>
                  </a:cubicBezTo>
                  <a:cubicBezTo>
                    <a:pt x="709750" y="98718"/>
                    <a:pt x="703763" y="86235"/>
                    <a:pt x="693445" y="77446"/>
                  </a:cubicBezTo>
                  <a:close/>
                  <a:moveTo>
                    <a:pt x="462127" y="95533"/>
                  </a:moveTo>
                  <a:cubicBezTo>
                    <a:pt x="469515" y="95533"/>
                    <a:pt x="474737" y="97699"/>
                    <a:pt x="478559" y="102412"/>
                  </a:cubicBezTo>
                  <a:cubicBezTo>
                    <a:pt x="483144" y="108144"/>
                    <a:pt x="483909" y="114513"/>
                    <a:pt x="480851" y="121264"/>
                  </a:cubicBezTo>
                  <a:cubicBezTo>
                    <a:pt x="477667" y="128142"/>
                    <a:pt x="472062" y="131709"/>
                    <a:pt x="463910" y="131709"/>
                  </a:cubicBezTo>
                  <a:cubicBezTo>
                    <a:pt x="448243" y="131709"/>
                    <a:pt x="432448" y="131836"/>
                    <a:pt x="416780" y="131709"/>
                  </a:cubicBezTo>
                  <a:cubicBezTo>
                    <a:pt x="397801" y="131709"/>
                    <a:pt x="378822" y="131709"/>
                    <a:pt x="359842" y="131836"/>
                  </a:cubicBezTo>
                  <a:lnTo>
                    <a:pt x="355639" y="131836"/>
                  </a:lnTo>
                  <a:cubicBezTo>
                    <a:pt x="347869" y="131836"/>
                    <a:pt x="339589" y="131836"/>
                    <a:pt x="331692" y="133492"/>
                  </a:cubicBezTo>
                  <a:cubicBezTo>
                    <a:pt x="311184" y="137823"/>
                    <a:pt x="295389" y="158331"/>
                    <a:pt x="296408" y="179221"/>
                  </a:cubicBezTo>
                  <a:lnTo>
                    <a:pt x="296536" y="183042"/>
                  </a:lnTo>
                  <a:lnTo>
                    <a:pt x="323667" y="183042"/>
                  </a:lnTo>
                  <a:lnTo>
                    <a:pt x="324686" y="180622"/>
                  </a:lnTo>
                  <a:cubicBezTo>
                    <a:pt x="325323" y="179221"/>
                    <a:pt x="325833" y="177820"/>
                    <a:pt x="326342" y="176291"/>
                  </a:cubicBezTo>
                  <a:cubicBezTo>
                    <a:pt x="327489" y="173361"/>
                    <a:pt x="328508" y="170559"/>
                    <a:pt x="330036" y="168394"/>
                  </a:cubicBezTo>
                  <a:cubicBezTo>
                    <a:pt x="333348" y="163553"/>
                    <a:pt x="338316" y="161260"/>
                    <a:pt x="347359" y="161515"/>
                  </a:cubicBezTo>
                  <a:cubicBezTo>
                    <a:pt x="378312" y="161770"/>
                    <a:pt x="409138" y="161770"/>
                    <a:pt x="440091" y="161643"/>
                  </a:cubicBezTo>
                  <a:lnTo>
                    <a:pt x="464165" y="161515"/>
                  </a:lnTo>
                  <a:cubicBezTo>
                    <a:pt x="475756" y="161515"/>
                    <a:pt x="484673" y="158713"/>
                    <a:pt x="491296" y="152981"/>
                  </a:cubicBezTo>
                  <a:cubicBezTo>
                    <a:pt x="497411" y="147758"/>
                    <a:pt x="504671" y="145466"/>
                    <a:pt x="512441" y="143173"/>
                  </a:cubicBezTo>
                  <a:lnTo>
                    <a:pt x="515371" y="142281"/>
                  </a:lnTo>
                  <a:cubicBezTo>
                    <a:pt x="543139" y="133619"/>
                    <a:pt x="570780" y="124958"/>
                    <a:pt x="598549" y="116296"/>
                  </a:cubicBezTo>
                  <a:lnTo>
                    <a:pt x="659945" y="97189"/>
                  </a:lnTo>
                  <a:cubicBezTo>
                    <a:pt x="667333" y="94897"/>
                    <a:pt x="675230" y="98845"/>
                    <a:pt x="678542" y="106615"/>
                  </a:cubicBezTo>
                  <a:cubicBezTo>
                    <a:pt x="681599" y="113748"/>
                    <a:pt x="678669" y="121518"/>
                    <a:pt x="671663" y="125212"/>
                  </a:cubicBezTo>
                  <a:lnTo>
                    <a:pt x="496264" y="216288"/>
                  </a:lnTo>
                  <a:cubicBezTo>
                    <a:pt x="468241" y="230809"/>
                    <a:pt x="440091" y="245330"/>
                    <a:pt x="412195" y="260106"/>
                  </a:cubicBezTo>
                  <a:cubicBezTo>
                    <a:pt x="404170" y="264309"/>
                    <a:pt x="395126" y="264819"/>
                    <a:pt x="385573" y="261507"/>
                  </a:cubicBezTo>
                  <a:cubicBezTo>
                    <a:pt x="354238" y="250680"/>
                    <a:pt x="323030" y="239598"/>
                    <a:pt x="291695" y="228516"/>
                  </a:cubicBezTo>
                  <a:lnTo>
                    <a:pt x="244311" y="211829"/>
                  </a:lnTo>
                  <a:cubicBezTo>
                    <a:pt x="235012" y="208645"/>
                    <a:pt x="225714" y="205461"/>
                    <a:pt x="216670" y="201894"/>
                  </a:cubicBezTo>
                  <a:cubicBezTo>
                    <a:pt x="209027" y="198964"/>
                    <a:pt x="201257" y="197436"/>
                    <a:pt x="192977" y="197436"/>
                  </a:cubicBezTo>
                  <a:cubicBezTo>
                    <a:pt x="192213" y="197436"/>
                    <a:pt x="191449" y="197436"/>
                    <a:pt x="190685" y="197436"/>
                  </a:cubicBezTo>
                  <a:cubicBezTo>
                    <a:pt x="183169" y="197690"/>
                    <a:pt x="175654" y="197690"/>
                    <a:pt x="167884" y="197563"/>
                  </a:cubicBezTo>
                  <a:lnTo>
                    <a:pt x="161515" y="197563"/>
                  </a:lnTo>
                  <a:lnTo>
                    <a:pt x="161515" y="52352"/>
                  </a:lnTo>
                  <a:cubicBezTo>
                    <a:pt x="168903" y="52225"/>
                    <a:pt x="176164" y="52352"/>
                    <a:pt x="183552" y="52225"/>
                  </a:cubicBezTo>
                  <a:cubicBezTo>
                    <a:pt x="202021" y="52098"/>
                    <a:pt x="221128" y="51970"/>
                    <a:pt x="239853" y="52607"/>
                  </a:cubicBezTo>
                  <a:cubicBezTo>
                    <a:pt x="245585" y="52862"/>
                    <a:pt x="251571" y="55155"/>
                    <a:pt x="257813" y="57575"/>
                  </a:cubicBezTo>
                  <a:cubicBezTo>
                    <a:pt x="259723" y="58339"/>
                    <a:pt x="261634" y="59103"/>
                    <a:pt x="263545" y="59740"/>
                  </a:cubicBezTo>
                  <a:cubicBezTo>
                    <a:pt x="280231" y="65727"/>
                    <a:pt x="296918" y="71714"/>
                    <a:pt x="313604" y="77828"/>
                  </a:cubicBezTo>
                  <a:cubicBezTo>
                    <a:pt x="328762" y="83305"/>
                    <a:pt x="343920" y="88782"/>
                    <a:pt x="359078" y="94260"/>
                  </a:cubicBezTo>
                  <a:cubicBezTo>
                    <a:pt x="361880" y="95279"/>
                    <a:pt x="365065" y="95788"/>
                    <a:pt x="369014" y="95788"/>
                  </a:cubicBezTo>
                  <a:cubicBezTo>
                    <a:pt x="397292" y="95788"/>
                    <a:pt x="425697" y="95788"/>
                    <a:pt x="453975" y="95788"/>
                  </a:cubicBezTo>
                  <a:lnTo>
                    <a:pt x="462127" y="95533"/>
                  </a:lnTo>
                  <a:cubicBezTo>
                    <a:pt x="461999" y="95533"/>
                    <a:pt x="462127" y="95533"/>
                    <a:pt x="462127" y="95533"/>
                  </a:cubicBezTo>
                  <a:close/>
                </a:path>
              </a:pathLst>
            </a:custGeom>
            <a:solidFill>
              <a:srgbClr val="1E3A5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Полилиния: фигура 17"/>
            <p:cNvSpPr/>
            <p:nvPr/>
          </p:nvSpPr>
          <p:spPr bwMode="auto">
            <a:xfrm>
              <a:off x="5285091" y="974674"/>
              <a:ext cx="422092" cy="487506"/>
            </a:xfrm>
            <a:custGeom>
              <a:avLst/>
              <a:gdLst>
                <a:gd name="connsiteX0" fmla="*/ 421862 w 422092"/>
                <a:gd name="connsiteY0" fmla="*/ 389171 h 487506"/>
                <a:gd name="connsiteX1" fmla="*/ 403137 w 422092"/>
                <a:gd name="connsiteY1" fmla="*/ 279881 h 487506"/>
                <a:gd name="connsiteX2" fmla="*/ 323399 w 422092"/>
                <a:gd name="connsiteY2" fmla="*/ 177469 h 487506"/>
                <a:gd name="connsiteX3" fmla="*/ 297287 w 422092"/>
                <a:gd name="connsiteY3" fmla="*/ 163585 h 487506"/>
                <a:gd name="connsiteX4" fmla="*/ 287478 w 422092"/>
                <a:gd name="connsiteY4" fmla="*/ 158745 h 487506"/>
                <a:gd name="connsiteX5" fmla="*/ 288880 w 422092"/>
                <a:gd name="connsiteY5" fmla="*/ 135052 h 487506"/>
                <a:gd name="connsiteX6" fmla="*/ 274104 w 422092"/>
                <a:gd name="connsiteY6" fmla="*/ 115181 h 487506"/>
                <a:gd name="connsiteX7" fmla="*/ 284803 w 422092"/>
                <a:gd name="connsiteY7" fmla="*/ 93782 h 487506"/>
                <a:gd name="connsiteX8" fmla="*/ 309770 w 422092"/>
                <a:gd name="connsiteY8" fmla="*/ 43722 h 487506"/>
                <a:gd name="connsiteX9" fmla="*/ 302509 w 422092"/>
                <a:gd name="connsiteY9" fmla="*/ 22068 h 487506"/>
                <a:gd name="connsiteX10" fmla="*/ 287478 w 422092"/>
                <a:gd name="connsiteY10" fmla="*/ 14553 h 487506"/>
                <a:gd name="connsiteX11" fmla="*/ 263022 w 422092"/>
                <a:gd name="connsiteY11" fmla="*/ 2197 h 487506"/>
                <a:gd name="connsiteX12" fmla="*/ 246717 w 422092"/>
                <a:gd name="connsiteY12" fmla="*/ 2197 h 487506"/>
                <a:gd name="connsiteX13" fmla="*/ 213727 w 422092"/>
                <a:gd name="connsiteY13" fmla="*/ 18629 h 487506"/>
                <a:gd name="connsiteX14" fmla="*/ 207995 w 422092"/>
                <a:gd name="connsiteY14" fmla="*/ 18629 h 487506"/>
                <a:gd name="connsiteX15" fmla="*/ 175768 w 422092"/>
                <a:gd name="connsiteY15" fmla="*/ 2579 h 487506"/>
                <a:gd name="connsiteX16" fmla="*/ 158445 w 422092"/>
                <a:gd name="connsiteY16" fmla="*/ 2452 h 487506"/>
                <a:gd name="connsiteX17" fmla="*/ 133733 w 422092"/>
                <a:gd name="connsiteY17" fmla="*/ 14935 h 487506"/>
                <a:gd name="connsiteX18" fmla="*/ 119085 w 422092"/>
                <a:gd name="connsiteY18" fmla="*/ 22196 h 487506"/>
                <a:gd name="connsiteX19" fmla="*/ 111952 w 422092"/>
                <a:gd name="connsiteY19" fmla="*/ 44105 h 487506"/>
                <a:gd name="connsiteX20" fmla="*/ 145834 w 422092"/>
                <a:gd name="connsiteY20" fmla="*/ 111870 h 487506"/>
                <a:gd name="connsiteX21" fmla="*/ 147490 w 422092"/>
                <a:gd name="connsiteY21" fmla="*/ 115309 h 487506"/>
                <a:gd name="connsiteX22" fmla="*/ 133988 w 422092"/>
                <a:gd name="connsiteY22" fmla="*/ 159254 h 487506"/>
                <a:gd name="connsiteX23" fmla="*/ 71063 w 422092"/>
                <a:gd name="connsiteY23" fmla="*/ 194283 h 487506"/>
                <a:gd name="connsiteX24" fmla="*/ 15272 w 422092"/>
                <a:gd name="connsiteY24" fmla="*/ 284467 h 487506"/>
                <a:gd name="connsiteX25" fmla="*/ 369 w 422092"/>
                <a:gd name="connsiteY25" fmla="*/ 370829 h 487506"/>
                <a:gd name="connsiteX26" fmla="*/ 114 w 422092"/>
                <a:gd name="connsiteY26" fmla="*/ 403820 h 487506"/>
                <a:gd name="connsiteX27" fmla="*/ 241 w 422092"/>
                <a:gd name="connsiteY27" fmla="*/ 418723 h 487506"/>
                <a:gd name="connsiteX28" fmla="*/ 241 w 422092"/>
                <a:gd name="connsiteY28" fmla="*/ 421398 h 487506"/>
                <a:gd name="connsiteX29" fmla="*/ 27118 w 422092"/>
                <a:gd name="connsiteY29" fmla="*/ 421398 h 487506"/>
                <a:gd name="connsiteX30" fmla="*/ 27118 w 422092"/>
                <a:gd name="connsiteY30" fmla="*/ 399234 h 487506"/>
                <a:gd name="connsiteX31" fmla="*/ 37945 w 422092"/>
                <a:gd name="connsiteY31" fmla="*/ 304210 h 487506"/>
                <a:gd name="connsiteX32" fmla="*/ 91316 w 422092"/>
                <a:gd name="connsiteY32" fmla="*/ 213008 h 487506"/>
                <a:gd name="connsiteX33" fmla="*/ 173985 w 422092"/>
                <a:gd name="connsiteY33" fmla="*/ 180654 h 487506"/>
                <a:gd name="connsiteX34" fmla="*/ 174367 w 422092"/>
                <a:gd name="connsiteY34" fmla="*/ 180654 h 487506"/>
                <a:gd name="connsiteX35" fmla="*/ 201371 w 422092"/>
                <a:gd name="connsiteY35" fmla="*/ 180654 h 487506"/>
                <a:gd name="connsiteX36" fmla="*/ 251558 w 422092"/>
                <a:gd name="connsiteY36" fmla="*/ 180781 h 487506"/>
                <a:gd name="connsiteX37" fmla="*/ 272575 w 422092"/>
                <a:gd name="connsiteY37" fmla="*/ 183711 h 487506"/>
                <a:gd name="connsiteX38" fmla="*/ 368618 w 422092"/>
                <a:gd name="connsiteY38" fmla="*/ 268799 h 487506"/>
                <a:gd name="connsiteX39" fmla="*/ 394094 w 422092"/>
                <a:gd name="connsiteY39" fmla="*/ 383567 h 487506"/>
                <a:gd name="connsiteX40" fmla="*/ 394348 w 422092"/>
                <a:gd name="connsiteY40" fmla="*/ 449166 h 487506"/>
                <a:gd name="connsiteX41" fmla="*/ 394221 w 422092"/>
                <a:gd name="connsiteY41" fmla="*/ 478208 h 487506"/>
                <a:gd name="connsiteX42" fmla="*/ 394221 w 422092"/>
                <a:gd name="connsiteY42" fmla="*/ 487507 h 487506"/>
                <a:gd name="connsiteX43" fmla="*/ 421735 w 422092"/>
                <a:gd name="connsiteY43" fmla="*/ 487507 h 487506"/>
                <a:gd name="connsiteX44" fmla="*/ 421735 w 422092"/>
                <a:gd name="connsiteY44" fmla="*/ 478081 h 487506"/>
                <a:gd name="connsiteX45" fmla="*/ 421735 w 422092"/>
                <a:gd name="connsiteY45" fmla="*/ 450567 h 487506"/>
                <a:gd name="connsiteX46" fmla="*/ 421862 w 422092"/>
                <a:gd name="connsiteY46" fmla="*/ 389171 h 487506"/>
                <a:gd name="connsiteX47" fmla="*/ 247227 w 422092"/>
                <a:gd name="connsiteY47" fmla="*/ 107157 h 487506"/>
                <a:gd name="connsiteX48" fmla="*/ 244170 w 422092"/>
                <a:gd name="connsiteY48" fmla="*/ 109449 h 487506"/>
                <a:gd name="connsiteX49" fmla="*/ 187869 w 422092"/>
                <a:gd name="connsiteY49" fmla="*/ 109577 h 487506"/>
                <a:gd name="connsiteX50" fmla="*/ 175513 w 422092"/>
                <a:gd name="connsiteY50" fmla="*/ 109577 h 487506"/>
                <a:gd name="connsiteX51" fmla="*/ 141503 w 422092"/>
                <a:gd name="connsiteY51" fmla="*/ 41557 h 487506"/>
                <a:gd name="connsiteX52" fmla="*/ 145962 w 422092"/>
                <a:gd name="connsiteY52" fmla="*/ 39264 h 487506"/>
                <a:gd name="connsiteX53" fmla="*/ 166597 w 422092"/>
                <a:gd name="connsiteY53" fmla="*/ 28819 h 487506"/>
                <a:gd name="connsiteX54" fmla="*/ 169399 w 422092"/>
                <a:gd name="connsiteY54" fmla="*/ 29966 h 487506"/>
                <a:gd name="connsiteX55" fmla="*/ 174876 w 422092"/>
                <a:gd name="connsiteY55" fmla="*/ 32641 h 487506"/>
                <a:gd name="connsiteX56" fmla="*/ 201626 w 422092"/>
                <a:gd name="connsiteY56" fmla="*/ 46143 h 487506"/>
                <a:gd name="connsiteX57" fmla="*/ 219586 w 422092"/>
                <a:gd name="connsiteY57" fmla="*/ 46270 h 487506"/>
                <a:gd name="connsiteX58" fmla="*/ 252195 w 422092"/>
                <a:gd name="connsiteY58" fmla="*/ 30093 h 487506"/>
                <a:gd name="connsiteX59" fmla="*/ 257162 w 422092"/>
                <a:gd name="connsiteY59" fmla="*/ 30093 h 487506"/>
                <a:gd name="connsiteX60" fmla="*/ 275505 w 422092"/>
                <a:gd name="connsiteY60" fmla="*/ 39137 h 487506"/>
                <a:gd name="connsiteX61" fmla="*/ 280218 w 422092"/>
                <a:gd name="connsiteY61" fmla="*/ 41557 h 487506"/>
                <a:gd name="connsiteX62" fmla="*/ 274231 w 422092"/>
                <a:gd name="connsiteY62" fmla="*/ 53531 h 487506"/>
                <a:gd name="connsiteX63" fmla="*/ 247227 w 422092"/>
                <a:gd name="connsiteY63" fmla="*/ 107157 h 487506"/>
                <a:gd name="connsiteX64" fmla="*/ 169017 w 422092"/>
                <a:gd name="connsiteY64" fmla="*/ 136836 h 487506"/>
                <a:gd name="connsiteX65" fmla="*/ 213981 w 422092"/>
                <a:gd name="connsiteY65" fmla="*/ 136836 h 487506"/>
                <a:gd name="connsiteX66" fmla="*/ 233980 w 422092"/>
                <a:gd name="connsiteY66" fmla="*/ 136963 h 487506"/>
                <a:gd name="connsiteX67" fmla="*/ 254488 w 422092"/>
                <a:gd name="connsiteY67" fmla="*/ 137090 h 487506"/>
                <a:gd name="connsiteX68" fmla="*/ 260984 w 422092"/>
                <a:gd name="connsiteY68" fmla="*/ 139893 h 487506"/>
                <a:gd name="connsiteX69" fmla="*/ 263022 w 422092"/>
                <a:gd name="connsiteY69" fmla="*/ 145115 h 487506"/>
                <a:gd name="connsiteX70" fmla="*/ 254105 w 422092"/>
                <a:gd name="connsiteY70" fmla="*/ 153013 h 487506"/>
                <a:gd name="connsiteX71" fmla="*/ 223025 w 422092"/>
                <a:gd name="connsiteY71" fmla="*/ 153013 h 487506"/>
                <a:gd name="connsiteX72" fmla="*/ 210287 w 422092"/>
                <a:gd name="connsiteY72" fmla="*/ 153013 h 487506"/>
                <a:gd name="connsiteX73" fmla="*/ 202008 w 422092"/>
                <a:gd name="connsiteY73" fmla="*/ 153013 h 487506"/>
                <a:gd name="connsiteX74" fmla="*/ 168890 w 422092"/>
                <a:gd name="connsiteY74" fmla="*/ 153013 h 487506"/>
                <a:gd name="connsiteX75" fmla="*/ 158445 w 422092"/>
                <a:gd name="connsiteY75" fmla="*/ 144988 h 487506"/>
                <a:gd name="connsiteX76" fmla="*/ 169017 w 422092"/>
                <a:gd name="connsiteY76" fmla="*/ 136836 h 48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22092" h="487506" fill="norm" stroke="1" extrusionOk="0">
                  <a:moveTo>
                    <a:pt x="421862" y="389171"/>
                  </a:moveTo>
                  <a:cubicBezTo>
                    <a:pt x="421225" y="348028"/>
                    <a:pt x="415111" y="312235"/>
                    <a:pt x="403137" y="279881"/>
                  </a:cubicBezTo>
                  <a:cubicBezTo>
                    <a:pt x="386069" y="234025"/>
                    <a:pt x="359956" y="200525"/>
                    <a:pt x="323399" y="177469"/>
                  </a:cubicBezTo>
                  <a:cubicBezTo>
                    <a:pt x="314992" y="172247"/>
                    <a:pt x="306076" y="167788"/>
                    <a:pt x="297287" y="163585"/>
                  </a:cubicBezTo>
                  <a:cubicBezTo>
                    <a:pt x="293975" y="161929"/>
                    <a:pt x="290663" y="160401"/>
                    <a:pt x="287478" y="158745"/>
                  </a:cubicBezTo>
                  <a:cubicBezTo>
                    <a:pt x="290663" y="151102"/>
                    <a:pt x="291172" y="143077"/>
                    <a:pt x="288880" y="135052"/>
                  </a:cubicBezTo>
                  <a:cubicBezTo>
                    <a:pt x="286587" y="127155"/>
                    <a:pt x="281619" y="120404"/>
                    <a:pt x="274104" y="115181"/>
                  </a:cubicBezTo>
                  <a:lnTo>
                    <a:pt x="284803" y="93782"/>
                  </a:lnTo>
                  <a:cubicBezTo>
                    <a:pt x="293210" y="76968"/>
                    <a:pt x="301490" y="60282"/>
                    <a:pt x="309770" y="43722"/>
                  </a:cubicBezTo>
                  <a:cubicBezTo>
                    <a:pt x="314610" y="33914"/>
                    <a:pt x="312317" y="27036"/>
                    <a:pt x="302509" y="22068"/>
                  </a:cubicBezTo>
                  <a:cubicBezTo>
                    <a:pt x="297541" y="19521"/>
                    <a:pt x="292446" y="17100"/>
                    <a:pt x="287478" y="14553"/>
                  </a:cubicBezTo>
                  <a:cubicBezTo>
                    <a:pt x="279326" y="10477"/>
                    <a:pt x="271174" y="6401"/>
                    <a:pt x="263022" y="2197"/>
                  </a:cubicBezTo>
                  <a:cubicBezTo>
                    <a:pt x="257417" y="-732"/>
                    <a:pt x="252322" y="-732"/>
                    <a:pt x="246717" y="2197"/>
                  </a:cubicBezTo>
                  <a:cubicBezTo>
                    <a:pt x="237801" y="6910"/>
                    <a:pt x="225828" y="12897"/>
                    <a:pt x="213727" y="18629"/>
                  </a:cubicBezTo>
                  <a:cubicBezTo>
                    <a:pt x="212198" y="19266"/>
                    <a:pt x="209523" y="19266"/>
                    <a:pt x="207995" y="18629"/>
                  </a:cubicBezTo>
                  <a:cubicBezTo>
                    <a:pt x="197932" y="13916"/>
                    <a:pt x="187359" y="8694"/>
                    <a:pt x="175768" y="2579"/>
                  </a:cubicBezTo>
                  <a:cubicBezTo>
                    <a:pt x="169781" y="-605"/>
                    <a:pt x="164304" y="-605"/>
                    <a:pt x="158445" y="2452"/>
                  </a:cubicBezTo>
                  <a:cubicBezTo>
                    <a:pt x="150292" y="6655"/>
                    <a:pt x="142013" y="10732"/>
                    <a:pt x="133733" y="14935"/>
                  </a:cubicBezTo>
                  <a:cubicBezTo>
                    <a:pt x="128893" y="17355"/>
                    <a:pt x="124053" y="19775"/>
                    <a:pt x="119085" y="22196"/>
                  </a:cubicBezTo>
                  <a:cubicBezTo>
                    <a:pt x="108767" y="27418"/>
                    <a:pt x="106729" y="33787"/>
                    <a:pt x="111952" y="44105"/>
                  </a:cubicBezTo>
                  <a:lnTo>
                    <a:pt x="145834" y="111870"/>
                  </a:lnTo>
                  <a:cubicBezTo>
                    <a:pt x="146344" y="113016"/>
                    <a:pt x="146981" y="114162"/>
                    <a:pt x="147490" y="115309"/>
                  </a:cubicBezTo>
                  <a:cubicBezTo>
                    <a:pt x="132077" y="126900"/>
                    <a:pt x="127619" y="141549"/>
                    <a:pt x="133988" y="159254"/>
                  </a:cubicBezTo>
                  <a:cubicBezTo>
                    <a:pt x="110296" y="166260"/>
                    <a:pt x="89151" y="178106"/>
                    <a:pt x="71063" y="194283"/>
                  </a:cubicBezTo>
                  <a:cubicBezTo>
                    <a:pt x="45460" y="217211"/>
                    <a:pt x="27245" y="246763"/>
                    <a:pt x="15272" y="284467"/>
                  </a:cubicBezTo>
                  <a:cubicBezTo>
                    <a:pt x="6865" y="311089"/>
                    <a:pt x="1897" y="339239"/>
                    <a:pt x="369" y="370829"/>
                  </a:cubicBezTo>
                  <a:cubicBezTo>
                    <a:pt x="-141" y="381783"/>
                    <a:pt x="-13" y="392993"/>
                    <a:pt x="114" y="403820"/>
                  </a:cubicBezTo>
                  <a:cubicBezTo>
                    <a:pt x="114" y="408787"/>
                    <a:pt x="241" y="413755"/>
                    <a:pt x="241" y="418723"/>
                  </a:cubicBezTo>
                  <a:lnTo>
                    <a:pt x="241" y="421398"/>
                  </a:lnTo>
                  <a:lnTo>
                    <a:pt x="27118" y="421398"/>
                  </a:lnTo>
                  <a:lnTo>
                    <a:pt x="27118" y="399234"/>
                  </a:lnTo>
                  <a:cubicBezTo>
                    <a:pt x="27118" y="361785"/>
                    <a:pt x="30557" y="331596"/>
                    <a:pt x="37945" y="304210"/>
                  </a:cubicBezTo>
                  <a:cubicBezTo>
                    <a:pt x="48772" y="264468"/>
                    <a:pt x="66223" y="234662"/>
                    <a:pt x="91316" y="213008"/>
                  </a:cubicBezTo>
                  <a:cubicBezTo>
                    <a:pt x="116665" y="191226"/>
                    <a:pt x="143796" y="180654"/>
                    <a:pt x="173985" y="180654"/>
                  </a:cubicBezTo>
                  <a:cubicBezTo>
                    <a:pt x="174112" y="180654"/>
                    <a:pt x="174239" y="180654"/>
                    <a:pt x="174367" y="180654"/>
                  </a:cubicBezTo>
                  <a:cubicBezTo>
                    <a:pt x="183283" y="180654"/>
                    <a:pt x="192327" y="180654"/>
                    <a:pt x="201371" y="180654"/>
                  </a:cubicBezTo>
                  <a:cubicBezTo>
                    <a:pt x="218185" y="180654"/>
                    <a:pt x="234871" y="180654"/>
                    <a:pt x="251558" y="180781"/>
                  </a:cubicBezTo>
                  <a:cubicBezTo>
                    <a:pt x="259201" y="180908"/>
                    <a:pt x="266206" y="181927"/>
                    <a:pt x="272575" y="183711"/>
                  </a:cubicBezTo>
                  <a:cubicBezTo>
                    <a:pt x="314865" y="196066"/>
                    <a:pt x="346327" y="223962"/>
                    <a:pt x="368618" y="268799"/>
                  </a:cubicBezTo>
                  <a:cubicBezTo>
                    <a:pt x="384795" y="301281"/>
                    <a:pt x="393075" y="338857"/>
                    <a:pt x="394094" y="383567"/>
                  </a:cubicBezTo>
                  <a:cubicBezTo>
                    <a:pt x="394603" y="405348"/>
                    <a:pt x="394476" y="427639"/>
                    <a:pt x="394348" y="449166"/>
                  </a:cubicBezTo>
                  <a:cubicBezTo>
                    <a:pt x="394348" y="458847"/>
                    <a:pt x="394221" y="468528"/>
                    <a:pt x="394221" y="478208"/>
                  </a:cubicBezTo>
                  <a:lnTo>
                    <a:pt x="394221" y="487507"/>
                  </a:lnTo>
                  <a:lnTo>
                    <a:pt x="421735" y="487507"/>
                  </a:lnTo>
                  <a:lnTo>
                    <a:pt x="421735" y="478081"/>
                  </a:lnTo>
                  <a:cubicBezTo>
                    <a:pt x="421735" y="468910"/>
                    <a:pt x="421735" y="459739"/>
                    <a:pt x="421735" y="450567"/>
                  </a:cubicBezTo>
                  <a:cubicBezTo>
                    <a:pt x="422117" y="430569"/>
                    <a:pt x="422244" y="409679"/>
                    <a:pt x="421862" y="389171"/>
                  </a:cubicBezTo>
                  <a:close/>
                  <a:moveTo>
                    <a:pt x="247227" y="107157"/>
                  </a:moveTo>
                  <a:cubicBezTo>
                    <a:pt x="246717" y="108303"/>
                    <a:pt x="244807" y="109449"/>
                    <a:pt x="244170" y="109449"/>
                  </a:cubicBezTo>
                  <a:cubicBezTo>
                    <a:pt x="225445" y="109704"/>
                    <a:pt x="206721" y="109577"/>
                    <a:pt x="187869" y="109577"/>
                  </a:cubicBezTo>
                  <a:lnTo>
                    <a:pt x="175513" y="109577"/>
                  </a:lnTo>
                  <a:lnTo>
                    <a:pt x="141503" y="41557"/>
                  </a:lnTo>
                  <a:lnTo>
                    <a:pt x="145962" y="39264"/>
                  </a:lnTo>
                  <a:cubicBezTo>
                    <a:pt x="152967" y="35698"/>
                    <a:pt x="159973" y="32131"/>
                    <a:pt x="166597" y="28819"/>
                  </a:cubicBezTo>
                  <a:cubicBezTo>
                    <a:pt x="167106" y="28819"/>
                    <a:pt x="168635" y="29584"/>
                    <a:pt x="169399" y="29966"/>
                  </a:cubicBezTo>
                  <a:lnTo>
                    <a:pt x="174876" y="32641"/>
                  </a:lnTo>
                  <a:cubicBezTo>
                    <a:pt x="183665" y="36971"/>
                    <a:pt x="192837" y="41430"/>
                    <a:pt x="201626" y="46143"/>
                  </a:cubicBezTo>
                  <a:cubicBezTo>
                    <a:pt x="207740" y="49327"/>
                    <a:pt x="213472" y="49454"/>
                    <a:pt x="219586" y="46270"/>
                  </a:cubicBezTo>
                  <a:cubicBezTo>
                    <a:pt x="231050" y="40283"/>
                    <a:pt x="241750" y="34933"/>
                    <a:pt x="252195" y="30093"/>
                  </a:cubicBezTo>
                  <a:cubicBezTo>
                    <a:pt x="253468" y="29456"/>
                    <a:pt x="255889" y="29456"/>
                    <a:pt x="257162" y="30093"/>
                  </a:cubicBezTo>
                  <a:cubicBezTo>
                    <a:pt x="263277" y="32895"/>
                    <a:pt x="269263" y="35825"/>
                    <a:pt x="275505" y="39137"/>
                  </a:cubicBezTo>
                  <a:lnTo>
                    <a:pt x="280218" y="41557"/>
                  </a:lnTo>
                  <a:lnTo>
                    <a:pt x="274231" y="53531"/>
                  </a:lnTo>
                  <a:cubicBezTo>
                    <a:pt x="265187" y="71746"/>
                    <a:pt x="256271" y="89451"/>
                    <a:pt x="247227" y="107157"/>
                  </a:cubicBezTo>
                  <a:close/>
                  <a:moveTo>
                    <a:pt x="169017" y="136836"/>
                  </a:moveTo>
                  <a:cubicBezTo>
                    <a:pt x="184048" y="136708"/>
                    <a:pt x="199078" y="136836"/>
                    <a:pt x="213981" y="136836"/>
                  </a:cubicBezTo>
                  <a:lnTo>
                    <a:pt x="233980" y="136963"/>
                  </a:lnTo>
                  <a:cubicBezTo>
                    <a:pt x="240858" y="136963"/>
                    <a:pt x="247609" y="136963"/>
                    <a:pt x="254488" y="137090"/>
                  </a:cubicBezTo>
                  <a:cubicBezTo>
                    <a:pt x="257035" y="137090"/>
                    <a:pt x="259455" y="138109"/>
                    <a:pt x="260984" y="139893"/>
                  </a:cubicBezTo>
                  <a:cubicBezTo>
                    <a:pt x="262385" y="141421"/>
                    <a:pt x="263149" y="143205"/>
                    <a:pt x="263022" y="145115"/>
                  </a:cubicBezTo>
                  <a:cubicBezTo>
                    <a:pt x="262894" y="149828"/>
                    <a:pt x="259328" y="153013"/>
                    <a:pt x="254105" y="153013"/>
                  </a:cubicBezTo>
                  <a:cubicBezTo>
                    <a:pt x="243788" y="153013"/>
                    <a:pt x="233343" y="153013"/>
                    <a:pt x="223025" y="153013"/>
                  </a:cubicBezTo>
                  <a:lnTo>
                    <a:pt x="210287" y="153013"/>
                  </a:lnTo>
                  <a:lnTo>
                    <a:pt x="202008" y="153013"/>
                  </a:lnTo>
                  <a:cubicBezTo>
                    <a:pt x="190926" y="153013"/>
                    <a:pt x="179844" y="153013"/>
                    <a:pt x="168890" y="153013"/>
                  </a:cubicBezTo>
                  <a:cubicBezTo>
                    <a:pt x="165705" y="153013"/>
                    <a:pt x="158445" y="152248"/>
                    <a:pt x="158445" y="144988"/>
                  </a:cubicBezTo>
                  <a:cubicBezTo>
                    <a:pt x="158699" y="140020"/>
                    <a:pt x="162521" y="136963"/>
                    <a:pt x="169017" y="136836"/>
                  </a:cubicBezTo>
                  <a:close/>
                </a:path>
              </a:pathLst>
            </a:custGeom>
            <a:solidFill>
              <a:srgbClr val="1E3A5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Полилиния: фигура 18"/>
            <p:cNvSpPr/>
            <p:nvPr/>
          </p:nvSpPr>
          <p:spPr bwMode="auto">
            <a:xfrm>
              <a:off x="5449522" y="1259778"/>
              <a:ext cx="107378" cy="103685"/>
            </a:xfrm>
            <a:custGeom>
              <a:avLst/>
              <a:gdLst>
                <a:gd name="connsiteX0" fmla="*/ 107380 w 107379"/>
                <a:gd name="connsiteY0" fmla="*/ 34519 h 103685"/>
                <a:gd name="connsiteX1" fmla="*/ 95533 w 107379"/>
                <a:gd name="connsiteY1" fmla="*/ 8789 h 103685"/>
                <a:gd name="connsiteX2" fmla="*/ 61523 w 107379"/>
                <a:gd name="connsiteY2" fmla="*/ 0 h 103685"/>
                <a:gd name="connsiteX3" fmla="*/ 14266 w 107379"/>
                <a:gd name="connsiteY3" fmla="*/ 0 h 103685"/>
                <a:gd name="connsiteX4" fmla="*/ 14266 w 107379"/>
                <a:gd name="connsiteY4" fmla="*/ 80758 h 103685"/>
                <a:gd name="connsiteX5" fmla="*/ 0 w 107379"/>
                <a:gd name="connsiteY5" fmla="*/ 80758 h 103685"/>
                <a:gd name="connsiteX6" fmla="*/ 0 w 107379"/>
                <a:gd name="connsiteY6" fmla="*/ 92094 h 103685"/>
                <a:gd name="connsiteX7" fmla="*/ 14266 w 107379"/>
                <a:gd name="connsiteY7" fmla="*/ 92094 h 103685"/>
                <a:gd name="connsiteX8" fmla="*/ 14266 w 107379"/>
                <a:gd name="connsiteY8" fmla="*/ 103686 h 103685"/>
                <a:gd name="connsiteX9" fmla="*/ 41143 w 107379"/>
                <a:gd name="connsiteY9" fmla="*/ 103686 h 103685"/>
                <a:gd name="connsiteX10" fmla="*/ 41143 w 107379"/>
                <a:gd name="connsiteY10" fmla="*/ 92094 h 103685"/>
                <a:gd name="connsiteX11" fmla="*/ 73752 w 107379"/>
                <a:gd name="connsiteY11" fmla="*/ 92094 h 103685"/>
                <a:gd name="connsiteX12" fmla="*/ 73752 w 107379"/>
                <a:gd name="connsiteY12" fmla="*/ 80758 h 103685"/>
                <a:gd name="connsiteX13" fmla="*/ 41143 w 107379"/>
                <a:gd name="connsiteY13" fmla="*/ 80758 h 103685"/>
                <a:gd name="connsiteX14" fmla="*/ 41143 w 107379"/>
                <a:gd name="connsiteY14" fmla="*/ 69039 h 103685"/>
                <a:gd name="connsiteX15" fmla="*/ 61396 w 107379"/>
                <a:gd name="connsiteY15" fmla="*/ 69039 h 103685"/>
                <a:gd name="connsiteX16" fmla="*/ 95406 w 107379"/>
                <a:gd name="connsiteY16" fmla="*/ 60250 h 103685"/>
                <a:gd name="connsiteX17" fmla="*/ 107380 w 107379"/>
                <a:gd name="connsiteY17" fmla="*/ 34519 h 103685"/>
                <a:gd name="connsiteX18" fmla="*/ 75153 w 107379"/>
                <a:gd name="connsiteY18" fmla="*/ 45729 h 103685"/>
                <a:gd name="connsiteX19" fmla="*/ 61269 w 107379"/>
                <a:gd name="connsiteY19" fmla="*/ 49423 h 103685"/>
                <a:gd name="connsiteX20" fmla="*/ 41270 w 107379"/>
                <a:gd name="connsiteY20" fmla="*/ 49423 h 103685"/>
                <a:gd name="connsiteX21" fmla="*/ 41270 w 107379"/>
                <a:gd name="connsiteY21" fmla="*/ 20253 h 103685"/>
                <a:gd name="connsiteX22" fmla="*/ 61269 w 107379"/>
                <a:gd name="connsiteY22" fmla="*/ 20253 h 103685"/>
                <a:gd name="connsiteX23" fmla="*/ 75153 w 107379"/>
                <a:gd name="connsiteY23" fmla="*/ 23947 h 103685"/>
                <a:gd name="connsiteX24" fmla="*/ 75153 w 107379"/>
                <a:gd name="connsiteY24" fmla="*/ 23947 h 103685"/>
                <a:gd name="connsiteX25" fmla="*/ 80375 w 107379"/>
                <a:gd name="connsiteY25" fmla="*/ 34774 h 103685"/>
                <a:gd name="connsiteX26" fmla="*/ 75153 w 107379"/>
                <a:gd name="connsiteY26" fmla="*/ 45729 h 10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379" h="103685" fill="norm" stroke="1" extrusionOk="0">
                  <a:moveTo>
                    <a:pt x="107380" y="34519"/>
                  </a:moveTo>
                  <a:cubicBezTo>
                    <a:pt x="107380" y="23055"/>
                    <a:pt x="103558" y="14648"/>
                    <a:pt x="95533" y="8789"/>
                  </a:cubicBezTo>
                  <a:cubicBezTo>
                    <a:pt x="87509" y="2930"/>
                    <a:pt x="76045" y="0"/>
                    <a:pt x="61523" y="0"/>
                  </a:cubicBezTo>
                  <a:lnTo>
                    <a:pt x="14266" y="0"/>
                  </a:lnTo>
                  <a:lnTo>
                    <a:pt x="14266" y="80758"/>
                  </a:lnTo>
                  <a:lnTo>
                    <a:pt x="0" y="80758"/>
                  </a:lnTo>
                  <a:lnTo>
                    <a:pt x="0" y="92094"/>
                  </a:lnTo>
                  <a:lnTo>
                    <a:pt x="14266" y="92094"/>
                  </a:lnTo>
                  <a:lnTo>
                    <a:pt x="14266" y="103686"/>
                  </a:lnTo>
                  <a:lnTo>
                    <a:pt x="41143" y="103686"/>
                  </a:lnTo>
                  <a:lnTo>
                    <a:pt x="41143" y="92094"/>
                  </a:lnTo>
                  <a:lnTo>
                    <a:pt x="73752" y="92094"/>
                  </a:lnTo>
                  <a:lnTo>
                    <a:pt x="73752" y="80758"/>
                  </a:lnTo>
                  <a:lnTo>
                    <a:pt x="41143" y="80758"/>
                  </a:lnTo>
                  <a:lnTo>
                    <a:pt x="41143" y="69039"/>
                  </a:lnTo>
                  <a:lnTo>
                    <a:pt x="61396" y="69039"/>
                  </a:lnTo>
                  <a:cubicBezTo>
                    <a:pt x="75917" y="69039"/>
                    <a:pt x="87381" y="66109"/>
                    <a:pt x="95406" y="60250"/>
                  </a:cubicBezTo>
                  <a:cubicBezTo>
                    <a:pt x="103558" y="54390"/>
                    <a:pt x="107380" y="45983"/>
                    <a:pt x="107380" y="34519"/>
                  </a:cubicBezTo>
                  <a:close/>
                  <a:moveTo>
                    <a:pt x="75153" y="45729"/>
                  </a:moveTo>
                  <a:cubicBezTo>
                    <a:pt x="71841" y="48149"/>
                    <a:pt x="67128" y="49423"/>
                    <a:pt x="61269" y="49423"/>
                  </a:cubicBezTo>
                  <a:lnTo>
                    <a:pt x="41270" y="49423"/>
                  </a:lnTo>
                  <a:lnTo>
                    <a:pt x="41270" y="20253"/>
                  </a:lnTo>
                  <a:lnTo>
                    <a:pt x="61269" y="20253"/>
                  </a:lnTo>
                  <a:cubicBezTo>
                    <a:pt x="67128" y="20253"/>
                    <a:pt x="71841" y="21527"/>
                    <a:pt x="75153" y="23947"/>
                  </a:cubicBezTo>
                  <a:lnTo>
                    <a:pt x="75153" y="23947"/>
                  </a:lnTo>
                  <a:cubicBezTo>
                    <a:pt x="78592" y="26495"/>
                    <a:pt x="80375" y="30189"/>
                    <a:pt x="80375" y="34774"/>
                  </a:cubicBezTo>
                  <a:cubicBezTo>
                    <a:pt x="80375" y="39487"/>
                    <a:pt x="78592" y="43181"/>
                    <a:pt x="75153" y="45729"/>
                  </a:cubicBezTo>
                  <a:close/>
                </a:path>
              </a:pathLst>
            </a:custGeom>
            <a:solidFill>
              <a:srgbClr val="1E3A5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0" name="Рисунок 29"/>
          <p:cNvGrpSpPr/>
          <p:nvPr/>
        </p:nvGrpSpPr>
        <p:grpSpPr bwMode="auto">
          <a:xfrm>
            <a:off x="5058668" y="2162175"/>
            <a:ext cx="1399867" cy="1399867"/>
            <a:chOff x="3349000" y="2241964"/>
            <a:chExt cx="1399867" cy="1399867"/>
          </a:xfrm>
          <a:solidFill>
            <a:schemeClr val="accent1"/>
          </a:solidFill>
        </p:grpSpPr>
        <p:sp>
          <p:nvSpPr>
            <p:cNvPr id="21" name="Полилиния: фигура 20"/>
            <p:cNvSpPr/>
            <p:nvPr/>
          </p:nvSpPr>
          <p:spPr bwMode="auto">
            <a:xfrm rot="-4060763">
              <a:off x="3512530" y="2405494"/>
              <a:ext cx="1072808" cy="1072808"/>
            </a:xfrm>
            <a:custGeom>
              <a:avLst/>
              <a:gdLst>
                <a:gd name="connsiteX0" fmla="*/ 1072809 w 1072808"/>
                <a:gd name="connsiteY0" fmla="*/ 536404 h 1072808"/>
                <a:gd name="connsiteX1" fmla="*/ 536404 w 1072808"/>
                <a:gd name="connsiteY1" fmla="*/ 1072809 h 1072808"/>
                <a:gd name="connsiteX2" fmla="*/ 0 w 1072808"/>
                <a:gd name="connsiteY2" fmla="*/ 536404 h 1072808"/>
                <a:gd name="connsiteX3" fmla="*/ 536404 w 1072808"/>
                <a:gd name="connsiteY3" fmla="*/ 0 h 1072808"/>
                <a:gd name="connsiteX4" fmla="*/ 1072809 w 1072808"/>
                <a:gd name="connsiteY4" fmla="*/ 536404 h 107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808" h="1072808" fill="norm" stroke="1" extrusionOk="0">
                  <a:moveTo>
                    <a:pt x="1072809" y="536404"/>
                  </a:moveTo>
                  <a:cubicBezTo>
                    <a:pt x="1072809" y="832652"/>
                    <a:pt x="832652" y="1072809"/>
                    <a:pt x="536404" y="1072809"/>
                  </a:cubicBezTo>
                  <a:cubicBezTo>
                    <a:pt x="240156" y="1072809"/>
                    <a:pt x="0" y="832652"/>
                    <a:pt x="0" y="536404"/>
                  </a:cubicBezTo>
                  <a:cubicBezTo>
                    <a:pt x="0" y="240156"/>
                    <a:pt x="240156" y="0"/>
                    <a:pt x="536404" y="0"/>
                  </a:cubicBezTo>
                  <a:cubicBezTo>
                    <a:pt x="832652" y="0"/>
                    <a:pt x="1072809" y="240156"/>
                    <a:pt x="1072809" y="53640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2540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олилиния: фигура 23"/>
            <p:cNvSpPr/>
            <p:nvPr/>
          </p:nvSpPr>
          <p:spPr bwMode="auto">
            <a:xfrm>
              <a:off x="3966874" y="2997324"/>
              <a:ext cx="395643" cy="250316"/>
            </a:xfrm>
            <a:custGeom>
              <a:avLst/>
              <a:gdLst>
                <a:gd name="connsiteX0" fmla="*/ 395644 w 395644"/>
                <a:gd name="connsiteY0" fmla="*/ 211305 h 250316"/>
                <a:gd name="connsiteX1" fmla="*/ 395644 w 395644"/>
                <a:gd name="connsiteY1" fmla="*/ 40109 h 250316"/>
                <a:gd name="connsiteX2" fmla="*/ 374882 w 395644"/>
                <a:gd name="connsiteY2" fmla="*/ 17181 h 250316"/>
                <a:gd name="connsiteX3" fmla="*/ 354883 w 395644"/>
                <a:gd name="connsiteY3" fmla="*/ 8902 h 250316"/>
                <a:gd name="connsiteX4" fmla="*/ 259605 w 395644"/>
                <a:gd name="connsiteY4" fmla="*/ 1896 h 250316"/>
                <a:gd name="connsiteX5" fmla="*/ 208781 w 395644"/>
                <a:gd name="connsiteY5" fmla="*/ 15907 h 250316"/>
                <a:gd name="connsiteX6" fmla="*/ 185471 w 395644"/>
                <a:gd name="connsiteY6" fmla="*/ 53611 h 250316"/>
                <a:gd name="connsiteX7" fmla="*/ 185598 w 395644"/>
                <a:gd name="connsiteY7" fmla="*/ 61764 h 250316"/>
                <a:gd name="connsiteX8" fmla="*/ 185598 w 395644"/>
                <a:gd name="connsiteY8" fmla="*/ 65967 h 250316"/>
                <a:gd name="connsiteX9" fmla="*/ 185598 w 395644"/>
                <a:gd name="connsiteY9" fmla="*/ 67878 h 250316"/>
                <a:gd name="connsiteX10" fmla="*/ 176554 w 395644"/>
                <a:gd name="connsiteY10" fmla="*/ 64566 h 250316"/>
                <a:gd name="connsiteX11" fmla="*/ 172860 w 395644"/>
                <a:gd name="connsiteY11" fmla="*/ 63165 h 250316"/>
                <a:gd name="connsiteX12" fmla="*/ 74907 w 395644"/>
                <a:gd name="connsiteY12" fmla="*/ 55012 h 250316"/>
                <a:gd name="connsiteX13" fmla="*/ 18988 w 395644"/>
                <a:gd name="connsiteY13" fmla="*/ 71317 h 250316"/>
                <a:gd name="connsiteX14" fmla="*/ 8 w 395644"/>
                <a:gd name="connsiteY14" fmla="*/ 104308 h 250316"/>
                <a:gd name="connsiteX15" fmla="*/ 8 w 395644"/>
                <a:gd name="connsiteY15" fmla="*/ 199714 h 250316"/>
                <a:gd name="connsiteX16" fmla="*/ 17077 w 395644"/>
                <a:gd name="connsiteY16" fmla="*/ 230794 h 250316"/>
                <a:gd name="connsiteX17" fmla="*/ 35929 w 395644"/>
                <a:gd name="connsiteY17" fmla="*/ 239711 h 250316"/>
                <a:gd name="connsiteX18" fmla="*/ 125094 w 395644"/>
                <a:gd name="connsiteY18" fmla="*/ 249391 h 250316"/>
                <a:gd name="connsiteX19" fmla="*/ 197189 w 395644"/>
                <a:gd name="connsiteY19" fmla="*/ 228246 h 250316"/>
                <a:gd name="connsiteX20" fmla="*/ 197954 w 395644"/>
                <a:gd name="connsiteY20" fmla="*/ 227737 h 250316"/>
                <a:gd name="connsiteX21" fmla="*/ 198718 w 395644"/>
                <a:gd name="connsiteY21" fmla="*/ 228119 h 250316"/>
                <a:gd name="connsiteX22" fmla="*/ 202412 w 395644"/>
                <a:gd name="connsiteY22" fmla="*/ 230412 h 250316"/>
                <a:gd name="connsiteX23" fmla="*/ 210182 w 395644"/>
                <a:gd name="connsiteY23" fmla="*/ 234870 h 250316"/>
                <a:gd name="connsiteX24" fmla="*/ 222920 w 395644"/>
                <a:gd name="connsiteY24" fmla="*/ 239965 h 250316"/>
                <a:gd name="connsiteX25" fmla="*/ 357813 w 395644"/>
                <a:gd name="connsiteY25" fmla="*/ 240602 h 250316"/>
                <a:gd name="connsiteX26" fmla="*/ 395644 w 395644"/>
                <a:gd name="connsiteY26" fmla="*/ 211305 h 250316"/>
                <a:gd name="connsiteX27" fmla="*/ 185598 w 395644"/>
                <a:gd name="connsiteY27" fmla="*/ 137171 h 250316"/>
                <a:gd name="connsiteX28" fmla="*/ 185216 w 395644"/>
                <a:gd name="connsiteY28" fmla="*/ 150164 h 250316"/>
                <a:gd name="connsiteX29" fmla="*/ 178592 w 395644"/>
                <a:gd name="connsiteY29" fmla="*/ 157934 h 250316"/>
                <a:gd name="connsiteX30" fmla="*/ 171077 w 395644"/>
                <a:gd name="connsiteY30" fmla="*/ 160736 h 250316"/>
                <a:gd name="connsiteX31" fmla="*/ 141016 w 395644"/>
                <a:gd name="connsiteY31" fmla="*/ 169907 h 250316"/>
                <a:gd name="connsiteX32" fmla="*/ 104076 w 395644"/>
                <a:gd name="connsiteY32" fmla="*/ 173092 h 250316"/>
                <a:gd name="connsiteX33" fmla="*/ 49686 w 395644"/>
                <a:gd name="connsiteY33" fmla="*/ 165959 h 250316"/>
                <a:gd name="connsiteX34" fmla="*/ 47902 w 395644"/>
                <a:gd name="connsiteY34" fmla="*/ 165322 h 250316"/>
                <a:gd name="connsiteX35" fmla="*/ 46756 w 395644"/>
                <a:gd name="connsiteY35" fmla="*/ 164940 h 250316"/>
                <a:gd name="connsiteX36" fmla="*/ 24338 w 395644"/>
                <a:gd name="connsiteY36" fmla="*/ 131821 h 250316"/>
                <a:gd name="connsiteX37" fmla="*/ 24465 w 395644"/>
                <a:gd name="connsiteY37" fmla="*/ 130038 h 250316"/>
                <a:gd name="connsiteX38" fmla="*/ 26121 w 395644"/>
                <a:gd name="connsiteY38" fmla="*/ 130675 h 250316"/>
                <a:gd name="connsiteX39" fmla="*/ 183687 w 395644"/>
                <a:gd name="connsiteY39" fmla="*/ 130802 h 250316"/>
                <a:gd name="connsiteX40" fmla="*/ 185471 w 395644"/>
                <a:gd name="connsiteY40" fmla="*/ 130165 h 250316"/>
                <a:gd name="connsiteX41" fmla="*/ 185471 w 395644"/>
                <a:gd name="connsiteY41" fmla="*/ 132076 h 250316"/>
                <a:gd name="connsiteX42" fmla="*/ 185598 w 395644"/>
                <a:gd name="connsiteY42" fmla="*/ 137171 h 250316"/>
                <a:gd name="connsiteX43" fmla="*/ 185216 w 395644"/>
                <a:gd name="connsiteY43" fmla="*/ 202389 h 250316"/>
                <a:gd name="connsiteX44" fmla="*/ 178210 w 395644"/>
                <a:gd name="connsiteY44" fmla="*/ 211305 h 250316"/>
                <a:gd name="connsiteX45" fmla="*/ 174898 w 395644"/>
                <a:gd name="connsiteY45" fmla="*/ 212579 h 250316"/>
                <a:gd name="connsiteX46" fmla="*/ 144200 w 395644"/>
                <a:gd name="connsiteY46" fmla="*/ 222387 h 250316"/>
                <a:gd name="connsiteX47" fmla="*/ 103567 w 395644"/>
                <a:gd name="connsiteY47" fmla="*/ 226208 h 250316"/>
                <a:gd name="connsiteX48" fmla="*/ 45737 w 395644"/>
                <a:gd name="connsiteY48" fmla="*/ 217674 h 250316"/>
                <a:gd name="connsiteX49" fmla="*/ 24465 w 395644"/>
                <a:gd name="connsiteY49" fmla="*/ 184683 h 250316"/>
                <a:gd name="connsiteX50" fmla="*/ 24592 w 395644"/>
                <a:gd name="connsiteY50" fmla="*/ 182900 h 250316"/>
                <a:gd name="connsiteX51" fmla="*/ 26248 w 395644"/>
                <a:gd name="connsiteY51" fmla="*/ 183537 h 250316"/>
                <a:gd name="connsiteX52" fmla="*/ 104076 w 395644"/>
                <a:gd name="connsiteY52" fmla="*/ 197294 h 250316"/>
                <a:gd name="connsiteX53" fmla="*/ 104203 w 395644"/>
                <a:gd name="connsiteY53" fmla="*/ 197294 h 250316"/>
                <a:gd name="connsiteX54" fmla="*/ 183687 w 395644"/>
                <a:gd name="connsiteY54" fmla="*/ 183282 h 250316"/>
                <a:gd name="connsiteX55" fmla="*/ 185598 w 395644"/>
                <a:gd name="connsiteY55" fmla="*/ 182518 h 250316"/>
                <a:gd name="connsiteX56" fmla="*/ 185598 w 395644"/>
                <a:gd name="connsiteY56" fmla="*/ 184556 h 250316"/>
                <a:gd name="connsiteX57" fmla="*/ 185725 w 395644"/>
                <a:gd name="connsiteY57" fmla="*/ 190415 h 250316"/>
                <a:gd name="connsiteX58" fmla="*/ 185216 w 395644"/>
                <a:gd name="connsiteY58" fmla="*/ 202389 h 250316"/>
                <a:gd name="connsiteX59" fmla="*/ 186235 w 395644"/>
                <a:gd name="connsiteY59" fmla="*/ 98576 h 250316"/>
                <a:gd name="connsiteX60" fmla="*/ 104458 w 395644"/>
                <a:gd name="connsiteY60" fmla="*/ 119338 h 250316"/>
                <a:gd name="connsiteX61" fmla="*/ 24083 w 395644"/>
                <a:gd name="connsiteY61" fmla="*/ 98958 h 250316"/>
                <a:gd name="connsiteX62" fmla="*/ 22809 w 395644"/>
                <a:gd name="connsiteY62" fmla="*/ 97684 h 250316"/>
                <a:gd name="connsiteX63" fmla="*/ 24338 w 395644"/>
                <a:gd name="connsiteY63" fmla="*/ 96792 h 250316"/>
                <a:gd name="connsiteX64" fmla="*/ 28923 w 395644"/>
                <a:gd name="connsiteY64" fmla="*/ 93990 h 250316"/>
                <a:gd name="connsiteX65" fmla="*/ 38859 w 395644"/>
                <a:gd name="connsiteY65" fmla="*/ 88513 h 250316"/>
                <a:gd name="connsiteX66" fmla="*/ 103184 w 395644"/>
                <a:gd name="connsiteY66" fmla="*/ 77813 h 250316"/>
                <a:gd name="connsiteX67" fmla="*/ 105477 w 395644"/>
                <a:gd name="connsiteY67" fmla="*/ 77813 h 250316"/>
                <a:gd name="connsiteX68" fmla="*/ 167001 w 395644"/>
                <a:gd name="connsiteY68" fmla="*/ 86984 h 250316"/>
                <a:gd name="connsiteX69" fmla="*/ 179611 w 395644"/>
                <a:gd name="connsiteY69" fmla="*/ 93098 h 250316"/>
                <a:gd name="connsiteX70" fmla="*/ 185853 w 395644"/>
                <a:gd name="connsiteY70" fmla="*/ 96410 h 250316"/>
                <a:gd name="connsiteX71" fmla="*/ 187509 w 395644"/>
                <a:gd name="connsiteY71" fmla="*/ 97302 h 250316"/>
                <a:gd name="connsiteX72" fmla="*/ 186235 w 395644"/>
                <a:gd name="connsiteY72" fmla="*/ 98576 h 250316"/>
                <a:gd name="connsiteX73" fmla="*/ 371697 w 395644"/>
                <a:gd name="connsiteY73" fmla="*/ 140101 h 250316"/>
                <a:gd name="connsiteX74" fmla="*/ 357049 w 395644"/>
                <a:gd name="connsiteY74" fmla="*/ 161755 h 250316"/>
                <a:gd name="connsiteX75" fmla="*/ 294888 w 395644"/>
                <a:gd name="connsiteY75" fmla="*/ 172710 h 250316"/>
                <a:gd name="connsiteX76" fmla="*/ 288902 w 395644"/>
                <a:gd name="connsiteY76" fmla="*/ 172837 h 250316"/>
                <a:gd name="connsiteX77" fmla="*/ 235785 w 395644"/>
                <a:gd name="connsiteY77" fmla="*/ 166086 h 250316"/>
                <a:gd name="connsiteX78" fmla="*/ 235148 w 395644"/>
                <a:gd name="connsiteY78" fmla="*/ 165959 h 250316"/>
                <a:gd name="connsiteX79" fmla="*/ 230690 w 395644"/>
                <a:gd name="connsiteY79" fmla="*/ 164558 h 250316"/>
                <a:gd name="connsiteX80" fmla="*/ 230180 w 395644"/>
                <a:gd name="connsiteY80" fmla="*/ 164303 h 250316"/>
                <a:gd name="connsiteX81" fmla="*/ 210182 w 395644"/>
                <a:gd name="connsiteY81" fmla="*/ 139209 h 250316"/>
                <a:gd name="connsiteX82" fmla="*/ 210564 w 395644"/>
                <a:gd name="connsiteY82" fmla="*/ 132076 h 250316"/>
                <a:gd name="connsiteX83" fmla="*/ 210691 w 395644"/>
                <a:gd name="connsiteY83" fmla="*/ 130293 h 250316"/>
                <a:gd name="connsiteX84" fmla="*/ 212347 w 395644"/>
                <a:gd name="connsiteY84" fmla="*/ 130930 h 250316"/>
                <a:gd name="connsiteX85" fmla="*/ 369787 w 395644"/>
                <a:gd name="connsiteY85" fmla="*/ 130548 h 250316"/>
                <a:gd name="connsiteX86" fmla="*/ 371570 w 395644"/>
                <a:gd name="connsiteY86" fmla="*/ 129911 h 250316"/>
                <a:gd name="connsiteX87" fmla="*/ 371570 w 395644"/>
                <a:gd name="connsiteY87" fmla="*/ 140101 h 250316"/>
                <a:gd name="connsiteX88" fmla="*/ 371443 w 395644"/>
                <a:gd name="connsiteY88" fmla="*/ 96156 h 250316"/>
                <a:gd name="connsiteX89" fmla="*/ 364182 w 395644"/>
                <a:gd name="connsiteY89" fmla="*/ 105072 h 250316"/>
                <a:gd name="connsiteX90" fmla="*/ 358832 w 395644"/>
                <a:gd name="connsiteY90" fmla="*/ 107110 h 250316"/>
                <a:gd name="connsiteX91" fmla="*/ 327242 w 395644"/>
                <a:gd name="connsiteY91" fmla="*/ 116663 h 250316"/>
                <a:gd name="connsiteX92" fmla="*/ 289156 w 395644"/>
                <a:gd name="connsiteY92" fmla="*/ 119848 h 250316"/>
                <a:gd name="connsiteX93" fmla="*/ 233110 w 395644"/>
                <a:gd name="connsiteY93" fmla="*/ 111950 h 250316"/>
                <a:gd name="connsiteX94" fmla="*/ 232346 w 395644"/>
                <a:gd name="connsiteY94" fmla="*/ 111823 h 250316"/>
                <a:gd name="connsiteX95" fmla="*/ 230817 w 395644"/>
                <a:gd name="connsiteY95" fmla="*/ 111441 h 250316"/>
                <a:gd name="connsiteX96" fmla="*/ 229671 w 395644"/>
                <a:gd name="connsiteY96" fmla="*/ 110931 h 250316"/>
                <a:gd name="connsiteX97" fmla="*/ 210437 w 395644"/>
                <a:gd name="connsiteY97" fmla="*/ 86347 h 250316"/>
                <a:gd name="connsiteX98" fmla="*/ 210819 w 395644"/>
                <a:gd name="connsiteY98" fmla="*/ 79087 h 250316"/>
                <a:gd name="connsiteX99" fmla="*/ 210946 w 395644"/>
                <a:gd name="connsiteY99" fmla="*/ 77304 h 250316"/>
                <a:gd name="connsiteX100" fmla="*/ 212602 w 395644"/>
                <a:gd name="connsiteY100" fmla="*/ 77813 h 250316"/>
                <a:gd name="connsiteX101" fmla="*/ 370041 w 395644"/>
                <a:gd name="connsiteY101" fmla="*/ 77431 h 250316"/>
                <a:gd name="connsiteX102" fmla="*/ 371825 w 395644"/>
                <a:gd name="connsiteY102" fmla="*/ 76794 h 250316"/>
                <a:gd name="connsiteX103" fmla="*/ 371825 w 395644"/>
                <a:gd name="connsiteY103" fmla="*/ 78705 h 250316"/>
                <a:gd name="connsiteX104" fmla="*/ 371952 w 395644"/>
                <a:gd name="connsiteY104" fmla="*/ 83800 h 250316"/>
                <a:gd name="connsiteX105" fmla="*/ 371443 w 395644"/>
                <a:gd name="connsiteY105" fmla="*/ 96156 h 250316"/>
                <a:gd name="connsiteX106" fmla="*/ 209163 w 395644"/>
                <a:gd name="connsiteY106" fmla="*/ 44695 h 250316"/>
                <a:gd name="connsiteX107" fmla="*/ 210437 w 395644"/>
                <a:gd name="connsiteY107" fmla="*/ 43803 h 250316"/>
                <a:gd name="connsiteX108" fmla="*/ 213621 w 395644"/>
                <a:gd name="connsiteY108" fmla="*/ 41638 h 250316"/>
                <a:gd name="connsiteX109" fmla="*/ 220754 w 395644"/>
                <a:gd name="connsiteY109" fmla="*/ 37180 h 250316"/>
                <a:gd name="connsiteX110" fmla="*/ 277438 w 395644"/>
                <a:gd name="connsiteY110" fmla="*/ 24951 h 250316"/>
                <a:gd name="connsiteX111" fmla="*/ 349661 w 395644"/>
                <a:gd name="connsiteY111" fmla="*/ 32594 h 250316"/>
                <a:gd name="connsiteX112" fmla="*/ 364309 w 395644"/>
                <a:gd name="connsiteY112" fmla="*/ 39090 h 250316"/>
                <a:gd name="connsiteX113" fmla="*/ 371443 w 395644"/>
                <a:gd name="connsiteY113" fmla="*/ 42529 h 250316"/>
                <a:gd name="connsiteX114" fmla="*/ 373098 w 395644"/>
                <a:gd name="connsiteY114" fmla="*/ 43294 h 250316"/>
                <a:gd name="connsiteX115" fmla="*/ 371952 w 395644"/>
                <a:gd name="connsiteY115" fmla="*/ 44695 h 250316"/>
                <a:gd name="connsiteX116" fmla="*/ 295270 w 395644"/>
                <a:gd name="connsiteY116" fmla="*/ 65967 h 250316"/>
                <a:gd name="connsiteX117" fmla="*/ 290175 w 395644"/>
                <a:gd name="connsiteY117" fmla="*/ 65967 h 250316"/>
                <a:gd name="connsiteX118" fmla="*/ 210309 w 395644"/>
                <a:gd name="connsiteY118" fmla="*/ 45841 h 250316"/>
                <a:gd name="connsiteX119" fmla="*/ 209163 w 395644"/>
                <a:gd name="connsiteY119" fmla="*/ 44695 h 250316"/>
                <a:gd name="connsiteX120" fmla="*/ 295270 w 395644"/>
                <a:gd name="connsiteY120" fmla="*/ 226081 h 250316"/>
                <a:gd name="connsiteX121" fmla="*/ 279476 w 395644"/>
                <a:gd name="connsiteY121" fmla="*/ 225444 h 250316"/>
                <a:gd name="connsiteX122" fmla="*/ 246230 w 395644"/>
                <a:gd name="connsiteY122" fmla="*/ 220349 h 250316"/>
                <a:gd name="connsiteX123" fmla="*/ 231836 w 395644"/>
                <a:gd name="connsiteY123" fmla="*/ 217674 h 250316"/>
                <a:gd name="connsiteX124" fmla="*/ 228652 w 395644"/>
                <a:gd name="connsiteY124" fmla="*/ 216782 h 250316"/>
                <a:gd name="connsiteX125" fmla="*/ 226996 w 395644"/>
                <a:gd name="connsiteY125" fmla="*/ 216018 h 250316"/>
                <a:gd name="connsiteX126" fmla="*/ 210437 w 395644"/>
                <a:gd name="connsiteY126" fmla="*/ 190033 h 250316"/>
                <a:gd name="connsiteX127" fmla="*/ 210946 w 395644"/>
                <a:gd name="connsiteY127" fmla="*/ 183409 h 250316"/>
                <a:gd name="connsiteX128" fmla="*/ 212602 w 395644"/>
                <a:gd name="connsiteY128" fmla="*/ 183919 h 250316"/>
                <a:gd name="connsiteX129" fmla="*/ 369659 w 395644"/>
                <a:gd name="connsiteY129" fmla="*/ 183537 h 250316"/>
                <a:gd name="connsiteX130" fmla="*/ 371315 w 395644"/>
                <a:gd name="connsiteY130" fmla="*/ 183027 h 250316"/>
                <a:gd name="connsiteX131" fmla="*/ 371570 w 395644"/>
                <a:gd name="connsiteY131" fmla="*/ 186084 h 250316"/>
                <a:gd name="connsiteX132" fmla="*/ 371697 w 395644"/>
                <a:gd name="connsiteY132" fmla="*/ 188759 h 250316"/>
                <a:gd name="connsiteX133" fmla="*/ 351699 w 395644"/>
                <a:gd name="connsiteY133" fmla="*/ 217037 h 250316"/>
                <a:gd name="connsiteX134" fmla="*/ 295270 w 395644"/>
                <a:gd name="connsiteY134" fmla="*/ 226081 h 2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395644" h="250316" fill="norm" stroke="1" extrusionOk="0">
                  <a:moveTo>
                    <a:pt x="395644" y="211305"/>
                  </a:moveTo>
                  <a:lnTo>
                    <a:pt x="395644" y="40109"/>
                  </a:lnTo>
                  <a:cubicBezTo>
                    <a:pt x="391441" y="29537"/>
                    <a:pt x="384562" y="21894"/>
                    <a:pt x="374882" y="17181"/>
                  </a:cubicBezTo>
                  <a:cubicBezTo>
                    <a:pt x="367494" y="13615"/>
                    <a:pt x="361380" y="10812"/>
                    <a:pt x="354883" y="8902"/>
                  </a:cubicBezTo>
                  <a:cubicBezTo>
                    <a:pt x="325969" y="113"/>
                    <a:pt x="294761" y="-2053"/>
                    <a:pt x="259605" y="1896"/>
                  </a:cubicBezTo>
                  <a:cubicBezTo>
                    <a:pt x="239097" y="4316"/>
                    <a:pt x="223047" y="8647"/>
                    <a:pt x="208781" y="15907"/>
                  </a:cubicBezTo>
                  <a:cubicBezTo>
                    <a:pt x="191840" y="24442"/>
                    <a:pt x="184197" y="36797"/>
                    <a:pt x="185471" y="53611"/>
                  </a:cubicBezTo>
                  <a:cubicBezTo>
                    <a:pt x="185598" y="56286"/>
                    <a:pt x="185598" y="58961"/>
                    <a:pt x="185598" y="61764"/>
                  </a:cubicBezTo>
                  <a:cubicBezTo>
                    <a:pt x="185598" y="63165"/>
                    <a:pt x="185598" y="64438"/>
                    <a:pt x="185598" y="65967"/>
                  </a:cubicBezTo>
                  <a:lnTo>
                    <a:pt x="185598" y="67878"/>
                  </a:lnTo>
                  <a:lnTo>
                    <a:pt x="176554" y="64566"/>
                  </a:lnTo>
                  <a:cubicBezTo>
                    <a:pt x="175280" y="64056"/>
                    <a:pt x="174134" y="63674"/>
                    <a:pt x="172860" y="63165"/>
                  </a:cubicBezTo>
                  <a:cubicBezTo>
                    <a:pt x="143181" y="53611"/>
                    <a:pt x="111209" y="50936"/>
                    <a:pt x="74907" y="55012"/>
                  </a:cubicBezTo>
                  <a:cubicBezTo>
                    <a:pt x="58730" y="56796"/>
                    <a:pt x="37712" y="60362"/>
                    <a:pt x="18988" y="71317"/>
                  </a:cubicBezTo>
                  <a:cubicBezTo>
                    <a:pt x="5740" y="79087"/>
                    <a:pt x="-246" y="89532"/>
                    <a:pt x="8" y="104308"/>
                  </a:cubicBezTo>
                  <a:cubicBezTo>
                    <a:pt x="518" y="136407"/>
                    <a:pt x="518" y="168634"/>
                    <a:pt x="8" y="199714"/>
                  </a:cubicBezTo>
                  <a:cubicBezTo>
                    <a:pt x="-246" y="213471"/>
                    <a:pt x="5358" y="223661"/>
                    <a:pt x="17077" y="230794"/>
                  </a:cubicBezTo>
                  <a:cubicBezTo>
                    <a:pt x="22682" y="234233"/>
                    <a:pt x="29051" y="237163"/>
                    <a:pt x="35929" y="239711"/>
                  </a:cubicBezTo>
                  <a:cubicBezTo>
                    <a:pt x="61405" y="248882"/>
                    <a:pt x="89810" y="251939"/>
                    <a:pt x="125094" y="249391"/>
                  </a:cubicBezTo>
                  <a:cubicBezTo>
                    <a:pt x="148022" y="247735"/>
                    <a:pt x="174389" y="244041"/>
                    <a:pt x="197189" y="228246"/>
                  </a:cubicBezTo>
                  <a:lnTo>
                    <a:pt x="197954" y="227737"/>
                  </a:lnTo>
                  <a:lnTo>
                    <a:pt x="198718" y="228119"/>
                  </a:lnTo>
                  <a:cubicBezTo>
                    <a:pt x="199992" y="228883"/>
                    <a:pt x="201138" y="229648"/>
                    <a:pt x="202412" y="230412"/>
                  </a:cubicBezTo>
                  <a:cubicBezTo>
                    <a:pt x="205087" y="232068"/>
                    <a:pt x="207507" y="233596"/>
                    <a:pt x="210182" y="234870"/>
                  </a:cubicBezTo>
                  <a:cubicBezTo>
                    <a:pt x="214768" y="237036"/>
                    <a:pt x="218844" y="238819"/>
                    <a:pt x="222920" y="239965"/>
                  </a:cubicBezTo>
                  <a:cubicBezTo>
                    <a:pt x="267247" y="253595"/>
                    <a:pt x="312594" y="253722"/>
                    <a:pt x="357813" y="240602"/>
                  </a:cubicBezTo>
                  <a:cubicBezTo>
                    <a:pt x="377175" y="234870"/>
                    <a:pt x="389275" y="225572"/>
                    <a:pt x="395644" y="211305"/>
                  </a:cubicBezTo>
                  <a:close/>
                  <a:moveTo>
                    <a:pt x="185598" y="137171"/>
                  </a:moveTo>
                  <a:cubicBezTo>
                    <a:pt x="185725" y="141502"/>
                    <a:pt x="185853" y="145833"/>
                    <a:pt x="185216" y="150164"/>
                  </a:cubicBezTo>
                  <a:cubicBezTo>
                    <a:pt x="184834" y="153221"/>
                    <a:pt x="181649" y="156915"/>
                    <a:pt x="178592" y="157934"/>
                  </a:cubicBezTo>
                  <a:cubicBezTo>
                    <a:pt x="176045" y="158826"/>
                    <a:pt x="173497" y="159845"/>
                    <a:pt x="171077" y="160736"/>
                  </a:cubicBezTo>
                  <a:cubicBezTo>
                    <a:pt x="161396" y="164430"/>
                    <a:pt x="151333" y="168124"/>
                    <a:pt x="141016" y="169907"/>
                  </a:cubicBezTo>
                  <a:cubicBezTo>
                    <a:pt x="128660" y="171945"/>
                    <a:pt x="116304" y="173092"/>
                    <a:pt x="104076" y="173092"/>
                  </a:cubicBezTo>
                  <a:cubicBezTo>
                    <a:pt x="85606" y="173092"/>
                    <a:pt x="67391" y="170672"/>
                    <a:pt x="49686" y="165959"/>
                  </a:cubicBezTo>
                  <a:cubicBezTo>
                    <a:pt x="49049" y="165831"/>
                    <a:pt x="48539" y="165577"/>
                    <a:pt x="47902" y="165322"/>
                  </a:cubicBezTo>
                  <a:cubicBezTo>
                    <a:pt x="47520" y="165194"/>
                    <a:pt x="47138" y="165067"/>
                    <a:pt x="46756" y="164940"/>
                  </a:cubicBezTo>
                  <a:cubicBezTo>
                    <a:pt x="24974" y="158061"/>
                    <a:pt x="22809" y="154877"/>
                    <a:pt x="24338" y="131821"/>
                  </a:cubicBezTo>
                  <a:lnTo>
                    <a:pt x="24465" y="130038"/>
                  </a:lnTo>
                  <a:lnTo>
                    <a:pt x="26121" y="130675"/>
                  </a:lnTo>
                  <a:cubicBezTo>
                    <a:pt x="78728" y="148890"/>
                    <a:pt x="130316" y="148890"/>
                    <a:pt x="183687" y="130802"/>
                  </a:cubicBezTo>
                  <a:lnTo>
                    <a:pt x="185471" y="130165"/>
                  </a:lnTo>
                  <a:lnTo>
                    <a:pt x="185471" y="132076"/>
                  </a:lnTo>
                  <a:cubicBezTo>
                    <a:pt x="185471" y="133605"/>
                    <a:pt x="185598" y="135388"/>
                    <a:pt x="185598" y="137171"/>
                  </a:cubicBezTo>
                  <a:close/>
                  <a:moveTo>
                    <a:pt x="185216" y="202389"/>
                  </a:moveTo>
                  <a:cubicBezTo>
                    <a:pt x="184579" y="205955"/>
                    <a:pt x="181267" y="210031"/>
                    <a:pt x="178210" y="211305"/>
                  </a:cubicBezTo>
                  <a:lnTo>
                    <a:pt x="174898" y="212579"/>
                  </a:lnTo>
                  <a:cubicBezTo>
                    <a:pt x="164963" y="216400"/>
                    <a:pt x="154773" y="220349"/>
                    <a:pt x="144200" y="222387"/>
                  </a:cubicBezTo>
                  <a:cubicBezTo>
                    <a:pt x="130443" y="224935"/>
                    <a:pt x="116941" y="226208"/>
                    <a:pt x="103567" y="226208"/>
                  </a:cubicBezTo>
                  <a:cubicBezTo>
                    <a:pt x="83696" y="226208"/>
                    <a:pt x="64334" y="223279"/>
                    <a:pt x="45737" y="217674"/>
                  </a:cubicBezTo>
                  <a:cubicBezTo>
                    <a:pt x="24974" y="211305"/>
                    <a:pt x="22936" y="208121"/>
                    <a:pt x="24465" y="184683"/>
                  </a:cubicBezTo>
                  <a:lnTo>
                    <a:pt x="24592" y="182900"/>
                  </a:lnTo>
                  <a:lnTo>
                    <a:pt x="26248" y="183537"/>
                  </a:lnTo>
                  <a:cubicBezTo>
                    <a:pt x="49558" y="192708"/>
                    <a:pt x="75034" y="197294"/>
                    <a:pt x="104076" y="197294"/>
                  </a:cubicBezTo>
                  <a:cubicBezTo>
                    <a:pt x="104076" y="197294"/>
                    <a:pt x="104076" y="197294"/>
                    <a:pt x="104203" y="197294"/>
                  </a:cubicBezTo>
                  <a:cubicBezTo>
                    <a:pt x="135284" y="197294"/>
                    <a:pt x="160505" y="192835"/>
                    <a:pt x="183687" y="183282"/>
                  </a:cubicBezTo>
                  <a:lnTo>
                    <a:pt x="185598" y="182518"/>
                  </a:lnTo>
                  <a:lnTo>
                    <a:pt x="185598" y="184556"/>
                  </a:lnTo>
                  <a:cubicBezTo>
                    <a:pt x="185598" y="186594"/>
                    <a:pt x="185598" y="188505"/>
                    <a:pt x="185725" y="190415"/>
                  </a:cubicBezTo>
                  <a:cubicBezTo>
                    <a:pt x="185853" y="194364"/>
                    <a:pt x="185980" y="198440"/>
                    <a:pt x="185216" y="202389"/>
                  </a:cubicBezTo>
                  <a:close/>
                  <a:moveTo>
                    <a:pt x="186235" y="98576"/>
                  </a:moveTo>
                  <a:cubicBezTo>
                    <a:pt x="171714" y="112460"/>
                    <a:pt x="137959" y="119338"/>
                    <a:pt x="104458" y="119338"/>
                  </a:cubicBezTo>
                  <a:cubicBezTo>
                    <a:pt x="71340" y="119338"/>
                    <a:pt x="38349" y="112587"/>
                    <a:pt x="24083" y="98958"/>
                  </a:cubicBezTo>
                  <a:lnTo>
                    <a:pt x="22809" y="97684"/>
                  </a:lnTo>
                  <a:lnTo>
                    <a:pt x="24338" y="96792"/>
                  </a:lnTo>
                  <a:cubicBezTo>
                    <a:pt x="25993" y="95901"/>
                    <a:pt x="27522" y="94882"/>
                    <a:pt x="28923" y="93990"/>
                  </a:cubicBezTo>
                  <a:cubicBezTo>
                    <a:pt x="32235" y="91952"/>
                    <a:pt x="35419" y="89914"/>
                    <a:pt x="38859" y="88513"/>
                  </a:cubicBezTo>
                  <a:cubicBezTo>
                    <a:pt x="61405" y="79214"/>
                    <a:pt x="84969" y="77941"/>
                    <a:pt x="103184" y="77813"/>
                  </a:cubicBezTo>
                  <a:cubicBezTo>
                    <a:pt x="103949" y="77813"/>
                    <a:pt x="104713" y="77813"/>
                    <a:pt x="105477" y="77813"/>
                  </a:cubicBezTo>
                  <a:cubicBezTo>
                    <a:pt x="130698" y="77813"/>
                    <a:pt x="149805" y="80615"/>
                    <a:pt x="167001" y="86984"/>
                  </a:cubicBezTo>
                  <a:cubicBezTo>
                    <a:pt x="171332" y="88513"/>
                    <a:pt x="175408" y="90806"/>
                    <a:pt x="179611" y="93098"/>
                  </a:cubicBezTo>
                  <a:cubicBezTo>
                    <a:pt x="181649" y="94245"/>
                    <a:pt x="183687" y="95264"/>
                    <a:pt x="185853" y="96410"/>
                  </a:cubicBezTo>
                  <a:lnTo>
                    <a:pt x="187509" y="97302"/>
                  </a:lnTo>
                  <a:lnTo>
                    <a:pt x="186235" y="98576"/>
                  </a:lnTo>
                  <a:close/>
                  <a:moveTo>
                    <a:pt x="371697" y="140101"/>
                  </a:moveTo>
                  <a:cubicBezTo>
                    <a:pt x="371697" y="154622"/>
                    <a:pt x="370806" y="156023"/>
                    <a:pt x="357049" y="161755"/>
                  </a:cubicBezTo>
                  <a:cubicBezTo>
                    <a:pt x="336159" y="170544"/>
                    <a:pt x="313868" y="172200"/>
                    <a:pt x="294888" y="172710"/>
                  </a:cubicBezTo>
                  <a:cubicBezTo>
                    <a:pt x="292850" y="172710"/>
                    <a:pt x="290812" y="172837"/>
                    <a:pt x="288902" y="172837"/>
                  </a:cubicBezTo>
                  <a:cubicBezTo>
                    <a:pt x="269668" y="172837"/>
                    <a:pt x="252344" y="170544"/>
                    <a:pt x="235785" y="166086"/>
                  </a:cubicBezTo>
                  <a:lnTo>
                    <a:pt x="235148" y="165959"/>
                  </a:lnTo>
                  <a:cubicBezTo>
                    <a:pt x="233620" y="165577"/>
                    <a:pt x="232218" y="165194"/>
                    <a:pt x="230690" y="164558"/>
                  </a:cubicBezTo>
                  <a:lnTo>
                    <a:pt x="230180" y="164303"/>
                  </a:lnTo>
                  <a:cubicBezTo>
                    <a:pt x="209927" y="156151"/>
                    <a:pt x="209163" y="155768"/>
                    <a:pt x="210182" y="139209"/>
                  </a:cubicBezTo>
                  <a:cubicBezTo>
                    <a:pt x="210309" y="137171"/>
                    <a:pt x="210437" y="134751"/>
                    <a:pt x="210564" y="132076"/>
                  </a:cubicBezTo>
                  <a:lnTo>
                    <a:pt x="210691" y="130293"/>
                  </a:lnTo>
                  <a:lnTo>
                    <a:pt x="212347" y="130930"/>
                  </a:lnTo>
                  <a:cubicBezTo>
                    <a:pt x="265209" y="149017"/>
                    <a:pt x="316797" y="148890"/>
                    <a:pt x="369787" y="130548"/>
                  </a:cubicBezTo>
                  <a:lnTo>
                    <a:pt x="371570" y="129911"/>
                  </a:lnTo>
                  <a:lnTo>
                    <a:pt x="371570" y="140101"/>
                  </a:lnTo>
                  <a:close/>
                  <a:moveTo>
                    <a:pt x="371443" y="96156"/>
                  </a:moveTo>
                  <a:cubicBezTo>
                    <a:pt x="370806" y="99722"/>
                    <a:pt x="367366" y="103798"/>
                    <a:pt x="364182" y="105072"/>
                  </a:cubicBezTo>
                  <a:lnTo>
                    <a:pt x="358832" y="107110"/>
                  </a:lnTo>
                  <a:cubicBezTo>
                    <a:pt x="348642" y="110931"/>
                    <a:pt x="338069" y="114880"/>
                    <a:pt x="327242" y="116663"/>
                  </a:cubicBezTo>
                  <a:cubicBezTo>
                    <a:pt x="314250" y="118829"/>
                    <a:pt x="301639" y="119848"/>
                    <a:pt x="289156" y="119848"/>
                  </a:cubicBezTo>
                  <a:cubicBezTo>
                    <a:pt x="269668" y="119848"/>
                    <a:pt x="250943" y="117173"/>
                    <a:pt x="233110" y="111950"/>
                  </a:cubicBezTo>
                  <a:cubicBezTo>
                    <a:pt x="232855" y="111823"/>
                    <a:pt x="232601" y="111823"/>
                    <a:pt x="232346" y="111823"/>
                  </a:cubicBezTo>
                  <a:cubicBezTo>
                    <a:pt x="231836" y="111696"/>
                    <a:pt x="231327" y="111568"/>
                    <a:pt x="230817" y="111441"/>
                  </a:cubicBezTo>
                  <a:lnTo>
                    <a:pt x="229671" y="110931"/>
                  </a:lnTo>
                  <a:cubicBezTo>
                    <a:pt x="210182" y="102907"/>
                    <a:pt x="209418" y="102524"/>
                    <a:pt x="210437" y="86347"/>
                  </a:cubicBezTo>
                  <a:cubicBezTo>
                    <a:pt x="210564" y="84309"/>
                    <a:pt x="210691" y="81889"/>
                    <a:pt x="210819" y="79087"/>
                  </a:cubicBezTo>
                  <a:lnTo>
                    <a:pt x="210946" y="77304"/>
                  </a:lnTo>
                  <a:lnTo>
                    <a:pt x="212602" y="77813"/>
                  </a:lnTo>
                  <a:cubicBezTo>
                    <a:pt x="265719" y="95773"/>
                    <a:pt x="317307" y="95646"/>
                    <a:pt x="370041" y="77431"/>
                  </a:cubicBezTo>
                  <a:lnTo>
                    <a:pt x="371825" y="76794"/>
                  </a:lnTo>
                  <a:lnTo>
                    <a:pt x="371825" y="78705"/>
                  </a:lnTo>
                  <a:cubicBezTo>
                    <a:pt x="371825" y="80361"/>
                    <a:pt x="371825" y="82144"/>
                    <a:pt x="371952" y="83800"/>
                  </a:cubicBezTo>
                  <a:cubicBezTo>
                    <a:pt x="371952" y="87749"/>
                    <a:pt x="372207" y="92079"/>
                    <a:pt x="371443" y="96156"/>
                  </a:cubicBezTo>
                  <a:close/>
                  <a:moveTo>
                    <a:pt x="209163" y="44695"/>
                  </a:moveTo>
                  <a:lnTo>
                    <a:pt x="210437" y="43803"/>
                  </a:lnTo>
                  <a:cubicBezTo>
                    <a:pt x="211456" y="43039"/>
                    <a:pt x="212602" y="42275"/>
                    <a:pt x="213621" y="41638"/>
                  </a:cubicBezTo>
                  <a:cubicBezTo>
                    <a:pt x="215914" y="39982"/>
                    <a:pt x="218207" y="38326"/>
                    <a:pt x="220754" y="37180"/>
                  </a:cubicBezTo>
                  <a:cubicBezTo>
                    <a:pt x="240371" y="27881"/>
                    <a:pt x="261261" y="25843"/>
                    <a:pt x="277438" y="24951"/>
                  </a:cubicBezTo>
                  <a:cubicBezTo>
                    <a:pt x="306862" y="23550"/>
                    <a:pt x="329153" y="25843"/>
                    <a:pt x="349661" y="32594"/>
                  </a:cubicBezTo>
                  <a:cubicBezTo>
                    <a:pt x="354629" y="34250"/>
                    <a:pt x="359342" y="36543"/>
                    <a:pt x="364309" y="39090"/>
                  </a:cubicBezTo>
                  <a:cubicBezTo>
                    <a:pt x="366602" y="40237"/>
                    <a:pt x="369022" y="41383"/>
                    <a:pt x="371443" y="42529"/>
                  </a:cubicBezTo>
                  <a:lnTo>
                    <a:pt x="373098" y="43294"/>
                  </a:lnTo>
                  <a:lnTo>
                    <a:pt x="371952" y="44695"/>
                  </a:lnTo>
                  <a:cubicBezTo>
                    <a:pt x="359342" y="59471"/>
                    <a:pt x="324058" y="65330"/>
                    <a:pt x="295270" y="65967"/>
                  </a:cubicBezTo>
                  <a:cubicBezTo>
                    <a:pt x="293615" y="65967"/>
                    <a:pt x="291959" y="65967"/>
                    <a:pt x="290175" y="65967"/>
                  </a:cubicBezTo>
                  <a:cubicBezTo>
                    <a:pt x="260878" y="65967"/>
                    <a:pt x="224194" y="60744"/>
                    <a:pt x="210309" y="45841"/>
                  </a:cubicBezTo>
                  <a:lnTo>
                    <a:pt x="209163" y="44695"/>
                  </a:lnTo>
                  <a:close/>
                  <a:moveTo>
                    <a:pt x="295270" y="226081"/>
                  </a:moveTo>
                  <a:cubicBezTo>
                    <a:pt x="290048" y="226081"/>
                    <a:pt x="284825" y="225826"/>
                    <a:pt x="279476" y="225444"/>
                  </a:cubicBezTo>
                  <a:cubicBezTo>
                    <a:pt x="268266" y="224553"/>
                    <a:pt x="257057" y="222387"/>
                    <a:pt x="246230" y="220349"/>
                  </a:cubicBezTo>
                  <a:cubicBezTo>
                    <a:pt x="241390" y="219457"/>
                    <a:pt x="236549" y="218566"/>
                    <a:pt x="231836" y="217674"/>
                  </a:cubicBezTo>
                  <a:cubicBezTo>
                    <a:pt x="230690" y="217419"/>
                    <a:pt x="229671" y="217165"/>
                    <a:pt x="228652" y="216782"/>
                  </a:cubicBezTo>
                  <a:lnTo>
                    <a:pt x="226996" y="216018"/>
                  </a:lnTo>
                  <a:cubicBezTo>
                    <a:pt x="209290" y="208376"/>
                    <a:pt x="209036" y="207866"/>
                    <a:pt x="210437" y="190033"/>
                  </a:cubicBezTo>
                  <a:lnTo>
                    <a:pt x="210946" y="183409"/>
                  </a:lnTo>
                  <a:lnTo>
                    <a:pt x="212602" y="183919"/>
                  </a:lnTo>
                  <a:cubicBezTo>
                    <a:pt x="265464" y="201879"/>
                    <a:pt x="316797" y="201752"/>
                    <a:pt x="369659" y="183537"/>
                  </a:cubicBezTo>
                  <a:lnTo>
                    <a:pt x="371315" y="183027"/>
                  </a:lnTo>
                  <a:lnTo>
                    <a:pt x="371570" y="186084"/>
                  </a:lnTo>
                  <a:cubicBezTo>
                    <a:pt x="371697" y="187103"/>
                    <a:pt x="371697" y="187868"/>
                    <a:pt x="371697" y="188759"/>
                  </a:cubicBezTo>
                  <a:cubicBezTo>
                    <a:pt x="372079" y="208376"/>
                    <a:pt x="370169" y="211050"/>
                    <a:pt x="351699" y="217037"/>
                  </a:cubicBezTo>
                  <a:cubicBezTo>
                    <a:pt x="333357" y="223024"/>
                    <a:pt x="314505" y="226081"/>
                    <a:pt x="295270" y="226081"/>
                  </a:cubicBezTo>
                  <a:close/>
                </a:path>
              </a:pathLst>
            </a:custGeom>
            <a:solidFill>
              <a:srgbClr val="1E3A5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Полилиния: фигура 36"/>
            <p:cNvSpPr/>
            <p:nvPr/>
          </p:nvSpPr>
          <p:spPr bwMode="auto">
            <a:xfrm>
              <a:off x="3793521" y="2611195"/>
              <a:ext cx="477794" cy="610427"/>
            </a:xfrm>
            <a:custGeom>
              <a:avLst/>
              <a:gdLst>
                <a:gd name="connsiteX0" fmla="*/ 477413 w 477794"/>
                <a:gd name="connsiteY0" fmla="*/ 358346 h 610427"/>
                <a:gd name="connsiteX1" fmla="*/ 451045 w 477794"/>
                <a:gd name="connsiteY1" fmla="*/ 358346 h 610427"/>
                <a:gd name="connsiteX2" fmla="*/ 451045 w 477794"/>
                <a:gd name="connsiteY2" fmla="*/ 186895 h 610427"/>
                <a:gd name="connsiteX3" fmla="*/ 291950 w 477794"/>
                <a:gd name="connsiteY3" fmla="*/ 186895 h 610427"/>
                <a:gd name="connsiteX4" fmla="*/ 291950 w 477794"/>
                <a:gd name="connsiteY4" fmla="*/ 27418 h 610427"/>
                <a:gd name="connsiteX5" fmla="*/ 27004 w 477794"/>
                <a:gd name="connsiteY5" fmla="*/ 27418 h 610427"/>
                <a:gd name="connsiteX6" fmla="*/ 27004 w 477794"/>
                <a:gd name="connsiteY6" fmla="*/ 584442 h 610427"/>
                <a:gd name="connsiteX7" fmla="*/ 145593 w 477794"/>
                <a:gd name="connsiteY7" fmla="*/ 584442 h 610427"/>
                <a:gd name="connsiteX8" fmla="*/ 145593 w 477794"/>
                <a:gd name="connsiteY8" fmla="*/ 610427 h 610427"/>
                <a:gd name="connsiteX9" fmla="*/ 0 w 477794"/>
                <a:gd name="connsiteY9" fmla="*/ 610427 h 610427"/>
                <a:gd name="connsiteX10" fmla="*/ 0 w 477794"/>
                <a:gd name="connsiteY10" fmla="*/ 414 h 610427"/>
                <a:gd name="connsiteX11" fmla="*/ 7261 w 477794"/>
                <a:gd name="connsiteY11" fmla="*/ 32 h 610427"/>
                <a:gd name="connsiteX12" fmla="*/ 303796 w 477794"/>
                <a:gd name="connsiteY12" fmla="*/ 159 h 610427"/>
                <a:gd name="connsiteX13" fmla="*/ 315133 w 477794"/>
                <a:gd name="connsiteY13" fmla="*/ 4745 h 610427"/>
                <a:gd name="connsiteX14" fmla="*/ 472954 w 477794"/>
                <a:gd name="connsiteY14" fmla="*/ 162566 h 610427"/>
                <a:gd name="connsiteX15" fmla="*/ 477540 w 477794"/>
                <a:gd name="connsiteY15" fmla="*/ 172502 h 610427"/>
                <a:gd name="connsiteX16" fmla="*/ 477795 w 477794"/>
                <a:gd name="connsiteY16" fmla="*/ 353124 h 610427"/>
                <a:gd name="connsiteX17" fmla="*/ 477413 w 477794"/>
                <a:gd name="connsiteY17" fmla="*/ 358346 h 610427"/>
                <a:gd name="connsiteX18" fmla="*/ 427608 w 477794"/>
                <a:gd name="connsiteY18" fmla="*/ 158617 h 610427"/>
                <a:gd name="connsiteX19" fmla="*/ 318700 w 477794"/>
                <a:gd name="connsiteY19" fmla="*/ 49964 h 610427"/>
                <a:gd name="connsiteX20" fmla="*/ 318700 w 477794"/>
                <a:gd name="connsiteY20" fmla="*/ 158617 h 610427"/>
                <a:gd name="connsiteX21" fmla="*/ 427608 w 477794"/>
                <a:gd name="connsiteY21" fmla="*/ 158617 h 61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7794" h="610427" fill="norm" stroke="1" extrusionOk="0">
                  <a:moveTo>
                    <a:pt x="477413" y="358346"/>
                  </a:moveTo>
                  <a:cubicBezTo>
                    <a:pt x="468369" y="358346"/>
                    <a:pt x="460089" y="358346"/>
                    <a:pt x="451045" y="358346"/>
                  </a:cubicBezTo>
                  <a:cubicBezTo>
                    <a:pt x="451045" y="301281"/>
                    <a:pt x="451045" y="244470"/>
                    <a:pt x="451045" y="186895"/>
                  </a:cubicBezTo>
                  <a:cubicBezTo>
                    <a:pt x="397674" y="186895"/>
                    <a:pt x="345194" y="186895"/>
                    <a:pt x="291950" y="186895"/>
                  </a:cubicBezTo>
                  <a:cubicBezTo>
                    <a:pt x="291950" y="133397"/>
                    <a:pt x="291950" y="80789"/>
                    <a:pt x="291950" y="27418"/>
                  </a:cubicBezTo>
                  <a:cubicBezTo>
                    <a:pt x="203295" y="27418"/>
                    <a:pt x="115404" y="27418"/>
                    <a:pt x="27004" y="27418"/>
                  </a:cubicBezTo>
                  <a:cubicBezTo>
                    <a:pt x="27004" y="213008"/>
                    <a:pt x="27004" y="398343"/>
                    <a:pt x="27004" y="584442"/>
                  </a:cubicBezTo>
                  <a:cubicBezTo>
                    <a:pt x="66746" y="584442"/>
                    <a:pt x="105978" y="584442"/>
                    <a:pt x="145593" y="584442"/>
                  </a:cubicBezTo>
                  <a:cubicBezTo>
                    <a:pt x="145593" y="593486"/>
                    <a:pt x="145593" y="601765"/>
                    <a:pt x="145593" y="610427"/>
                  </a:cubicBezTo>
                  <a:cubicBezTo>
                    <a:pt x="97189" y="610427"/>
                    <a:pt x="48786" y="610427"/>
                    <a:pt x="0" y="610427"/>
                  </a:cubicBezTo>
                  <a:cubicBezTo>
                    <a:pt x="0" y="407387"/>
                    <a:pt x="0" y="204219"/>
                    <a:pt x="0" y="414"/>
                  </a:cubicBezTo>
                  <a:cubicBezTo>
                    <a:pt x="2420" y="287"/>
                    <a:pt x="4840" y="32"/>
                    <a:pt x="7261" y="32"/>
                  </a:cubicBezTo>
                  <a:cubicBezTo>
                    <a:pt x="106106" y="32"/>
                    <a:pt x="204951" y="-96"/>
                    <a:pt x="303796" y="159"/>
                  </a:cubicBezTo>
                  <a:cubicBezTo>
                    <a:pt x="307618" y="159"/>
                    <a:pt x="312458" y="2070"/>
                    <a:pt x="315133" y="4745"/>
                  </a:cubicBezTo>
                  <a:cubicBezTo>
                    <a:pt x="367868" y="57097"/>
                    <a:pt x="420475" y="109832"/>
                    <a:pt x="472954" y="162566"/>
                  </a:cubicBezTo>
                  <a:cubicBezTo>
                    <a:pt x="475375" y="164986"/>
                    <a:pt x="477540" y="169062"/>
                    <a:pt x="477540" y="172502"/>
                  </a:cubicBezTo>
                  <a:cubicBezTo>
                    <a:pt x="477795" y="232751"/>
                    <a:pt x="477795" y="292874"/>
                    <a:pt x="477795" y="353124"/>
                  </a:cubicBezTo>
                  <a:cubicBezTo>
                    <a:pt x="477667" y="354652"/>
                    <a:pt x="477540" y="356053"/>
                    <a:pt x="477413" y="358346"/>
                  </a:cubicBezTo>
                  <a:close/>
                  <a:moveTo>
                    <a:pt x="427608" y="158617"/>
                  </a:moveTo>
                  <a:cubicBezTo>
                    <a:pt x="391433" y="122569"/>
                    <a:pt x="354748" y="85885"/>
                    <a:pt x="318700" y="49964"/>
                  </a:cubicBezTo>
                  <a:cubicBezTo>
                    <a:pt x="318700" y="84993"/>
                    <a:pt x="318700" y="121805"/>
                    <a:pt x="318700" y="158617"/>
                  </a:cubicBezTo>
                  <a:cubicBezTo>
                    <a:pt x="355894" y="158617"/>
                    <a:pt x="392579" y="158617"/>
                    <a:pt x="427608" y="158617"/>
                  </a:cubicBezTo>
                  <a:close/>
                </a:path>
              </a:pathLst>
            </a:custGeom>
            <a:solidFill>
              <a:srgbClr val="1E3A5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Полилиния: фигура 37"/>
            <p:cNvSpPr/>
            <p:nvPr/>
          </p:nvSpPr>
          <p:spPr bwMode="auto">
            <a:xfrm>
              <a:off x="3911728" y="2855793"/>
              <a:ext cx="107378" cy="103685"/>
            </a:xfrm>
            <a:custGeom>
              <a:avLst/>
              <a:gdLst>
                <a:gd name="connsiteX0" fmla="*/ 107380 w 107379"/>
                <a:gd name="connsiteY0" fmla="*/ 34519 h 103685"/>
                <a:gd name="connsiteX1" fmla="*/ 95533 w 107379"/>
                <a:gd name="connsiteY1" fmla="*/ 8789 h 103685"/>
                <a:gd name="connsiteX2" fmla="*/ 61524 w 107379"/>
                <a:gd name="connsiteY2" fmla="*/ 0 h 103685"/>
                <a:gd name="connsiteX3" fmla="*/ 14266 w 107379"/>
                <a:gd name="connsiteY3" fmla="*/ 0 h 103685"/>
                <a:gd name="connsiteX4" fmla="*/ 14266 w 107379"/>
                <a:gd name="connsiteY4" fmla="*/ 80758 h 103685"/>
                <a:gd name="connsiteX5" fmla="*/ 0 w 107379"/>
                <a:gd name="connsiteY5" fmla="*/ 80758 h 103685"/>
                <a:gd name="connsiteX6" fmla="*/ 0 w 107379"/>
                <a:gd name="connsiteY6" fmla="*/ 92094 h 103685"/>
                <a:gd name="connsiteX7" fmla="*/ 14266 w 107379"/>
                <a:gd name="connsiteY7" fmla="*/ 92094 h 103685"/>
                <a:gd name="connsiteX8" fmla="*/ 14266 w 107379"/>
                <a:gd name="connsiteY8" fmla="*/ 103686 h 103685"/>
                <a:gd name="connsiteX9" fmla="*/ 41143 w 107379"/>
                <a:gd name="connsiteY9" fmla="*/ 103686 h 103685"/>
                <a:gd name="connsiteX10" fmla="*/ 41143 w 107379"/>
                <a:gd name="connsiteY10" fmla="*/ 92094 h 103685"/>
                <a:gd name="connsiteX11" fmla="*/ 73752 w 107379"/>
                <a:gd name="connsiteY11" fmla="*/ 92094 h 103685"/>
                <a:gd name="connsiteX12" fmla="*/ 73752 w 107379"/>
                <a:gd name="connsiteY12" fmla="*/ 80758 h 103685"/>
                <a:gd name="connsiteX13" fmla="*/ 41143 w 107379"/>
                <a:gd name="connsiteY13" fmla="*/ 80758 h 103685"/>
                <a:gd name="connsiteX14" fmla="*/ 41143 w 107379"/>
                <a:gd name="connsiteY14" fmla="*/ 69039 h 103685"/>
                <a:gd name="connsiteX15" fmla="*/ 61396 w 107379"/>
                <a:gd name="connsiteY15" fmla="*/ 69039 h 103685"/>
                <a:gd name="connsiteX16" fmla="*/ 95406 w 107379"/>
                <a:gd name="connsiteY16" fmla="*/ 60250 h 103685"/>
                <a:gd name="connsiteX17" fmla="*/ 107380 w 107379"/>
                <a:gd name="connsiteY17" fmla="*/ 34519 h 103685"/>
                <a:gd name="connsiteX18" fmla="*/ 75026 w 107379"/>
                <a:gd name="connsiteY18" fmla="*/ 45729 h 103685"/>
                <a:gd name="connsiteX19" fmla="*/ 61141 w 107379"/>
                <a:gd name="connsiteY19" fmla="*/ 49423 h 103685"/>
                <a:gd name="connsiteX20" fmla="*/ 41143 w 107379"/>
                <a:gd name="connsiteY20" fmla="*/ 49423 h 103685"/>
                <a:gd name="connsiteX21" fmla="*/ 41143 w 107379"/>
                <a:gd name="connsiteY21" fmla="*/ 20253 h 103685"/>
                <a:gd name="connsiteX22" fmla="*/ 61141 w 107379"/>
                <a:gd name="connsiteY22" fmla="*/ 20253 h 103685"/>
                <a:gd name="connsiteX23" fmla="*/ 75026 w 107379"/>
                <a:gd name="connsiteY23" fmla="*/ 23947 h 103685"/>
                <a:gd name="connsiteX24" fmla="*/ 75026 w 107379"/>
                <a:gd name="connsiteY24" fmla="*/ 23947 h 103685"/>
                <a:gd name="connsiteX25" fmla="*/ 80248 w 107379"/>
                <a:gd name="connsiteY25" fmla="*/ 34774 h 103685"/>
                <a:gd name="connsiteX26" fmla="*/ 75026 w 107379"/>
                <a:gd name="connsiteY26" fmla="*/ 45729 h 10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379" h="103685" fill="norm" stroke="1" extrusionOk="0">
                  <a:moveTo>
                    <a:pt x="107380" y="34519"/>
                  </a:moveTo>
                  <a:cubicBezTo>
                    <a:pt x="107380" y="23055"/>
                    <a:pt x="103558" y="14648"/>
                    <a:pt x="95533" y="8789"/>
                  </a:cubicBezTo>
                  <a:cubicBezTo>
                    <a:pt x="87509" y="2930"/>
                    <a:pt x="76045" y="0"/>
                    <a:pt x="61524" y="0"/>
                  </a:cubicBezTo>
                  <a:lnTo>
                    <a:pt x="14266" y="0"/>
                  </a:lnTo>
                  <a:lnTo>
                    <a:pt x="14266" y="80758"/>
                  </a:lnTo>
                  <a:lnTo>
                    <a:pt x="0" y="80758"/>
                  </a:lnTo>
                  <a:lnTo>
                    <a:pt x="0" y="92094"/>
                  </a:lnTo>
                  <a:lnTo>
                    <a:pt x="14266" y="92094"/>
                  </a:lnTo>
                  <a:lnTo>
                    <a:pt x="14266" y="103686"/>
                  </a:lnTo>
                  <a:lnTo>
                    <a:pt x="41143" y="103686"/>
                  </a:lnTo>
                  <a:lnTo>
                    <a:pt x="41143" y="92094"/>
                  </a:lnTo>
                  <a:lnTo>
                    <a:pt x="73752" y="92094"/>
                  </a:lnTo>
                  <a:lnTo>
                    <a:pt x="73752" y="80758"/>
                  </a:lnTo>
                  <a:lnTo>
                    <a:pt x="41143" y="80758"/>
                  </a:lnTo>
                  <a:lnTo>
                    <a:pt x="41143" y="69039"/>
                  </a:lnTo>
                  <a:lnTo>
                    <a:pt x="61396" y="69039"/>
                  </a:lnTo>
                  <a:cubicBezTo>
                    <a:pt x="75917" y="69039"/>
                    <a:pt x="87381" y="66109"/>
                    <a:pt x="95406" y="60250"/>
                  </a:cubicBezTo>
                  <a:cubicBezTo>
                    <a:pt x="103431" y="54390"/>
                    <a:pt x="107380" y="45983"/>
                    <a:pt x="107380" y="34519"/>
                  </a:cubicBezTo>
                  <a:close/>
                  <a:moveTo>
                    <a:pt x="75026" y="45729"/>
                  </a:moveTo>
                  <a:cubicBezTo>
                    <a:pt x="71714" y="48149"/>
                    <a:pt x="67001" y="49423"/>
                    <a:pt x="61141" y="49423"/>
                  </a:cubicBezTo>
                  <a:lnTo>
                    <a:pt x="41143" y="49423"/>
                  </a:lnTo>
                  <a:lnTo>
                    <a:pt x="41143" y="20253"/>
                  </a:lnTo>
                  <a:lnTo>
                    <a:pt x="61141" y="20253"/>
                  </a:lnTo>
                  <a:cubicBezTo>
                    <a:pt x="67001" y="20253"/>
                    <a:pt x="71714" y="21527"/>
                    <a:pt x="75026" y="23947"/>
                  </a:cubicBezTo>
                  <a:lnTo>
                    <a:pt x="75026" y="23947"/>
                  </a:lnTo>
                  <a:cubicBezTo>
                    <a:pt x="78465" y="26495"/>
                    <a:pt x="80248" y="30189"/>
                    <a:pt x="80248" y="34774"/>
                  </a:cubicBezTo>
                  <a:cubicBezTo>
                    <a:pt x="80248" y="39487"/>
                    <a:pt x="78465" y="43181"/>
                    <a:pt x="75026" y="45729"/>
                  </a:cubicBezTo>
                  <a:close/>
                </a:path>
              </a:pathLst>
            </a:custGeom>
            <a:solidFill>
              <a:srgbClr val="1E3A5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9" name="Рисунок 30"/>
          <p:cNvGrpSpPr/>
          <p:nvPr/>
        </p:nvGrpSpPr>
        <p:grpSpPr bwMode="auto">
          <a:xfrm>
            <a:off x="5063021" y="3879241"/>
            <a:ext cx="1391160" cy="1391160"/>
            <a:chOff x="1865237" y="3959029"/>
            <a:chExt cx="1391160" cy="1391160"/>
          </a:xfrm>
          <a:solidFill>
            <a:schemeClr val="accent1"/>
          </a:solidFill>
        </p:grpSpPr>
        <p:sp>
          <p:nvSpPr>
            <p:cNvPr id="40" name="Полилиния: фигура 39"/>
            <p:cNvSpPr/>
            <p:nvPr/>
          </p:nvSpPr>
          <p:spPr bwMode="auto">
            <a:xfrm rot="-1339235">
              <a:off x="2027749" y="4121541"/>
              <a:ext cx="1066135" cy="1066135"/>
            </a:xfrm>
            <a:custGeom>
              <a:avLst/>
              <a:gdLst>
                <a:gd name="connsiteX0" fmla="*/ 1066136 w 1066135"/>
                <a:gd name="connsiteY0" fmla="*/ 533068 h 1066135"/>
                <a:gd name="connsiteX1" fmla="*/ 533068 w 1066135"/>
                <a:gd name="connsiteY1" fmla="*/ 1066136 h 1066135"/>
                <a:gd name="connsiteX2" fmla="*/ 0 w 1066135"/>
                <a:gd name="connsiteY2" fmla="*/ 533068 h 1066135"/>
                <a:gd name="connsiteX3" fmla="*/ 533068 w 1066135"/>
                <a:gd name="connsiteY3" fmla="*/ 0 h 1066135"/>
                <a:gd name="connsiteX4" fmla="*/ 1066136 w 1066135"/>
                <a:gd name="connsiteY4" fmla="*/ 533068 h 106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135" h="1066135" fill="norm" stroke="1" extrusionOk="0">
                  <a:moveTo>
                    <a:pt x="1066136" y="533068"/>
                  </a:moveTo>
                  <a:cubicBezTo>
                    <a:pt x="1066136" y="827473"/>
                    <a:pt x="827473" y="1066136"/>
                    <a:pt x="533068" y="1066136"/>
                  </a:cubicBezTo>
                  <a:cubicBezTo>
                    <a:pt x="238663" y="1066136"/>
                    <a:pt x="0" y="827473"/>
                    <a:pt x="0" y="533068"/>
                  </a:cubicBezTo>
                  <a:cubicBezTo>
                    <a:pt x="0" y="238663"/>
                    <a:pt x="238663" y="0"/>
                    <a:pt x="533068" y="0"/>
                  </a:cubicBezTo>
                  <a:cubicBezTo>
                    <a:pt x="827473" y="0"/>
                    <a:pt x="1066136" y="238663"/>
                    <a:pt x="1066136" y="533068"/>
                  </a:cubicBezTo>
                  <a:close/>
                </a:path>
              </a:pathLst>
            </a:custGeom>
            <a:solidFill>
              <a:schemeClr val="bg1"/>
            </a:solidFill>
            <a:ln w="12587" cap="flat">
              <a:noFill/>
              <a:prstDash val="solid"/>
              <a:miter/>
            </a:ln>
            <a:effectLst>
              <a:outerShdw blurRad="2540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Полилиния: фигура 40"/>
            <p:cNvSpPr/>
            <p:nvPr/>
          </p:nvSpPr>
          <p:spPr bwMode="auto">
            <a:xfrm>
              <a:off x="2174688" y="4263321"/>
              <a:ext cx="789036" cy="788629"/>
            </a:xfrm>
            <a:custGeom>
              <a:avLst/>
              <a:gdLst>
                <a:gd name="connsiteX0" fmla="*/ 750551 w 789036"/>
                <a:gd name="connsiteY0" fmla="*/ 344819 h 788629"/>
                <a:gd name="connsiteX1" fmla="*/ 693841 w 789036"/>
                <a:gd name="connsiteY1" fmla="*/ 370516 h 788629"/>
                <a:gd name="connsiteX2" fmla="*/ 673714 w 789036"/>
                <a:gd name="connsiteY2" fmla="*/ 382162 h 788629"/>
                <a:gd name="connsiteX3" fmla="*/ 550419 w 789036"/>
                <a:gd name="connsiteY3" fmla="*/ 382162 h 788629"/>
                <a:gd name="connsiteX4" fmla="*/ 532064 w 789036"/>
                <a:gd name="connsiteY4" fmla="*/ 367858 h 788629"/>
                <a:gd name="connsiteX5" fmla="*/ 510038 w 789036"/>
                <a:gd name="connsiteY5" fmla="*/ 315452 h 788629"/>
                <a:gd name="connsiteX6" fmla="*/ 511684 w 789036"/>
                <a:gd name="connsiteY6" fmla="*/ 295451 h 788629"/>
                <a:gd name="connsiteX7" fmla="*/ 603079 w 789036"/>
                <a:gd name="connsiteY7" fmla="*/ 204056 h 788629"/>
                <a:gd name="connsiteX8" fmla="*/ 622320 w 789036"/>
                <a:gd name="connsiteY8" fmla="*/ 199626 h 788629"/>
                <a:gd name="connsiteX9" fmla="*/ 681815 w 789036"/>
                <a:gd name="connsiteY9" fmla="*/ 177093 h 788629"/>
                <a:gd name="connsiteX10" fmla="*/ 673967 w 789036"/>
                <a:gd name="connsiteY10" fmla="*/ 115193 h 788629"/>
                <a:gd name="connsiteX11" fmla="*/ 612066 w 789036"/>
                <a:gd name="connsiteY11" fmla="*/ 107092 h 788629"/>
                <a:gd name="connsiteX12" fmla="*/ 589407 w 789036"/>
                <a:gd name="connsiteY12" fmla="*/ 166334 h 788629"/>
                <a:gd name="connsiteX13" fmla="*/ 583711 w 789036"/>
                <a:gd name="connsiteY13" fmla="*/ 187094 h 788629"/>
                <a:gd name="connsiteX14" fmla="*/ 493709 w 789036"/>
                <a:gd name="connsiteY14" fmla="*/ 277096 h 788629"/>
                <a:gd name="connsiteX15" fmla="*/ 473708 w 789036"/>
                <a:gd name="connsiteY15" fmla="*/ 279122 h 788629"/>
                <a:gd name="connsiteX16" fmla="*/ 419403 w 789036"/>
                <a:gd name="connsiteY16" fmla="*/ 256463 h 788629"/>
                <a:gd name="connsiteX17" fmla="*/ 406997 w 789036"/>
                <a:gd name="connsiteY17" fmla="*/ 240766 h 788629"/>
                <a:gd name="connsiteX18" fmla="*/ 406871 w 789036"/>
                <a:gd name="connsiteY18" fmla="*/ 113421 h 788629"/>
                <a:gd name="connsiteX19" fmla="*/ 418390 w 789036"/>
                <a:gd name="connsiteY19" fmla="*/ 95192 h 788629"/>
                <a:gd name="connsiteX20" fmla="*/ 444087 w 789036"/>
                <a:gd name="connsiteY20" fmla="*/ 38482 h 788629"/>
                <a:gd name="connsiteX21" fmla="*/ 394339 w 789036"/>
                <a:gd name="connsiteY21" fmla="*/ 0 h 788629"/>
                <a:gd name="connsiteX22" fmla="*/ 344844 w 789036"/>
                <a:gd name="connsiteY22" fmla="*/ 37216 h 788629"/>
                <a:gd name="connsiteX23" fmla="*/ 370794 w 789036"/>
                <a:gd name="connsiteY23" fmla="*/ 95572 h 788629"/>
                <a:gd name="connsiteX24" fmla="*/ 381933 w 789036"/>
                <a:gd name="connsiteY24" fmla="*/ 112028 h 788629"/>
                <a:gd name="connsiteX25" fmla="*/ 381807 w 789036"/>
                <a:gd name="connsiteY25" fmla="*/ 243298 h 788629"/>
                <a:gd name="connsiteX26" fmla="*/ 370794 w 789036"/>
                <a:gd name="connsiteY26" fmla="*/ 256210 h 788629"/>
                <a:gd name="connsiteX27" fmla="*/ 316362 w 789036"/>
                <a:gd name="connsiteY27" fmla="*/ 278362 h 788629"/>
                <a:gd name="connsiteX28" fmla="*/ 293323 w 789036"/>
                <a:gd name="connsiteY28" fmla="*/ 275451 h 788629"/>
                <a:gd name="connsiteX29" fmla="*/ 215980 w 789036"/>
                <a:gd name="connsiteY29" fmla="*/ 198107 h 788629"/>
                <a:gd name="connsiteX30" fmla="*/ 202182 w 789036"/>
                <a:gd name="connsiteY30" fmla="*/ 156333 h 788629"/>
                <a:gd name="connsiteX31" fmla="*/ 201549 w 789036"/>
                <a:gd name="connsiteY31" fmla="*/ 141776 h 788629"/>
                <a:gd name="connsiteX32" fmla="*/ 201296 w 789036"/>
                <a:gd name="connsiteY32" fmla="*/ 140890 h 788629"/>
                <a:gd name="connsiteX33" fmla="*/ 178384 w 789036"/>
                <a:gd name="connsiteY33" fmla="*/ 108231 h 788629"/>
                <a:gd name="connsiteX34" fmla="*/ 139902 w 789036"/>
                <a:gd name="connsiteY34" fmla="*/ 101395 h 788629"/>
                <a:gd name="connsiteX35" fmla="*/ 107369 w 789036"/>
                <a:gd name="connsiteY35" fmla="*/ 124940 h 788629"/>
                <a:gd name="connsiteX36" fmla="*/ 101166 w 789036"/>
                <a:gd name="connsiteY36" fmla="*/ 163422 h 788629"/>
                <a:gd name="connsiteX37" fmla="*/ 124838 w 789036"/>
                <a:gd name="connsiteY37" fmla="*/ 195195 h 788629"/>
                <a:gd name="connsiteX38" fmla="*/ 165472 w 789036"/>
                <a:gd name="connsiteY38" fmla="*/ 199879 h 788629"/>
                <a:gd name="connsiteX39" fmla="*/ 186485 w 789036"/>
                <a:gd name="connsiteY39" fmla="*/ 204563 h 788629"/>
                <a:gd name="connsiteX40" fmla="*/ 277880 w 789036"/>
                <a:gd name="connsiteY40" fmla="*/ 296084 h 788629"/>
                <a:gd name="connsiteX41" fmla="*/ 279779 w 789036"/>
                <a:gd name="connsiteY41" fmla="*/ 314439 h 788629"/>
                <a:gd name="connsiteX42" fmla="*/ 256740 w 789036"/>
                <a:gd name="connsiteY42" fmla="*/ 368618 h 788629"/>
                <a:gd name="connsiteX43" fmla="*/ 240537 w 789036"/>
                <a:gd name="connsiteY43" fmla="*/ 382162 h 788629"/>
                <a:gd name="connsiteX44" fmla="*/ 240537 w 789036"/>
                <a:gd name="connsiteY44" fmla="*/ 384821 h 788629"/>
                <a:gd name="connsiteX45" fmla="*/ 239904 w 789036"/>
                <a:gd name="connsiteY45" fmla="*/ 382162 h 788629"/>
                <a:gd name="connsiteX46" fmla="*/ 114078 w 789036"/>
                <a:gd name="connsiteY46" fmla="*/ 382162 h 788629"/>
                <a:gd name="connsiteX47" fmla="*/ 94710 w 789036"/>
                <a:gd name="connsiteY47" fmla="*/ 369883 h 788629"/>
                <a:gd name="connsiteX48" fmla="*/ 47367 w 789036"/>
                <a:gd name="connsiteY48" fmla="*/ 343680 h 788629"/>
                <a:gd name="connsiteX49" fmla="*/ 3189 w 789036"/>
                <a:gd name="connsiteY49" fmla="*/ 375580 h 788629"/>
                <a:gd name="connsiteX50" fmla="*/ 24 w 789036"/>
                <a:gd name="connsiteY50" fmla="*/ 405327 h 788629"/>
                <a:gd name="connsiteX51" fmla="*/ 45469 w 789036"/>
                <a:gd name="connsiteY51" fmla="*/ 445708 h 788629"/>
                <a:gd name="connsiteX52" fmla="*/ 97622 w 789036"/>
                <a:gd name="connsiteY52" fmla="*/ 414442 h 788629"/>
                <a:gd name="connsiteX53" fmla="*/ 112432 w 789036"/>
                <a:gd name="connsiteY53" fmla="*/ 407479 h 788629"/>
                <a:gd name="connsiteX54" fmla="*/ 136737 w 789036"/>
                <a:gd name="connsiteY54" fmla="*/ 407479 h 788629"/>
                <a:gd name="connsiteX55" fmla="*/ 242183 w 789036"/>
                <a:gd name="connsiteY55" fmla="*/ 407226 h 788629"/>
                <a:gd name="connsiteX56" fmla="*/ 256740 w 789036"/>
                <a:gd name="connsiteY56" fmla="*/ 420644 h 788629"/>
                <a:gd name="connsiteX57" fmla="*/ 278639 w 789036"/>
                <a:gd name="connsiteY57" fmla="*/ 473177 h 788629"/>
                <a:gd name="connsiteX58" fmla="*/ 276614 w 789036"/>
                <a:gd name="connsiteY58" fmla="*/ 494697 h 788629"/>
                <a:gd name="connsiteX59" fmla="*/ 188131 w 789036"/>
                <a:gd name="connsiteY59" fmla="*/ 583307 h 788629"/>
                <a:gd name="connsiteX60" fmla="*/ 163700 w 789036"/>
                <a:gd name="connsiteY60" fmla="*/ 589383 h 788629"/>
                <a:gd name="connsiteX61" fmla="*/ 106483 w 789036"/>
                <a:gd name="connsiteY61" fmla="*/ 613181 h 788629"/>
                <a:gd name="connsiteX62" fmla="*/ 115977 w 789036"/>
                <a:gd name="connsiteY62" fmla="*/ 674829 h 788629"/>
                <a:gd name="connsiteX63" fmla="*/ 178004 w 789036"/>
                <a:gd name="connsiteY63" fmla="*/ 681411 h 788629"/>
                <a:gd name="connsiteX64" fmla="*/ 199903 w 789036"/>
                <a:gd name="connsiteY64" fmla="*/ 623561 h 788629"/>
                <a:gd name="connsiteX65" fmla="*/ 206106 w 789036"/>
                <a:gd name="connsiteY65" fmla="*/ 601156 h 788629"/>
                <a:gd name="connsiteX66" fmla="*/ 291678 w 789036"/>
                <a:gd name="connsiteY66" fmla="*/ 515330 h 788629"/>
                <a:gd name="connsiteX67" fmla="*/ 319527 w 789036"/>
                <a:gd name="connsiteY67" fmla="*/ 512799 h 788629"/>
                <a:gd name="connsiteX68" fmla="*/ 368642 w 789036"/>
                <a:gd name="connsiteY68" fmla="*/ 532546 h 788629"/>
                <a:gd name="connsiteX69" fmla="*/ 381933 w 789036"/>
                <a:gd name="connsiteY69" fmla="*/ 549635 h 788629"/>
                <a:gd name="connsiteX70" fmla="*/ 381933 w 789036"/>
                <a:gd name="connsiteY70" fmla="*/ 672803 h 788629"/>
                <a:gd name="connsiteX71" fmla="*/ 369528 w 789036"/>
                <a:gd name="connsiteY71" fmla="*/ 694576 h 788629"/>
                <a:gd name="connsiteX72" fmla="*/ 343325 w 789036"/>
                <a:gd name="connsiteY72" fmla="*/ 741919 h 788629"/>
                <a:gd name="connsiteX73" fmla="*/ 375224 w 789036"/>
                <a:gd name="connsiteY73" fmla="*/ 786097 h 788629"/>
                <a:gd name="connsiteX74" fmla="*/ 401428 w 789036"/>
                <a:gd name="connsiteY74" fmla="*/ 788629 h 788629"/>
                <a:gd name="connsiteX75" fmla="*/ 404339 w 789036"/>
                <a:gd name="connsiteY75" fmla="*/ 788502 h 788629"/>
                <a:gd name="connsiteX76" fmla="*/ 445100 w 789036"/>
                <a:gd name="connsiteY76" fmla="*/ 745590 h 788629"/>
                <a:gd name="connsiteX77" fmla="*/ 417251 w 789036"/>
                <a:gd name="connsiteY77" fmla="*/ 693437 h 788629"/>
                <a:gd name="connsiteX78" fmla="*/ 406871 w 789036"/>
                <a:gd name="connsiteY78" fmla="*/ 676474 h 788629"/>
                <a:gd name="connsiteX79" fmla="*/ 406997 w 789036"/>
                <a:gd name="connsiteY79" fmla="*/ 547230 h 788629"/>
                <a:gd name="connsiteX80" fmla="*/ 418770 w 789036"/>
                <a:gd name="connsiteY80" fmla="*/ 532926 h 788629"/>
                <a:gd name="connsiteX81" fmla="*/ 473202 w 789036"/>
                <a:gd name="connsiteY81" fmla="*/ 510394 h 788629"/>
                <a:gd name="connsiteX82" fmla="*/ 494721 w 789036"/>
                <a:gd name="connsiteY82" fmla="*/ 512925 h 788629"/>
                <a:gd name="connsiteX83" fmla="*/ 581939 w 789036"/>
                <a:gd name="connsiteY83" fmla="*/ 600143 h 788629"/>
                <a:gd name="connsiteX84" fmla="*/ 588521 w 789036"/>
                <a:gd name="connsiteY84" fmla="*/ 625966 h 788629"/>
                <a:gd name="connsiteX85" fmla="*/ 613079 w 789036"/>
                <a:gd name="connsiteY85" fmla="*/ 682930 h 788629"/>
                <a:gd name="connsiteX86" fmla="*/ 673460 w 789036"/>
                <a:gd name="connsiteY86" fmla="*/ 674702 h 788629"/>
                <a:gd name="connsiteX87" fmla="*/ 682321 w 789036"/>
                <a:gd name="connsiteY87" fmla="*/ 612928 h 788629"/>
                <a:gd name="connsiteX88" fmla="*/ 625105 w 789036"/>
                <a:gd name="connsiteY88" fmla="*/ 589003 h 788629"/>
                <a:gd name="connsiteX89" fmla="*/ 600800 w 789036"/>
                <a:gd name="connsiteY89" fmla="*/ 583180 h 788629"/>
                <a:gd name="connsiteX90" fmla="*/ 513709 w 789036"/>
                <a:gd name="connsiteY90" fmla="*/ 495963 h 788629"/>
                <a:gd name="connsiteX91" fmla="*/ 510544 w 789036"/>
                <a:gd name="connsiteY91" fmla="*/ 472924 h 788629"/>
                <a:gd name="connsiteX92" fmla="*/ 531938 w 789036"/>
                <a:gd name="connsiteY92" fmla="*/ 422290 h 788629"/>
                <a:gd name="connsiteX93" fmla="*/ 549533 w 789036"/>
                <a:gd name="connsiteY93" fmla="*/ 407100 h 788629"/>
                <a:gd name="connsiteX94" fmla="*/ 675232 w 789036"/>
                <a:gd name="connsiteY94" fmla="*/ 407226 h 788629"/>
                <a:gd name="connsiteX95" fmla="*/ 693461 w 789036"/>
                <a:gd name="connsiteY95" fmla="*/ 418113 h 788629"/>
                <a:gd name="connsiteX96" fmla="*/ 751690 w 789036"/>
                <a:gd name="connsiteY96" fmla="*/ 444063 h 788629"/>
                <a:gd name="connsiteX97" fmla="*/ 789033 w 789036"/>
                <a:gd name="connsiteY97" fmla="*/ 394061 h 788629"/>
                <a:gd name="connsiteX98" fmla="*/ 750551 w 789036"/>
                <a:gd name="connsiteY98" fmla="*/ 344819 h 788629"/>
                <a:gd name="connsiteX99" fmla="*/ 763210 w 789036"/>
                <a:gd name="connsiteY99" fmla="*/ 394568 h 788629"/>
                <a:gd name="connsiteX100" fmla="*/ 757133 w 789036"/>
                <a:gd name="connsiteY100" fmla="*/ 411150 h 788629"/>
                <a:gd name="connsiteX101" fmla="*/ 737766 w 789036"/>
                <a:gd name="connsiteY101" fmla="*/ 419125 h 788629"/>
                <a:gd name="connsiteX102" fmla="*/ 737766 w 789036"/>
                <a:gd name="connsiteY102" fmla="*/ 419125 h 788629"/>
                <a:gd name="connsiteX103" fmla="*/ 718272 w 789036"/>
                <a:gd name="connsiteY103" fmla="*/ 410138 h 788629"/>
                <a:gd name="connsiteX104" fmla="*/ 712955 w 789036"/>
                <a:gd name="connsiteY104" fmla="*/ 393682 h 788629"/>
                <a:gd name="connsiteX105" fmla="*/ 739538 w 789036"/>
                <a:gd name="connsiteY105" fmla="*/ 370137 h 788629"/>
                <a:gd name="connsiteX106" fmla="*/ 763210 w 789036"/>
                <a:gd name="connsiteY106" fmla="*/ 394568 h 788629"/>
                <a:gd name="connsiteX107" fmla="*/ 394465 w 789036"/>
                <a:gd name="connsiteY107" fmla="*/ 511533 h 788629"/>
                <a:gd name="connsiteX108" fmla="*/ 394339 w 789036"/>
                <a:gd name="connsiteY108" fmla="*/ 508875 h 788629"/>
                <a:gd name="connsiteX109" fmla="*/ 280032 w 789036"/>
                <a:gd name="connsiteY109" fmla="*/ 395201 h 788629"/>
                <a:gd name="connsiteX110" fmla="*/ 313957 w 789036"/>
                <a:gd name="connsiteY110" fmla="*/ 313806 h 788629"/>
                <a:gd name="connsiteX111" fmla="*/ 394212 w 789036"/>
                <a:gd name="connsiteY111" fmla="*/ 280261 h 788629"/>
                <a:gd name="connsiteX112" fmla="*/ 395225 w 789036"/>
                <a:gd name="connsiteY112" fmla="*/ 280261 h 788629"/>
                <a:gd name="connsiteX113" fmla="*/ 508646 w 789036"/>
                <a:gd name="connsiteY113" fmla="*/ 394947 h 788629"/>
                <a:gd name="connsiteX114" fmla="*/ 394465 w 789036"/>
                <a:gd name="connsiteY114" fmla="*/ 508875 h 788629"/>
                <a:gd name="connsiteX115" fmla="*/ 394465 w 789036"/>
                <a:gd name="connsiteY115" fmla="*/ 511533 h 788629"/>
                <a:gd name="connsiteX116" fmla="*/ 394465 w 789036"/>
                <a:gd name="connsiteY116" fmla="*/ 511533 h 788629"/>
                <a:gd name="connsiteX117" fmla="*/ 395731 w 789036"/>
                <a:gd name="connsiteY117" fmla="*/ 76078 h 788629"/>
                <a:gd name="connsiteX118" fmla="*/ 379908 w 789036"/>
                <a:gd name="connsiteY118" fmla="*/ 71268 h 788629"/>
                <a:gd name="connsiteX119" fmla="*/ 369781 w 789036"/>
                <a:gd name="connsiteY119" fmla="*/ 48736 h 788629"/>
                <a:gd name="connsiteX120" fmla="*/ 393959 w 789036"/>
                <a:gd name="connsiteY120" fmla="*/ 25823 h 788629"/>
                <a:gd name="connsiteX121" fmla="*/ 410668 w 789036"/>
                <a:gd name="connsiteY121" fmla="*/ 31646 h 788629"/>
                <a:gd name="connsiteX122" fmla="*/ 418896 w 789036"/>
                <a:gd name="connsiteY122" fmla="*/ 51014 h 788629"/>
                <a:gd name="connsiteX123" fmla="*/ 395731 w 789036"/>
                <a:gd name="connsiteY123" fmla="*/ 76078 h 788629"/>
                <a:gd name="connsiteX124" fmla="*/ 418896 w 789036"/>
                <a:gd name="connsiteY124" fmla="*/ 738628 h 788629"/>
                <a:gd name="connsiteX125" fmla="*/ 410289 w 789036"/>
                <a:gd name="connsiteY125" fmla="*/ 757869 h 788629"/>
                <a:gd name="connsiteX126" fmla="*/ 393579 w 789036"/>
                <a:gd name="connsiteY126" fmla="*/ 763439 h 788629"/>
                <a:gd name="connsiteX127" fmla="*/ 369908 w 789036"/>
                <a:gd name="connsiteY127" fmla="*/ 739134 h 788629"/>
                <a:gd name="connsiteX128" fmla="*/ 394086 w 789036"/>
                <a:gd name="connsiteY128" fmla="*/ 713184 h 788629"/>
                <a:gd name="connsiteX129" fmla="*/ 395984 w 789036"/>
                <a:gd name="connsiteY129" fmla="*/ 713057 h 788629"/>
                <a:gd name="connsiteX130" fmla="*/ 410415 w 789036"/>
                <a:gd name="connsiteY130" fmla="*/ 718880 h 788629"/>
                <a:gd name="connsiteX131" fmla="*/ 410415 w 789036"/>
                <a:gd name="connsiteY131" fmla="*/ 718880 h 788629"/>
                <a:gd name="connsiteX132" fmla="*/ 418896 w 789036"/>
                <a:gd name="connsiteY132" fmla="*/ 738628 h 788629"/>
                <a:gd name="connsiteX133" fmla="*/ 637510 w 789036"/>
                <a:gd name="connsiteY133" fmla="*/ 127345 h 788629"/>
                <a:gd name="connsiteX134" fmla="*/ 662068 w 789036"/>
                <a:gd name="connsiteY134" fmla="*/ 151397 h 788629"/>
                <a:gd name="connsiteX135" fmla="*/ 637510 w 789036"/>
                <a:gd name="connsiteY135" fmla="*/ 175954 h 788629"/>
                <a:gd name="connsiteX136" fmla="*/ 636750 w 789036"/>
                <a:gd name="connsiteY136" fmla="*/ 175954 h 788629"/>
                <a:gd name="connsiteX137" fmla="*/ 612826 w 789036"/>
                <a:gd name="connsiteY137" fmla="*/ 152409 h 788629"/>
                <a:gd name="connsiteX138" fmla="*/ 618775 w 789036"/>
                <a:gd name="connsiteY138" fmla="*/ 133928 h 788629"/>
                <a:gd name="connsiteX139" fmla="*/ 618775 w 789036"/>
                <a:gd name="connsiteY139" fmla="*/ 133928 h 788629"/>
                <a:gd name="connsiteX140" fmla="*/ 636750 w 789036"/>
                <a:gd name="connsiteY140" fmla="*/ 127092 h 788629"/>
                <a:gd name="connsiteX141" fmla="*/ 637510 w 789036"/>
                <a:gd name="connsiteY141" fmla="*/ 127345 h 788629"/>
                <a:gd name="connsiteX142" fmla="*/ 175852 w 789036"/>
                <a:gd name="connsiteY142" fmla="*/ 152029 h 788629"/>
                <a:gd name="connsiteX143" fmla="*/ 169016 w 789036"/>
                <a:gd name="connsiteY143" fmla="*/ 169878 h 788629"/>
                <a:gd name="connsiteX144" fmla="*/ 151421 w 789036"/>
                <a:gd name="connsiteY144" fmla="*/ 175954 h 788629"/>
                <a:gd name="connsiteX145" fmla="*/ 150282 w 789036"/>
                <a:gd name="connsiteY145" fmla="*/ 175954 h 788629"/>
                <a:gd name="connsiteX146" fmla="*/ 126863 w 789036"/>
                <a:gd name="connsiteY146" fmla="*/ 152029 h 788629"/>
                <a:gd name="connsiteX147" fmla="*/ 149522 w 789036"/>
                <a:gd name="connsiteY147" fmla="*/ 126712 h 788629"/>
                <a:gd name="connsiteX148" fmla="*/ 175852 w 789036"/>
                <a:gd name="connsiteY148" fmla="*/ 152029 h 788629"/>
                <a:gd name="connsiteX149" fmla="*/ 70533 w 789036"/>
                <a:gd name="connsiteY149" fmla="*/ 410011 h 788629"/>
                <a:gd name="connsiteX150" fmla="*/ 50532 w 789036"/>
                <a:gd name="connsiteY150" fmla="*/ 419125 h 788629"/>
                <a:gd name="connsiteX151" fmla="*/ 31544 w 789036"/>
                <a:gd name="connsiteY151" fmla="*/ 411150 h 788629"/>
                <a:gd name="connsiteX152" fmla="*/ 25468 w 789036"/>
                <a:gd name="connsiteY152" fmla="*/ 394568 h 788629"/>
                <a:gd name="connsiteX153" fmla="*/ 49140 w 789036"/>
                <a:gd name="connsiteY153" fmla="*/ 370263 h 788629"/>
                <a:gd name="connsiteX154" fmla="*/ 50785 w 789036"/>
                <a:gd name="connsiteY154" fmla="*/ 370263 h 788629"/>
                <a:gd name="connsiteX155" fmla="*/ 75723 w 789036"/>
                <a:gd name="connsiteY155" fmla="*/ 393808 h 788629"/>
                <a:gd name="connsiteX156" fmla="*/ 70533 w 789036"/>
                <a:gd name="connsiteY156" fmla="*/ 410011 h 788629"/>
                <a:gd name="connsiteX157" fmla="*/ 152687 w 789036"/>
                <a:gd name="connsiteY157" fmla="*/ 664955 h 788629"/>
                <a:gd name="connsiteX158" fmla="*/ 152433 w 789036"/>
                <a:gd name="connsiteY158" fmla="*/ 662296 h 788629"/>
                <a:gd name="connsiteX159" fmla="*/ 127116 w 789036"/>
                <a:gd name="connsiteY159" fmla="*/ 636600 h 788629"/>
                <a:gd name="connsiteX160" fmla="*/ 151421 w 789036"/>
                <a:gd name="connsiteY160" fmla="*/ 613181 h 788629"/>
                <a:gd name="connsiteX161" fmla="*/ 175978 w 789036"/>
                <a:gd name="connsiteY161" fmla="*/ 637486 h 788629"/>
                <a:gd name="connsiteX162" fmla="*/ 152560 w 789036"/>
                <a:gd name="connsiteY162" fmla="*/ 662296 h 788629"/>
                <a:gd name="connsiteX163" fmla="*/ 152687 w 789036"/>
                <a:gd name="connsiteY163" fmla="*/ 664955 h 788629"/>
                <a:gd name="connsiteX164" fmla="*/ 638016 w 789036"/>
                <a:gd name="connsiteY164" fmla="*/ 661917 h 788629"/>
                <a:gd name="connsiteX165" fmla="*/ 635991 w 789036"/>
                <a:gd name="connsiteY165" fmla="*/ 661917 h 788629"/>
                <a:gd name="connsiteX166" fmla="*/ 612952 w 789036"/>
                <a:gd name="connsiteY166" fmla="*/ 637739 h 788629"/>
                <a:gd name="connsiteX167" fmla="*/ 619535 w 789036"/>
                <a:gd name="connsiteY167" fmla="*/ 619511 h 788629"/>
                <a:gd name="connsiteX168" fmla="*/ 637763 w 789036"/>
                <a:gd name="connsiteY168" fmla="*/ 613308 h 788629"/>
                <a:gd name="connsiteX169" fmla="*/ 662068 w 789036"/>
                <a:gd name="connsiteY169" fmla="*/ 638245 h 788629"/>
                <a:gd name="connsiteX170" fmla="*/ 638016 w 789036"/>
                <a:gd name="connsiteY170" fmla="*/ 661917 h 78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789036" h="788629" fill="norm" stroke="1" extrusionOk="0">
                  <a:moveTo>
                    <a:pt x="750551" y="344819"/>
                  </a:moveTo>
                  <a:cubicBezTo>
                    <a:pt x="728145" y="338743"/>
                    <a:pt x="705866" y="348870"/>
                    <a:pt x="693841" y="370516"/>
                  </a:cubicBezTo>
                  <a:cubicBezTo>
                    <a:pt x="689030" y="379124"/>
                    <a:pt x="683967" y="382162"/>
                    <a:pt x="673714" y="382162"/>
                  </a:cubicBezTo>
                  <a:cubicBezTo>
                    <a:pt x="632067" y="381656"/>
                    <a:pt x="590547" y="381656"/>
                    <a:pt x="550419" y="382162"/>
                  </a:cubicBezTo>
                  <a:cubicBezTo>
                    <a:pt x="540672" y="382415"/>
                    <a:pt x="534089" y="381529"/>
                    <a:pt x="532064" y="367858"/>
                  </a:cubicBezTo>
                  <a:cubicBezTo>
                    <a:pt x="529406" y="348997"/>
                    <a:pt x="521811" y="330895"/>
                    <a:pt x="510038" y="315452"/>
                  </a:cubicBezTo>
                  <a:cubicBezTo>
                    <a:pt x="503962" y="307477"/>
                    <a:pt x="504342" y="302666"/>
                    <a:pt x="511684" y="295451"/>
                  </a:cubicBezTo>
                  <a:cubicBezTo>
                    <a:pt x="542318" y="265577"/>
                    <a:pt x="573078" y="234817"/>
                    <a:pt x="603079" y="204056"/>
                  </a:cubicBezTo>
                  <a:cubicBezTo>
                    <a:pt x="609408" y="197600"/>
                    <a:pt x="614725" y="197474"/>
                    <a:pt x="622320" y="199626"/>
                  </a:cubicBezTo>
                  <a:cubicBezTo>
                    <a:pt x="647130" y="206841"/>
                    <a:pt x="669410" y="198360"/>
                    <a:pt x="681815" y="177093"/>
                  </a:cubicBezTo>
                  <a:cubicBezTo>
                    <a:pt x="693714" y="156713"/>
                    <a:pt x="690549" y="131902"/>
                    <a:pt x="673967" y="115193"/>
                  </a:cubicBezTo>
                  <a:cubicBezTo>
                    <a:pt x="657384" y="98610"/>
                    <a:pt x="632573" y="95319"/>
                    <a:pt x="612066" y="107092"/>
                  </a:cubicBezTo>
                  <a:cubicBezTo>
                    <a:pt x="590420" y="119624"/>
                    <a:pt x="581939" y="141776"/>
                    <a:pt x="589407" y="166334"/>
                  </a:cubicBezTo>
                  <a:cubicBezTo>
                    <a:pt x="592445" y="176207"/>
                    <a:pt x="589787" y="181144"/>
                    <a:pt x="583711" y="187094"/>
                  </a:cubicBezTo>
                  <a:cubicBezTo>
                    <a:pt x="550166" y="220006"/>
                    <a:pt x="520798" y="249500"/>
                    <a:pt x="493709" y="277096"/>
                  </a:cubicBezTo>
                  <a:cubicBezTo>
                    <a:pt x="487253" y="283679"/>
                    <a:pt x="482442" y="285831"/>
                    <a:pt x="473708" y="279122"/>
                  </a:cubicBezTo>
                  <a:cubicBezTo>
                    <a:pt x="458011" y="267096"/>
                    <a:pt x="439656" y="259501"/>
                    <a:pt x="419403" y="256463"/>
                  </a:cubicBezTo>
                  <a:cubicBezTo>
                    <a:pt x="407757" y="254690"/>
                    <a:pt x="406871" y="249121"/>
                    <a:pt x="406997" y="240766"/>
                  </a:cubicBezTo>
                  <a:cubicBezTo>
                    <a:pt x="407251" y="205955"/>
                    <a:pt x="407504" y="160004"/>
                    <a:pt x="406871" y="113421"/>
                  </a:cubicBezTo>
                  <a:cubicBezTo>
                    <a:pt x="406744" y="103800"/>
                    <a:pt x="410668" y="99750"/>
                    <a:pt x="418390" y="95192"/>
                  </a:cubicBezTo>
                  <a:cubicBezTo>
                    <a:pt x="440289" y="82407"/>
                    <a:pt x="450163" y="60635"/>
                    <a:pt x="444087" y="38482"/>
                  </a:cubicBezTo>
                  <a:cubicBezTo>
                    <a:pt x="437758" y="15317"/>
                    <a:pt x="418517" y="253"/>
                    <a:pt x="394339" y="0"/>
                  </a:cubicBezTo>
                  <a:cubicBezTo>
                    <a:pt x="370541" y="0"/>
                    <a:pt x="351553" y="14304"/>
                    <a:pt x="344844" y="37216"/>
                  </a:cubicBezTo>
                  <a:cubicBezTo>
                    <a:pt x="338008" y="60128"/>
                    <a:pt x="347755" y="81901"/>
                    <a:pt x="370794" y="95572"/>
                  </a:cubicBezTo>
                  <a:cubicBezTo>
                    <a:pt x="377629" y="99623"/>
                    <a:pt x="382060" y="102914"/>
                    <a:pt x="381933" y="112028"/>
                  </a:cubicBezTo>
                  <a:cubicBezTo>
                    <a:pt x="381427" y="156080"/>
                    <a:pt x="381554" y="201018"/>
                    <a:pt x="381807" y="243298"/>
                  </a:cubicBezTo>
                  <a:cubicBezTo>
                    <a:pt x="381807" y="251779"/>
                    <a:pt x="379149" y="254817"/>
                    <a:pt x="370794" y="256210"/>
                  </a:cubicBezTo>
                  <a:cubicBezTo>
                    <a:pt x="349148" y="259627"/>
                    <a:pt x="330793" y="267096"/>
                    <a:pt x="316362" y="278362"/>
                  </a:cubicBezTo>
                  <a:cubicBezTo>
                    <a:pt x="306488" y="286084"/>
                    <a:pt x="301045" y="283552"/>
                    <a:pt x="293323" y="275451"/>
                  </a:cubicBezTo>
                  <a:cubicBezTo>
                    <a:pt x="264462" y="245450"/>
                    <a:pt x="239904" y="220892"/>
                    <a:pt x="215980" y="198107"/>
                  </a:cubicBezTo>
                  <a:cubicBezTo>
                    <a:pt x="203194" y="185954"/>
                    <a:pt x="192308" y="175448"/>
                    <a:pt x="202182" y="156333"/>
                  </a:cubicBezTo>
                  <a:cubicBezTo>
                    <a:pt x="204080" y="152662"/>
                    <a:pt x="202688" y="146586"/>
                    <a:pt x="201549" y="141776"/>
                  </a:cubicBezTo>
                  <a:lnTo>
                    <a:pt x="201296" y="140890"/>
                  </a:lnTo>
                  <a:cubicBezTo>
                    <a:pt x="198131" y="127345"/>
                    <a:pt x="190029" y="115699"/>
                    <a:pt x="178384" y="108231"/>
                  </a:cubicBezTo>
                  <a:cubicBezTo>
                    <a:pt x="166738" y="100762"/>
                    <a:pt x="153066" y="98231"/>
                    <a:pt x="139902" y="101395"/>
                  </a:cubicBezTo>
                  <a:cubicBezTo>
                    <a:pt x="126230" y="104560"/>
                    <a:pt x="114711" y="112914"/>
                    <a:pt x="107369" y="124940"/>
                  </a:cubicBezTo>
                  <a:cubicBezTo>
                    <a:pt x="100154" y="136713"/>
                    <a:pt x="98002" y="150257"/>
                    <a:pt x="101166" y="163422"/>
                  </a:cubicBezTo>
                  <a:cubicBezTo>
                    <a:pt x="104584" y="176967"/>
                    <a:pt x="112939" y="188360"/>
                    <a:pt x="124838" y="195195"/>
                  </a:cubicBezTo>
                  <a:cubicBezTo>
                    <a:pt x="136990" y="202284"/>
                    <a:pt x="151421" y="203930"/>
                    <a:pt x="165472" y="199879"/>
                  </a:cubicBezTo>
                  <a:cubicBezTo>
                    <a:pt x="173573" y="197474"/>
                    <a:pt x="179649" y="197474"/>
                    <a:pt x="186485" y="204563"/>
                  </a:cubicBezTo>
                  <a:cubicBezTo>
                    <a:pt x="218891" y="237855"/>
                    <a:pt x="250791" y="269501"/>
                    <a:pt x="277880" y="296084"/>
                  </a:cubicBezTo>
                  <a:cubicBezTo>
                    <a:pt x="283956" y="302034"/>
                    <a:pt x="285855" y="306464"/>
                    <a:pt x="279779" y="314439"/>
                  </a:cubicBezTo>
                  <a:cubicBezTo>
                    <a:pt x="267753" y="330009"/>
                    <a:pt x="259778" y="348744"/>
                    <a:pt x="256740" y="368618"/>
                  </a:cubicBezTo>
                  <a:cubicBezTo>
                    <a:pt x="254968" y="380137"/>
                    <a:pt x="249905" y="382162"/>
                    <a:pt x="240537" y="382162"/>
                  </a:cubicBezTo>
                  <a:lnTo>
                    <a:pt x="240537" y="384821"/>
                  </a:lnTo>
                  <a:lnTo>
                    <a:pt x="239904" y="382162"/>
                  </a:lnTo>
                  <a:cubicBezTo>
                    <a:pt x="195346" y="381656"/>
                    <a:pt x="154332" y="381656"/>
                    <a:pt x="114078" y="382162"/>
                  </a:cubicBezTo>
                  <a:cubicBezTo>
                    <a:pt x="103571" y="382162"/>
                    <a:pt x="99014" y="377605"/>
                    <a:pt x="94710" y="369883"/>
                  </a:cubicBezTo>
                  <a:cubicBezTo>
                    <a:pt x="84330" y="351149"/>
                    <a:pt x="68001" y="342161"/>
                    <a:pt x="47367" y="343680"/>
                  </a:cubicBezTo>
                  <a:cubicBezTo>
                    <a:pt x="27114" y="345199"/>
                    <a:pt x="12303" y="355959"/>
                    <a:pt x="3189" y="375580"/>
                  </a:cubicBezTo>
                  <a:cubicBezTo>
                    <a:pt x="1543" y="379251"/>
                    <a:pt x="-229" y="402289"/>
                    <a:pt x="24" y="405327"/>
                  </a:cubicBezTo>
                  <a:cubicBezTo>
                    <a:pt x="7240" y="429632"/>
                    <a:pt x="22557" y="443177"/>
                    <a:pt x="45469" y="445708"/>
                  </a:cubicBezTo>
                  <a:cubicBezTo>
                    <a:pt x="68507" y="448240"/>
                    <a:pt x="86609" y="437354"/>
                    <a:pt x="97622" y="414442"/>
                  </a:cubicBezTo>
                  <a:cubicBezTo>
                    <a:pt x="100913" y="407606"/>
                    <a:pt x="105977" y="407479"/>
                    <a:pt x="112432" y="407479"/>
                  </a:cubicBezTo>
                  <a:lnTo>
                    <a:pt x="136737" y="407479"/>
                  </a:lnTo>
                  <a:cubicBezTo>
                    <a:pt x="171168" y="407606"/>
                    <a:pt x="206739" y="407606"/>
                    <a:pt x="242183" y="407226"/>
                  </a:cubicBezTo>
                  <a:cubicBezTo>
                    <a:pt x="252689" y="407226"/>
                    <a:pt x="255221" y="411530"/>
                    <a:pt x="256740" y="420644"/>
                  </a:cubicBezTo>
                  <a:cubicBezTo>
                    <a:pt x="260031" y="440771"/>
                    <a:pt x="267373" y="458367"/>
                    <a:pt x="278639" y="473177"/>
                  </a:cubicBezTo>
                  <a:cubicBezTo>
                    <a:pt x="285222" y="481785"/>
                    <a:pt x="284716" y="486975"/>
                    <a:pt x="276614" y="494697"/>
                  </a:cubicBezTo>
                  <a:cubicBezTo>
                    <a:pt x="244841" y="525457"/>
                    <a:pt x="215853" y="554445"/>
                    <a:pt x="188131" y="583307"/>
                  </a:cubicBezTo>
                  <a:cubicBezTo>
                    <a:pt x="179903" y="591788"/>
                    <a:pt x="172940" y="591915"/>
                    <a:pt x="163700" y="589383"/>
                  </a:cubicBezTo>
                  <a:cubicBezTo>
                    <a:pt x="140534" y="582927"/>
                    <a:pt x="118002" y="592168"/>
                    <a:pt x="106483" y="613181"/>
                  </a:cubicBezTo>
                  <a:cubicBezTo>
                    <a:pt x="95343" y="633562"/>
                    <a:pt x="99141" y="658879"/>
                    <a:pt x="115977" y="674829"/>
                  </a:cubicBezTo>
                  <a:cubicBezTo>
                    <a:pt x="132813" y="690905"/>
                    <a:pt x="157750" y="693563"/>
                    <a:pt x="178004" y="681411"/>
                  </a:cubicBezTo>
                  <a:cubicBezTo>
                    <a:pt x="198637" y="669006"/>
                    <a:pt x="206992" y="646726"/>
                    <a:pt x="199903" y="623561"/>
                  </a:cubicBezTo>
                  <a:cubicBezTo>
                    <a:pt x="197118" y="614320"/>
                    <a:pt x="198764" y="608244"/>
                    <a:pt x="206106" y="601156"/>
                  </a:cubicBezTo>
                  <a:cubicBezTo>
                    <a:pt x="235600" y="572547"/>
                    <a:pt x="264209" y="544445"/>
                    <a:pt x="291678" y="515330"/>
                  </a:cubicBezTo>
                  <a:cubicBezTo>
                    <a:pt x="302058" y="504318"/>
                    <a:pt x="308134" y="503811"/>
                    <a:pt x="319527" y="512799"/>
                  </a:cubicBezTo>
                  <a:cubicBezTo>
                    <a:pt x="332692" y="523052"/>
                    <a:pt x="349654" y="529888"/>
                    <a:pt x="368642" y="532546"/>
                  </a:cubicBezTo>
                  <a:cubicBezTo>
                    <a:pt x="381174" y="534318"/>
                    <a:pt x="382060" y="540394"/>
                    <a:pt x="381933" y="549635"/>
                  </a:cubicBezTo>
                  <a:cubicBezTo>
                    <a:pt x="381554" y="594700"/>
                    <a:pt x="381554" y="634954"/>
                    <a:pt x="381933" y="672803"/>
                  </a:cubicBezTo>
                  <a:cubicBezTo>
                    <a:pt x="382060" y="682424"/>
                    <a:pt x="380035" y="689006"/>
                    <a:pt x="369528" y="694576"/>
                  </a:cubicBezTo>
                  <a:cubicBezTo>
                    <a:pt x="351046" y="704323"/>
                    <a:pt x="341806" y="721159"/>
                    <a:pt x="343325" y="741919"/>
                  </a:cubicBezTo>
                  <a:cubicBezTo>
                    <a:pt x="344844" y="762173"/>
                    <a:pt x="355604" y="776983"/>
                    <a:pt x="375224" y="786097"/>
                  </a:cubicBezTo>
                  <a:cubicBezTo>
                    <a:pt x="378389" y="787616"/>
                    <a:pt x="394465" y="788629"/>
                    <a:pt x="401428" y="788629"/>
                  </a:cubicBezTo>
                  <a:cubicBezTo>
                    <a:pt x="402820" y="788629"/>
                    <a:pt x="403833" y="788629"/>
                    <a:pt x="404339" y="788502"/>
                  </a:cubicBezTo>
                  <a:cubicBezTo>
                    <a:pt x="427378" y="783692"/>
                    <a:pt x="441429" y="768755"/>
                    <a:pt x="445100" y="745590"/>
                  </a:cubicBezTo>
                  <a:cubicBezTo>
                    <a:pt x="448518" y="722931"/>
                    <a:pt x="438897" y="704956"/>
                    <a:pt x="417251" y="693437"/>
                  </a:cubicBezTo>
                  <a:cubicBezTo>
                    <a:pt x="409529" y="689386"/>
                    <a:pt x="406744" y="684955"/>
                    <a:pt x="406871" y="676474"/>
                  </a:cubicBezTo>
                  <a:cubicBezTo>
                    <a:pt x="407251" y="638372"/>
                    <a:pt x="407251" y="597231"/>
                    <a:pt x="406997" y="547230"/>
                  </a:cubicBezTo>
                  <a:cubicBezTo>
                    <a:pt x="406997" y="538875"/>
                    <a:pt x="408643" y="534572"/>
                    <a:pt x="418770" y="532926"/>
                  </a:cubicBezTo>
                  <a:cubicBezTo>
                    <a:pt x="439910" y="529508"/>
                    <a:pt x="458265" y="522039"/>
                    <a:pt x="473202" y="510394"/>
                  </a:cubicBezTo>
                  <a:cubicBezTo>
                    <a:pt x="482316" y="503305"/>
                    <a:pt x="487632" y="505710"/>
                    <a:pt x="494721" y="512925"/>
                  </a:cubicBezTo>
                  <a:cubicBezTo>
                    <a:pt x="524342" y="543433"/>
                    <a:pt x="553710" y="572800"/>
                    <a:pt x="581939" y="600143"/>
                  </a:cubicBezTo>
                  <a:cubicBezTo>
                    <a:pt x="590294" y="608244"/>
                    <a:pt x="592066" y="614953"/>
                    <a:pt x="588521" y="625966"/>
                  </a:cubicBezTo>
                  <a:cubicBezTo>
                    <a:pt x="581686" y="647359"/>
                    <a:pt x="591939" y="671284"/>
                    <a:pt x="613079" y="682930"/>
                  </a:cubicBezTo>
                  <a:cubicBezTo>
                    <a:pt x="632953" y="693816"/>
                    <a:pt x="657131" y="690525"/>
                    <a:pt x="673460" y="674702"/>
                  </a:cubicBezTo>
                  <a:cubicBezTo>
                    <a:pt x="690296" y="658372"/>
                    <a:pt x="693841" y="633435"/>
                    <a:pt x="682321" y="612928"/>
                  </a:cubicBezTo>
                  <a:cubicBezTo>
                    <a:pt x="670422" y="591662"/>
                    <a:pt x="647384" y="582168"/>
                    <a:pt x="625105" y="589003"/>
                  </a:cubicBezTo>
                  <a:cubicBezTo>
                    <a:pt x="614471" y="592295"/>
                    <a:pt x="608142" y="590776"/>
                    <a:pt x="600800" y="583180"/>
                  </a:cubicBezTo>
                  <a:cubicBezTo>
                    <a:pt x="574470" y="555838"/>
                    <a:pt x="545989" y="527356"/>
                    <a:pt x="513709" y="495963"/>
                  </a:cubicBezTo>
                  <a:cubicBezTo>
                    <a:pt x="506620" y="489127"/>
                    <a:pt x="502190" y="483431"/>
                    <a:pt x="510544" y="472924"/>
                  </a:cubicBezTo>
                  <a:cubicBezTo>
                    <a:pt x="521557" y="459000"/>
                    <a:pt x="528773" y="442037"/>
                    <a:pt x="531938" y="422290"/>
                  </a:cubicBezTo>
                  <a:cubicBezTo>
                    <a:pt x="533963" y="410138"/>
                    <a:pt x="538014" y="406847"/>
                    <a:pt x="549533" y="407100"/>
                  </a:cubicBezTo>
                  <a:cubicBezTo>
                    <a:pt x="592825" y="407859"/>
                    <a:pt x="635358" y="407606"/>
                    <a:pt x="675232" y="407226"/>
                  </a:cubicBezTo>
                  <a:cubicBezTo>
                    <a:pt x="683967" y="407226"/>
                    <a:pt x="688904" y="410138"/>
                    <a:pt x="693461" y="418113"/>
                  </a:cubicBezTo>
                  <a:cubicBezTo>
                    <a:pt x="706879" y="441278"/>
                    <a:pt x="728525" y="451025"/>
                    <a:pt x="751690" y="444063"/>
                  </a:cubicBezTo>
                  <a:cubicBezTo>
                    <a:pt x="774982" y="437100"/>
                    <a:pt x="789286" y="417986"/>
                    <a:pt x="789033" y="394061"/>
                  </a:cubicBezTo>
                  <a:cubicBezTo>
                    <a:pt x="788780" y="370390"/>
                    <a:pt x="773590" y="351022"/>
                    <a:pt x="750551" y="344819"/>
                  </a:cubicBezTo>
                  <a:close/>
                  <a:moveTo>
                    <a:pt x="763210" y="394568"/>
                  </a:moveTo>
                  <a:cubicBezTo>
                    <a:pt x="763716" y="400644"/>
                    <a:pt x="761564" y="406593"/>
                    <a:pt x="757133" y="411150"/>
                  </a:cubicBezTo>
                  <a:cubicBezTo>
                    <a:pt x="752323" y="416214"/>
                    <a:pt x="745488" y="419125"/>
                    <a:pt x="737766" y="419125"/>
                  </a:cubicBezTo>
                  <a:cubicBezTo>
                    <a:pt x="737766" y="419125"/>
                    <a:pt x="737766" y="419125"/>
                    <a:pt x="737766" y="419125"/>
                  </a:cubicBezTo>
                  <a:cubicBezTo>
                    <a:pt x="730424" y="418999"/>
                    <a:pt x="723082" y="415581"/>
                    <a:pt x="718272" y="410138"/>
                  </a:cubicBezTo>
                  <a:cubicBezTo>
                    <a:pt x="714094" y="405327"/>
                    <a:pt x="712196" y="399505"/>
                    <a:pt x="712955" y="393682"/>
                  </a:cubicBezTo>
                  <a:cubicBezTo>
                    <a:pt x="714980" y="377732"/>
                    <a:pt x="724095" y="369757"/>
                    <a:pt x="739538" y="370137"/>
                  </a:cubicBezTo>
                  <a:cubicBezTo>
                    <a:pt x="753969" y="370896"/>
                    <a:pt x="762070" y="379251"/>
                    <a:pt x="763210" y="394568"/>
                  </a:cubicBezTo>
                  <a:close/>
                  <a:moveTo>
                    <a:pt x="394465" y="511533"/>
                  </a:moveTo>
                  <a:lnTo>
                    <a:pt x="394339" y="508875"/>
                  </a:lnTo>
                  <a:cubicBezTo>
                    <a:pt x="331805" y="508875"/>
                    <a:pt x="280538" y="457861"/>
                    <a:pt x="280032" y="395201"/>
                  </a:cubicBezTo>
                  <a:cubicBezTo>
                    <a:pt x="279779" y="364820"/>
                    <a:pt x="291804" y="335832"/>
                    <a:pt x="313957" y="313806"/>
                  </a:cubicBezTo>
                  <a:cubicBezTo>
                    <a:pt x="335730" y="292160"/>
                    <a:pt x="364211" y="280261"/>
                    <a:pt x="394212" y="280261"/>
                  </a:cubicBezTo>
                  <a:cubicBezTo>
                    <a:pt x="394592" y="280261"/>
                    <a:pt x="394972" y="280261"/>
                    <a:pt x="395225" y="280261"/>
                  </a:cubicBezTo>
                  <a:cubicBezTo>
                    <a:pt x="458138" y="281020"/>
                    <a:pt x="509025" y="332541"/>
                    <a:pt x="508646" y="394947"/>
                  </a:cubicBezTo>
                  <a:cubicBezTo>
                    <a:pt x="508393" y="457734"/>
                    <a:pt x="457125" y="508748"/>
                    <a:pt x="394465" y="508875"/>
                  </a:cubicBezTo>
                  <a:lnTo>
                    <a:pt x="394465" y="511533"/>
                  </a:lnTo>
                  <a:lnTo>
                    <a:pt x="394465" y="511533"/>
                  </a:lnTo>
                  <a:close/>
                  <a:moveTo>
                    <a:pt x="395731" y="76078"/>
                  </a:moveTo>
                  <a:cubicBezTo>
                    <a:pt x="390161" y="76964"/>
                    <a:pt x="384592" y="75192"/>
                    <a:pt x="379908" y="71268"/>
                  </a:cubicBezTo>
                  <a:cubicBezTo>
                    <a:pt x="373705" y="66078"/>
                    <a:pt x="370034" y="57850"/>
                    <a:pt x="369781" y="48736"/>
                  </a:cubicBezTo>
                  <a:cubicBezTo>
                    <a:pt x="369781" y="35571"/>
                    <a:pt x="378642" y="27216"/>
                    <a:pt x="393959" y="25823"/>
                  </a:cubicBezTo>
                  <a:cubicBezTo>
                    <a:pt x="399909" y="25191"/>
                    <a:pt x="405858" y="27343"/>
                    <a:pt x="410668" y="31646"/>
                  </a:cubicBezTo>
                  <a:cubicBezTo>
                    <a:pt x="415985" y="36583"/>
                    <a:pt x="418896" y="43545"/>
                    <a:pt x="418896" y="51014"/>
                  </a:cubicBezTo>
                  <a:cubicBezTo>
                    <a:pt x="418770" y="65192"/>
                    <a:pt x="410795" y="73926"/>
                    <a:pt x="395731" y="76078"/>
                  </a:cubicBezTo>
                  <a:close/>
                  <a:moveTo>
                    <a:pt x="418896" y="738628"/>
                  </a:moveTo>
                  <a:cubicBezTo>
                    <a:pt x="418896" y="745970"/>
                    <a:pt x="415732" y="753058"/>
                    <a:pt x="410289" y="757869"/>
                  </a:cubicBezTo>
                  <a:cubicBezTo>
                    <a:pt x="405605" y="762046"/>
                    <a:pt x="399909" y="764071"/>
                    <a:pt x="393579" y="763439"/>
                  </a:cubicBezTo>
                  <a:cubicBezTo>
                    <a:pt x="378262" y="761793"/>
                    <a:pt x="370161" y="753438"/>
                    <a:pt x="369908" y="739134"/>
                  </a:cubicBezTo>
                  <a:cubicBezTo>
                    <a:pt x="369655" y="723944"/>
                    <a:pt x="378262" y="714703"/>
                    <a:pt x="394086" y="713184"/>
                  </a:cubicBezTo>
                  <a:cubicBezTo>
                    <a:pt x="394719" y="713184"/>
                    <a:pt x="395351" y="713057"/>
                    <a:pt x="395984" y="713057"/>
                  </a:cubicBezTo>
                  <a:cubicBezTo>
                    <a:pt x="401174" y="713057"/>
                    <a:pt x="406238" y="715083"/>
                    <a:pt x="410415" y="718880"/>
                  </a:cubicBezTo>
                  <a:lnTo>
                    <a:pt x="410415" y="718880"/>
                  </a:lnTo>
                  <a:cubicBezTo>
                    <a:pt x="415858" y="723944"/>
                    <a:pt x="419023" y="731286"/>
                    <a:pt x="418896" y="738628"/>
                  </a:cubicBezTo>
                  <a:close/>
                  <a:moveTo>
                    <a:pt x="637510" y="127345"/>
                  </a:moveTo>
                  <a:cubicBezTo>
                    <a:pt x="652447" y="127345"/>
                    <a:pt x="660928" y="135826"/>
                    <a:pt x="662068" y="151397"/>
                  </a:cubicBezTo>
                  <a:cubicBezTo>
                    <a:pt x="660928" y="167473"/>
                    <a:pt x="652447" y="175954"/>
                    <a:pt x="637510" y="175954"/>
                  </a:cubicBezTo>
                  <a:lnTo>
                    <a:pt x="636750" y="175954"/>
                  </a:lnTo>
                  <a:cubicBezTo>
                    <a:pt x="621940" y="175701"/>
                    <a:pt x="613206" y="167093"/>
                    <a:pt x="612826" y="152409"/>
                  </a:cubicBezTo>
                  <a:cubicBezTo>
                    <a:pt x="612699" y="144561"/>
                    <a:pt x="614598" y="138358"/>
                    <a:pt x="618775" y="133928"/>
                  </a:cubicBezTo>
                  <a:lnTo>
                    <a:pt x="618775" y="133928"/>
                  </a:lnTo>
                  <a:cubicBezTo>
                    <a:pt x="622953" y="129624"/>
                    <a:pt x="629029" y="127345"/>
                    <a:pt x="636750" y="127092"/>
                  </a:cubicBezTo>
                  <a:cubicBezTo>
                    <a:pt x="637130" y="127345"/>
                    <a:pt x="637383" y="127345"/>
                    <a:pt x="637510" y="127345"/>
                  </a:cubicBezTo>
                  <a:close/>
                  <a:moveTo>
                    <a:pt x="175852" y="152029"/>
                  </a:moveTo>
                  <a:cubicBezTo>
                    <a:pt x="175725" y="159625"/>
                    <a:pt x="173320" y="165827"/>
                    <a:pt x="169016" y="169878"/>
                  </a:cubicBezTo>
                  <a:cubicBezTo>
                    <a:pt x="164839" y="173802"/>
                    <a:pt x="158763" y="175954"/>
                    <a:pt x="151421" y="175954"/>
                  </a:cubicBezTo>
                  <a:lnTo>
                    <a:pt x="150282" y="175954"/>
                  </a:lnTo>
                  <a:cubicBezTo>
                    <a:pt x="135471" y="175574"/>
                    <a:pt x="127116" y="167093"/>
                    <a:pt x="126863" y="152029"/>
                  </a:cubicBezTo>
                  <a:cubicBezTo>
                    <a:pt x="126610" y="137346"/>
                    <a:pt x="134332" y="128738"/>
                    <a:pt x="149522" y="126712"/>
                  </a:cubicBezTo>
                  <a:cubicBezTo>
                    <a:pt x="167371" y="128358"/>
                    <a:pt x="176105" y="136839"/>
                    <a:pt x="175852" y="152029"/>
                  </a:cubicBezTo>
                  <a:close/>
                  <a:moveTo>
                    <a:pt x="70533" y="410011"/>
                  </a:moveTo>
                  <a:cubicBezTo>
                    <a:pt x="65722" y="415581"/>
                    <a:pt x="58380" y="418999"/>
                    <a:pt x="50532" y="419125"/>
                  </a:cubicBezTo>
                  <a:cubicBezTo>
                    <a:pt x="43190" y="419125"/>
                    <a:pt x="36354" y="416214"/>
                    <a:pt x="31544" y="411150"/>
                  </a:cubicBezTo>
                  <a:cubicBezTo>
                    <a:pt x="27240" y="406593"/>
                    <a:pt x="25088" y="400644"/>
                    <a:pt x="25468" y="394568"/>
                  </a:cubicBezTo>
                  <a:cubicBezTo>
                    <a:pt x="26607" y="379251"/>
                    <a:pt x="34835" y="370896"/>
                    <a:pt x="49140" y="370263"/>
                  </a:cubicBezTo>
                  <a:cubicBezTo>
                    <a:pt x="49646" y="370263"/>
                    <a:pt x="50279" y="370263"/>
                    <a:pt x="50785" y="370263"/>
                  </a:cubicBezTo>
                  <a:cubicBezTo>
                    <a:pt x="65089" y="370263"/>
                    <a:pt x="73697" y="378365"/>
                    <a:pt x="75723" y="393808"/>
                  </a:cubicBezTo>
                  <a:cubicBezTo>
                    <a:pt x="76609" y="399505"/>
                    <a:pt x="74710" y="405201"/>
                    <a:pt x="70533" y="410011"/>
                  </a:cubicBezTo>
                  <a:close/>
                  <a:moveTo>
                    <a:pt x="152687" y="664955"/>
                  </a:moveTo>
                  <a:lnTo>
                    <a:pt x="152433" y="662296"/>
                  </a:lnTo>
                  <a:cubicBezTo>
                    <a:pt x="135091" y="660777"/>
                    <a:pt x="126610" y="652170"/>
                    <a:pt x="127116" y="636600"/>
                  </a:cubicBezTo>
                  <a:cubicBezTo>
                    <a:pt x="127623" y="621662"/>
                    <a:pt x="136104" y="613308"/>
                    <a:pt x="151421" y="613181"/>
                  </a:cubicBezTo>
                  <a:cubicBezTo>
                    <a:pt x="166864" y="613181"/>
                    <a:pt x="175852" y="622042"/>
                    <a:pt x="175978" y="637486"/>
                  </a:cubicBezTo>
                  <a:cubicBezTo>
                    <a:pt x="176232" y="652043"/>
                    <a:pt x="168130" y="660651"/>
                    <a:pt x="152560" y="662296"/>
                  </a:cubicBezTo>
                  <a:lnTo>
                    <a:pt x="152687" y="664955"/>
                  </a:lnTo>
                  <a:close/>
                  <a:moveTo>
                    <a:pt x="638016" y="661917"/>
                  </a:moveTo>
                  <a:cubicBezTo>
                    <a:pt x="637383" y="661917"/>
                    <a:pt x="636750" y="661917"/>
                    <a:pt x="635991" y="661917"/>
                  </a:cubicBezTo>
                  <a:cubicBezTo>
                    <a:pt x="621054" y="661157"/>
                    <a:pt x="612826" y="652676"/>
                    <a:pt x="612952" y="637739"/>
                  </a:cubicBezTo>
                  <a:cubicBezTo>
                    <a:pt x="612952" y="629891"/>
                    <a:pt x="615231" y="623688"/>
                    <a:pt x="619535" y="619511"/>
                  </a:cubicBezTo>
                  <a:cubicBezTo>
                    <a:pt x="623712" y="615333"/>
                    <a:pt x="629788" y="613308"/>
                    <a:pt x="637763" y="613308"/>
                  </a:cubicBezTo>
                  <a:cubicBezTo>
                    <a:pt x="652827" y="613434"/>
                    <a:pt x="661182" y="622295"/>
                    <a:pt x="662068" y="638245"/>
                  </a:cubicBezTo>
                  <a:cubicBezTo>
                    <a:pt x="660422" y="653942"/>
                    <a:pt x="652321" y="661917"/>
                    <a:pt x="638016" y="661917"/>
                  </a:cubicBezTo>
                  <a:close/>
                </a:path>
              </a:pathLst>
            </a:custGeom>
            <a:solidFill>
              <a:srgbClr val="1E3A5B"/>
            </a:solidFill>
            <a:ln w="125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Полилиния: фигура 41"/>
            <p:cNvSpPr/>
            <p:nvPr/>
          </p:nvSpPr>
          <p:spPr bwMode="auto">
            <a:xfrm>
              <a:off x="2520671" y="4608014"/>
              <a:ext cx="106711" cy="103039"/>
            </a:xfrm>
            <a:custGeom>
              <a:avLst/>
              <a:gdLst>
                <a:gd name="connsiteX0" fmla="*/ 106712 w 106711"/>
                <a:gd name="connsiteY0" fmla="*/ 34305 h 103040"/>
                <a:gd name="connsiteX1" fmla="*/ 94939 w 106711"/>
                <a:gd name="connsiteY1" fmla="*/ 8734 h 103040"/>
                <a:gd name="connsiteX2" fmla="*/ 61141 w 106711"/>
                <a:gd name="connsiteY2" fmla="*/ 0 h 103040"/>
                <a:gd name="connsiteX3" fmla="*/ 14178 w 106711"/>
                <a:gd name="connsiteY3" fmla="*/ 0 h 103040"/>
                <a:gd name="connsiteX4" fmla="*/ 14178 w 106711"/>
                <a:gd name="connsiteY4" fmla="*/ 80255 h 103040"/>
                <a:gd name="connsiteX5" fmla="*/ 0 w 106711"/>
                <a:gd name="connsiteY5" fmla="*/ 80255 h 103040"/>
                <a:gd name="connsiteX6" fmla="*/ 0 w 106711"/>
                <a:gd name="connsiteY6" fmla="*/ 91521 h 103040"/>
                <a:gd name="connsiteX7" fmla="*/ 14178 w 106711"/>
                <a:gd name="connsiteY7" fmla="*/ 91521 h 103040"/>
                <a:gd name="connsiteX8" fmla="*/ 14178 w 106711"/>
                <a:gd name="connsiteY8" fmla="*/ 103041 h 103040"/>
                <a:gd name="connsiteX9" fmla="*/ 40887 w 106711"/>
                <a:gd name="connsiteY9" fmla="*/ 103041 h 103040"/>
                <a:gd name="connsiteX10" fmla="*/ 40887 w 106711"/>
                <a:gd name="connsiteY10" fmla="*/ 91521 h 103040"/>
                <a:gd name="connsiteX11" fmla="*/ 73293 w 106711"/>
                <a:gd name="connsiteY11" fmla="*/ 91521 h 103040"/>
                <a:gd name="connsiteX12" fmla="*/ 73293 w 106711"/>
                <a:gd name="connsiteY12" fmla="*/ 80255 h 103040"/>
                <a:gd name="connsiteX13" fmla="*/ 40887 w 106711"/>
                <a:gd name="connsiteY13" fmla="*/ 80255 h 103040"/>
                <a:gd name="connsiteX14" fmla="*/ 40887 w 106711"/>
                <a:gd name="connsiteY14" fmla="*/ 68609 h 103040"/>
                <a:gd name="connsiteX15" fmla="*/ 61014 w 106711"/>
                <a:gd name="connsiteY15" fmla="*/ 68609 h 103040"/>
                <a:gd name="connsiteX16" fmla="*/ 94813 w 106711"/>
                <a:gd name="connsiteY16" fmla="*/ 59875 h 103040"/>
                <a:gd name="connsiteX17" fmla="*/ 106712 w 106711"/>
                <a:gd name="connsiteY17" fmla="*/ 34305 h 103040"/>
                <a:gd name="connsiteX18" fmla="*/ 74559 w 106711"/>
                <a:gd name="connsiteY18" fmla="*/ 45571 h 103040"/>
                <a:gd name="connsiteX19" fmla="*/ 60761 w 106711"/>
                <a:gd name="connsiteY19" fmla="*/ 49242 h 103040"/>
                <a:gd name="connsiteX20" fmla="*/ 40887 w 106711"/>
                <a:gd name="connsiteY20" fmla="*/ 49242 h 103040"/>
                <a:gd name="connsiteX21" fmla="*/ 40887 w 106711"/>
                <a:gd name="connsiteY21" fmla="*/ 20254 h 103040"/>
                <a:gd name="connsiteX22" fmla="*/ 60761 w 106711"/>
                <a:gd name="connsiteY22" fmla="*/ 20254 h 103040"/>
                <a:gd name="connsiteX23" fmla="*/ 74559 w 106711"/>
                <a:gd name="connsiteY23" fmla="*/ 23925 h 103040"/>
                <a:gd name="connsiteX24" fmla="*/ 74559 w 106711"/>
                <a:gd name="connsiteY24" fmla="*/ 23925 h 103040"/>
                <a:gd name="connsiteX25" fmla="*/ 79749 w 106711"/>
                <a:gd name="connsiteY25" fmla="*/ 34684 h 103040"/>
                <a:gd name="connsiteX26" fmla="*/ 74559 w 106711"/>
                <a:gd name="connsiteY26" fmla="*/ 45571 h 10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711" h="103040" fill="norm" stroke="1" extrusionOk="0">
                  <a:moveTo>
                    <a:pt x="106712" y="34305"/>
                  </a:moveTo>
                  <a:cubicBezTo>
                    <a:pt x="106712" y="22912"/>
                    <a:pt x="102914" y="14557"/>
                    <a:pt x="94939" y="8734"/>
                  </a:cubicBezTo>
                  <a:cubicBezTo>
                    <a:pt x="86964" y="2911"/>
                    <a:pt x="75572" y="0"/>
                    <a:pt x="61141" y="0"/>
                  </a:cubicBezTo>
                  <a:lnTo>
                    <a:pt x="14178" y="0"/>
                  </a:lnTo>
                  <a:lnTo>
                    <a:pt x="14178" y="80255"/>
                  </a:lnTo>
                  <a:lnTo>
                    <a:pt x="0" y="80255"/>
                  </a:lnTo>
                  <a:lnTo>
                    <a:pt x="0" y="91521"/>
                  </a:lnTo>
                  <a:lnTo>
                    <a:pt x="14178" y="91521"/>
                  </a:lnTo>
                  <a:lnTo>
                    <a:pt x="14178" y="103041"/>
                  </a:lnTo>
                  <a:lnTo>
                    <a:pt x="40887" y="103041"/>
                  </a:lnTo>
                  <a:lnTo>
                    <a:pt x="40887" y="91521"/>
                  </a:lnTo>
                  <a:lnTo>
                    <a:pt x="73293" y="91521"/>
                  </a:lnTo>
                  <a:lnTo>
                    <a:pt x="73293" y="80255"/>
                  </a:lnTo>
                  <a:lnTo>
                    <a:pt x="40887" y="80255"/>
                  </a:lnTo>
                  <a:lnTo>
                    <a:pt x="40887" y="68609"/>
                  </a:lnTo>
                  <a:lnTo>
                    <a:pt x="61014" y="68609"/>
                  </a:lnTo>
                  <a:cubicBezTo>
                    <a:pt x="75445" y="68609"/>
                    <a:pt x="86838" y="65698"/>
                    <a:pt x="94813" y="59875"/>
                  </a:cubicBezTo>
                  <a:cubicBezTo>
                    <a:pt x="102788" y="54052"/>
                    <a:pt x="106712" y="45697"/>
                    <a:pt x="106712" y="34305"/>
                  </a:cubicBezTo>
                  <a:close/>
                  <a:moveTo>
                    <a:pt x="74559" y="45571"/>
                  </a:moveTo>
                  <a:cubicBezTo>
                    <a:pt x="71268" y="47976"/>
                    <a:pt x="66584" y="49242"/>
                    <a:pt x="60761" y="49242"/>
                  </a:cubicBezTo>
                  <a:lnTo>
                    <a:pt x="40887" y="49242"/>
                  </a:lnTo>
                  <a:lnTo>
                    <a:pt x="40887" y="20254"/>
                  </a:lnTo>
                  <a:lnTo>
                    <a:pt x="60761" y="20254"/>
                  </a:lnTo>
                  <a:cubicBezTo>
                    <a:pt x="66584" y="20254"/>
                    <a:pt x="71268" y="21520"/>
                    <a:pt x="74559" y="23925"/>
                  </a:cubicBezTo>
                  <a:lnTo>
                    <a:pt x="74559" y="23925"/>
                  </a:lnTo>
                  <a:cubicBezTo>
                    <a:pt x="77977" y="26456"/>
                    <a:pt x="79749" y="30127"/>
                    <a:pt x="79749" y="34684"/>
                  </a:cubicBezTo>
                  <a:cubicBezTo>
                    <a:pt x="79749" y="39242"/>
                    <a:pt x="77977" y="42913"/>
                    <a:pt x="74559" y="45571"/>
                  </a:cubicBezTo>
                  <a:close/>
                </a:path>
              </a:pathLst>
            </a:custGeom>
            <a:solidFill>
              <a:srgbClr val="1E3A5B"/>
            </a:solidFill>
            <a:ln w="125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3" name="Рисунок 32"/>
          <p:cNvGrpSpPr/>
          <p:nvPr/>
        </p:nvGrpSpPr>
        <p:grpSpPr bwMode="auto">
          <a:xfrm>
            <a:off x="5205682" y="5804961"/>
            <a:ext cx="1072808" cy="1072808"/>
            <a:chOff x="604567" y="5720309"/>
            <a:chExt cx="1072808" cy="1072808"/>
          </a:xfrm>
          <a:solidFill>
            <a:schemeClr val="accent1"/>
          </a:solidFill>
        </p:grpSpPr>
        <p:sp>
          <p:nvSpPr>
            <p:cNvPr id="44" name="Полилиния: фигура 43"/>
            <p:cNvSpPr/>
            <p:nvPr/>
          </p:nvSpPr>
          <p:spPr bwMode="auto">
            <a:xfrm rot="-4060763">
              <a:off x="604567" y="5720309"/>
              <a:ext cx="1072808" cy="1072808"/>
            </a:xfrm>
            <a:custGeom>
              <a:avLst/>
              <a:gdLst>
                <a:gd name="connsiteX0" fmla="*/ 1072809 w 1072808"/>
                <a:gd name="connsiteY0" fmla="*/ 536404 h 1072808"/>
                <a:gd name="connsiteX1" fmla="*/ 536404 w 1072808"/>
                <a:gd name="connsiteY1" fmla="*/ 1072809 h 1072808"/>
                <a:gd name="connsiteX2" fmla="*/ 0 w 1072808"/>
                <a:gd name="connsiteY2" fmla="*/ 536404 h 1072808"/>
                <a:gd name="connsiteX3" fmla="*/ 536404 w 1072808"/>
                <a:gd name="connsiteY3" fmla="*/ 0 h 1072808"/>
                <a:gd name="connsiteX4" fmla="*/ 1072809 w 1072808"/>
                <a:gd name="connsiteY4" fmla="*/ 536404 h 107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808" h="1072808" fill="norm" stroke="1" extrusionOk="0">
                  <a:moveTo>
                    <a:pt x="1072809" y="536404"/>
                  </a:moveTo>
                  <a:cubicBezTo>
                    <a:pt x="1072809" y="832652"/>
                    <a:pt x="832652" y="1072809"/>
                    <a:pt x="536404" y="1072809"/>
                  </a:cubicBezTo>
                  <a:cubicBezTo>
                    <a:pt x="240156" y="1072809"/>
                    <a:pt x="0" y="832652"/>
                    <a:pt x="0" y="536404"/>
                  </a:cubicBezTo>
                  <a:cubicBezTo>
                    <a:pt x="0" y="240156"/>
                    <a:pt x="240156" y="0"/>
                    <a:pt x="536404" y="0"/>
                  </a:cubicBezTo>
                  <a:cubicBezTo>
                    <a:pt x="832652" y="0"/>
                    <a:pt x="1072809" y="240156"/>
                    <a:pt x="1072809" y="53640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279400" dist="38100" dir="270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Полилиния: фигура 44"/>
            <p:cNvSpPr/>
            <p:nvPr/>
          </p:nvSpPr>
          <p:spPr bwMode="auto">
            <a:xfrm>
              <a:off x="1062231" y="6073036"/>
              <a:ext cx="206225" cy="206098"/>
            </a:xfrm>
            <a:custGeom>
              <a:avLst/>
              <a:gdLst>
                <a:gd name="connsiteX0" fmla="*/ 0 w 206225"/>
                <a:gd name="connsiteY0" fmla="*/ 103431 h 206098"/>
                <a:gd name="connsiteX1" fmla="*/ 103049 w 206225"/>
                <a:gd name="connsiteY1" fmla="*/ 0 h 206098"/>
                <a:gd name="connsiteX2" fmla="*/ 206225 w 206225"/>
                <a:gd name="connsiteY2" fmla="*/ 103431 h 206098"/>
                <a:gd name="connsiteX3" fmla="*/ 103049 w 206225"/>
                <a:gd name="connsiteY3" fmla="*/ 206098 h 206098"/>
                <a:gd name="connsiteX4" fmla="*/ 0 w 206225"/>
                <a:gd name="connsiteY4" fmla="*/ 103431 h 206098"/>
                <a:gd name="connsiteX5" fmla="*/ 103941 w 206225"/>
                <a:gd name="connsiteY5" fmla="*/ 17833 h 206098"/>
                <a:gd name="connsiteX6" fmla="*/ 17578 w 206225"/>
                <a:gd name="connsiteY6" fmla="*/ 102157 h 206098"/>
                <a:gd name="connsiteX7" fmla="*/ 101521 w 206225"/>
                <a:gd name="connsiteY7" fmla="*/ 188138 h 206098"/>
                <a:gd name="connsiteX8" fmla="*/ 188138 w 206225"/>
                <a:gd name="connsiteY8" fmla="*/ 105087 h 206098"/>
                <a:gd name="connsiteX9" fmla="*/ 103941 w 206225"/>
                <a:gd name="connsiteY9" fmla="*/ 17833 h 20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225" h="206098" fill="norm" stroke="1" extrusionOk="0">
                  <a:moveTo>
                    <a:pt x="0" y="103431"/>
                  </a:moveTo>
                  <a:cubicBezTo>
                    <a:pt x="-127" y="46111"/>
                    <a:pt x="45602" y="255"/>
                    <a:pt x="103049" y="0"/>
                  </a:cubicBezTo>
                  <a:cubicBezTo>
                    <a:pt x="159987" y="-127"/>
                    <a:pt x="206353" y="46366"/>
                    <a:pt x="206225" y="103431"/>
                  </a:cubicBezTo>
                  <a:cubicBezTo>
                    <a:pt x="206098" y="159732"/>
                    <a:pt x="159605" y="205970"/>
                    <a:pt x="103049" y="206098"/>
                  </a:cubicBezTo>
                  <a:cubicBezTo>
                    <a:pt x="46493" y="206225"/>
                    <a:pt x="128" y="159987"/>
                    <a:pt x="0" y="103431"/>
                  </a:cubicBezTo>
                  <a:close/>
                  <a:moveTo>
                    <a:pt x="103941" y="17833"/>
                  </a:moveTo>
                  <a:cubicBezTo>
                    <a:pt x="56811" y="17196"/>
                    <a:pt x="17961" y="55155"/>
                    <a:pt x="17578" y="102157"/>
                  </a:cubicBezTo>
                  <a:cubicBezTo>
                    <a:pt x="17196" y="148778"/>
                    <a:pt x="55028" y="187628"/>
                    <a:pt x="101521" y="188138"/>
                  </a:cubicBezTo>
                  <a:cubicBezTo>
                    <a:pt x="148650" y="188647"/>
                    <a:pt x="187373" y="151453"/>
                    <a:pt x="188138" y="105087"/>
                  </a:cubicBezTo>
                  <a:cubicBezTo>
                    <a:pt x="189029" y="57066"/>
                    <a:pt x="151835" y="18470"/>
                    <a:pt x="103941" y="17833"/>
                  </a:cubicBezTo>
                  <a:close/>
                </a:path>
              </a:pathLst>
            </a:custGeom>
            <a:solidFill>
              <a:srgbClr val="1E3A5B"/>
            </a:solidFill>
            <a:ln w="3175" cap="flat">
              <a:solidFill>
                <a:srgbClr val="1E3A5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Полилиния: фигура 45"/>
            <p:cNvSpPr/>
            <p:nvPr/>
          </p:nvSpPr>
          <p:spPr bwMode="auto">
            <a:xfrm>
              <a:off x="873840" y="6340785"/>
              <a:ext cx="577276" cy="277301"/>
            </a:xfrm>
            <a:custGeom>
              <a:avLst/>
              <a:gdLst>
                <a:gd name="connsiteX0" fmla="*/ 577277 w 577276"/>
                <a:gd name="connsiteY0" fmla="*/ 0 h 277301"/>
                <a:gd name="connsiteX1" fmla="*/ 71077 w 577276"/>
                <a:gd name="connsiteY1" fmla="*/ 0 h 277301"/>
                <a:gd name="connsiteX2" fmla="*/ 255 w 577276"/>
                <a:gd name="connsiteY2" fmla="*/ 76554 h 277301"/>
                <a:gd name="connsiteX3" fmla="*/ 0 w 577276"/>
                <a:gd name="connsiteY3" fmla="*/ 76554 h 277301"/>
                <a:gd name="connsiteX4" fmla="*/ 0 w 577276"/>
                <a:gd name="connsiteY4" fmla="*/ 277302 h 277301"/>
                <a:gd name="connsiteX5" fmla="*/ 521485 w 577276"/>
                <a:gd name="connsiteY5" fmla="*/ 277175 h 277301"/>
                <a:gd name="connsiteX6" fmla="*/ 577150 w 577276"/>
                <a:gd name="connsiteY6" fmla="*/ 199474 h 277301"/>
                <a:gd name="connsiteX7" fmla="*/ 577277 w 577276"/>
                <a:gd name="connsiteY7" fmla="*/ 0 h 277301"/>
                <a:gd name="connsiteX8" fmla="*/ 502506 w 577276"/>
                <a:gd name="connsiteY8" fmla="*/ 76554 h 277301"/>
                <a:gd name="connsiteX9" fmla="*/ 92604 w 577276"/>
                <a:gd name="connsiteY9" fmla="*/ 76554 h 277301"/>
                <a:gd name="connsiteX10" fmla="*/ 92604 w 577276"/>
                <a:gd name="connsiteY10" fmla="*/ 18342 h 277301"/>
                <a:gd name="connsiteX11" fmla="*/ 556642 w 577276"/>
                <a:gd name="connsiteY11" fmla="*/ 17833 h 277301"/>
                <a:gd name="connsiteX12" fmla="*/ 76045 w 577276"/>
                <a:gd name="connsiteY12" fmla="*/ 19489 h 277301"/>
                <a:gd name="connsiteX13" fmla="*/ 76045 w 577276"/>
                <a:gd name="connsiteY13" fmla="*/ 76554 h 277301"/>
                <a:gd name="connsiteX14" fmla="*/ 23183 w 577276"/>
                <a:gd name="connsiteY14" fmla="*/ 76554 h 277301"/>
                <a:gd name="connsiteX15" fmla="*/ 76045 w 577276"/>
                <a:gd name="connsiteY15" fmla="*/ 19489 h 277301"/>
                <a:gd name="connsiteX16" fmla="*/ 499449 w 577276"/>
                <a:gd name="connsiteY16" fmla="*/ 253737 h 277301"/>
                <a:gd name="connsiteX17" fmla="*/ 23055 w 577276"/>
                <a:gd name="connsiteY17" fmla="*/ 253992 h 277301"/>
                <a:gd name="connsiteX18" fmla="*/ 23055 w 577276"/>
                <a:gd name="connsiteY18" fmla="*/ 99737 h 277301"/>
                <a:gd name="connsiteX19" fmla="*/ 499449 w 577276"/>
                <a:gd name="connsiteY19" fmla="*/ 99864 h 277301"/>
                <a:gd name="connsiteX20" fmla="*/ 499449 w 577276"/>
                <a:gd name="connsiteY20" fmla="*/ 253737 h 277301"/>
                <a:gd name="connsiteX21" fmla="*/ 555113 w 577276"/>
                <a:gd name="connsiteY21" fmla="*/ 192978 h 277301"/>
                <a:gd name="connsiteX22" fmla="*/ 522632 w 577276"/>
                <a:gd name="connsiteY22" fmla="*/ 239089 h 277301"/>
                <a:gd name="connsiteX23" fmla="*/ 522632 w 577276"/>
                <a:gd name="connsiteY23" fmla="*/ 92604 h 277301"/>
                <a:gd name="connsiteX24" fmla="*/ 555113 w 577276"/>
                <a:gd name="connsiteY24" fmla="*/ 55919 h 277301"/>
                <a:gd name="connsiteX25" fmla="*/ 555113 w 577276"/>
                <a:gd name="connsiteY25" fmla="*/ 192978 h 27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7276" h="277301" fill="norm" stroke="1" extrusionOk="0">
                  <a:moveTo>
                    <a:pt x="577277" y="0"/>
                  </a:moveTo>
                  <a:lnTo>
                    <a:pt x="71077" y="0"/>
                  </a:lnTo>
                  <a:lnTo>
                    <a:pt x="255" y="76554"/>
                  </a:lnTo>
                  <a:lnTo>
                    <a:pt x="0" y="76554"/>
                  </a:lnTo>
                  <a:lnTo>
                    <a:pt x="0" y="277302"/>
                  </a:lnTo>
                  <a:lnTo>
                    <a:pt x="521485" y="277175"/>
                  </a:lnTo>
                  <a:lnTo>
                    <a:pt x="577150" y="199474"/>
                  </a:lnTo>
                  <a:lnTo>
                    <a:pt x="577277" y="0"/>
                  </a:lnTo>
                  <a:moveTo>
                    <a:pt x="502506" y="76554"/>
                  </a:moveTo>
                  <a:lnTo>
                    <a:pt x="92604" y="76554"/>
                  </a:lnTo>
                  <a:lnTo>
                    <a:pt x="92604" y="18342"/>
                  </a:lnTo>
                  <a:lnTo>
                    <a:pt x="556642" y="17833"/>
                  </a:lnTo>
                  <a:moveTo>
                    <a:pt x="76045" y="19489"/>
                  </a:moveTo>
                  <a:lnTo>
                    <a:pt x="76045" y="76554"/>
                  </a:lnTo>
                  <a:lnTo>
                    <a:pt x="23183" y="76554"/>
                  </a:lnTo>
                  <a:lnTo>
                    <a:pt x="76045" y="19489"/>
                  </a:lnTo>
                  <a:close/>
                  <a:moveTo>
                    <a:pt x="499449" y="253737"/>
                  </a:moveTo>
                  <a:lnTo>
                    <a:pt x="23055" y="253992"/>
                  </a:lnTo>
                  <a:lnTo>
                    <a:pt x="23055" y="99737"/>
                  </a:lnTo>
                  <a:lnTo>
                    <a:pt x="499449" y="99864"/>
                  </a:lnTo>
                  <a:lnTo>
                    <a:pt x="499449" y="253737"/>
                  </a:lnTo>
                  <a:close/>
                  <a:moveTo>
                    <a:pt x="555113" y="192978"/>
                  </a:moveTo>
                  <a:lnTo>
                    <a:pt x="522632" y="239089"/>
                  </a:lnTo>
                  <a:lnTo>
                    <a:pt x="522632" y="92604"/>
                  </a:lnTo>
                  <a:lnTo>
                    <a:pt x="555113" y="55919"/>
                  </a:lnTo>
                  <a:lnTo>
                    <a:pt x="555113" y="192978"/>
                  </a:lnTo>
                  <a:close/>
                </a:path>
              </a:pathLst>
            </a:custGeom>
            <a:solidFill>
              <a:srgbClr val="1E3A5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Полилиния: фигура 46"/>
            <p:cNvSpPr/>
            <p:nvPr/>
          </p:nvSpPr>
          <p:spPr bwMode="auto">
            <a:xfrm>
              <a:off x="1117004" y="6132203"/>
              <a:ext cx="90947" cy="87763"/>
            </a:xfrm>
            <a:custGeom>
              <a:avLst/>
              <a:gdLst>
                <a:gd name="connsiteX0" fmla="*/ 90948 w 90947"/>
                <a:gd name="connsiteY0" fmla="*/ 29297 h 87763"/>
                <a:gd name="connsiteX1" fmla="*/ 80885 w 90947"/>
                <a:gd name="connsiteY1" fmla="*/ 7515 h 87763"/>
                <a:gd name="connsiteX2" fmla="*/ 52098 w 90947"/>
                <a:gd name="connsiteY2" fmla="*/ 0 h 87763"/>
                <a:gd name="connsiteX3" fmla="*/ 12101 w 90947"/>
                <a:gd name="connsiteY3" fmla="*/ 0 h 87763"/>
                <a:gd name="connsiteX4" fmla="*/ 12101 w 90947"/>
                <a:gd name="connsiteY4" fmla="*/ 68402 h 87763"/>
                <a:gd name="connsiteX5" fmla="*/ 0 w 90947"/>
                <a:gd name="connsiteY5" fmla="*/ 68402 h 87763"/>
                <a:gd name="connsiteX6" fmla="*/ 0 w 90947"/>
                <a:gd name="connsiteY6" fmla="*/ 77955 h 87763"/>
                <a:gd name="connsiteX7" fmla="*/ 12101 w 90947"/>
                <a:gd name="connsiteY7" fmla="*/ 77955 h 87763"/>
                <a:gd name="connsiteX8" fmla="*/ 12101 w 90947"/>
                <a:gd name="connsiteY8" fmla="*/ 87763 h 87763"/>
                <a:gd name="connsiteX9" fmla="*/ 34902 w 90947"/>
                <a:gd name="connsiteY9" fmla="*/ 87763 h 87763"/>
                <a:gd name="connsiteX10" fmla="*/ 34902 w 90947"/>
                <a:gd name="connsiteY10" fmla="*/ 77955 h 87763"/>
                <a:gd name="connsiteX11" fmla="*/ 62543 w 90947"/>
                <a:gd name="connsiteY11" fmla="*/ 77955 h 87763"/>
                <a:gd name="connsiteX12" fmla="*/ 62543 w 90947"/>
                <a:gd name="connsiteY12" fmla="*/ 68402 h 87763"/>
                <a:gd name="connsiteX13" fmla="*/ 34902 w 90947"/>
                <a:gd name="connsiteY13" fmla="*/ 68402 h 87763"/>
                <a:gd name="connsiteX14" fmla="*/ 34902 w 90947"/>
                <a:gd name="connsiteY14" fmla="*/ 58466 h 87763"/>
                <a:gd name="connsiteX15" fmla="*/ 52098 w 90947"/>
                <a:gd name="connsiteY15" fmla="*/ 58466 h 87763"/>
                <a:gd name="connsiteX16" fmla="*/ 80885 w 90947"/>
                <a:gd name="connsiteY16" fmla="*/ 50951 h 87763"/>
                <a:gd name="connsiteX17" fmla="*/ 90948 w 90947"/>
                <a:gd name="connsiteY17" fmla="*/ 29297 h 87763"/>
                <a:gd name="connsiteX18" fmla="*/ 63562 w 90947"/>
                <a:gd name="connsiteY18" fmla="*/ 38850 h 87763"/>
                <a:gd name="connsiteX19" fmla="*/ 51843 w 90947"/>
                <a:gd name="connsiteY19" fmla="*/ 42035 h 87763"/>
                <a:gd name="connsiteX20" fmla="*/ 34902 w 90947"/>
                <a:gd name="connsiteY20" fmla="*/ 42035 h 87763"/>
                <a:gd name="connsiteX21" fmla="*/ 34902 w 90947"/>
                <a:gd name="connsiteY21" fmla="*/ 17323 h 87763"/>
                <a:gd name="connsiteX22" fmla="*/ 51843 w 90947"/>
                <a:gd name="connsiteY22" fmla="*/ 17323 h 87763"/>
                <a:gd name="connsiteX23" fmla="*/ 63562 w 90947"/>
                <a:gd name="connsiteY23" fmla="*/ 20381 h 87763"/>
                <a:gd name="connsiteX24" fmla="*/ 63562 w 90947"/>
                <a:gd name="connsiteY24" fmla="*/ 20381 h 87763"/>
                <a:gd name="connsiteX25" fmla="*/ 68020 w 90947"/>
                <a:gd name="connsiteY25" fmla="*/ 29552 h 87763"/>
                <a:gd name="connsiteX26" fmla="*/ 63562 w 90947"/>
                <a:gd name="connsiteY26" fmla="*/ 38850 h 8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947" h="87763" fill="norm" stroke="1" extrusionOk="0">
                  <a:moveTo>
                    <a:pt x="90948" y="29297"/>
                  </a:moveTo>
                  <a:cubicBezTo>
                    <a:pt x="90948" y="19616"/>
                    <a:pt x="87636" y="12483"/>
                    <a:pt x="80885" y="7515"/>
                  </a:cubicBezTo>
                  <a:cubicBezTo>
                    <a:pt x="74134" y="2548"/>
                    <a:pt x="64326" y="0"/>
                    <a:pt x="52098" y="0"/>
                  </a:cubicBezTo>
                  <a:lnTo>
                    <a:pt x="12101" y="0"/>
                  </a:lnTo>
                  <a:lnTo>
                    <a:pt x="12101" y="68402"/>
                  </a:lnTo>
                  <a:lnTo>
                    <a:pt x="0" y="68402"/>
                  </a:lnTo>
                  <a:lnTo>
                    <a:pt x="0" y="77955"/>
                  </a:lnTo>
                  <a:lnTo>
                    <a:pt x="12101" y="77955"/>
                  </a:lnTo>
                  <a:lnTo>
                    <a:pt x="12101" y="87763"/>
                  </a:lnTo>
                  <a:lnTo>
                    <a:pt x="34902" y="87763"/>
                  </a:lnTo>
                  <a:lnTo>
                    <a:pt x="34902" y="77955"/>
                  </a:lnTo>
                  <a:lnTo>
                    <a:pt x="62543" y="77955"/>
                  </a:lnTo>
                  <a:lnTo>
                    <a:pt x="62543" y="68402"/>
                  </a:lnTo>
                  <a:lnTo>
                    <a:pt x="34902" y="68402"/>
                  </a:lnTo>
                  <a:lnTo>
                    <a:pt x="34902" y="58466"/>
                  </a:lnTo>
                  <a:lnTo>
                    <a:pt x="52098" y="58466"/>
                  </a:lnTo>
                  <a:cubicBezTo>
                    <a:pt x="64453" y="58466"/>
                    <a:pt x="74134" y="55919"/>
                    <a:pt x="80885" y="50951"/>
                  </a:cubicBezTo>
                  <a:cubicBezTo>
                    <a:pt x="87636" y="46111"/>
                    <a:pt x="90948" y="38978"/>
                    <a:pt x="90948" y="29297"/>
                  </a:cubicBezTo>
                  <a:close/>
                  <a:moveTo>
                    <a:pt x="63562" y="38850"/>
                  </a:moveTo>
                  <a:cubicBezTo>
                    <a:pt x="60759" y="40888"/>
                    <a:pt x="56811" y="42035"/>
                    <a:pt x="51843" y="42035"/>
                  </a:cubicBezTo>
                  <a:lnTo>
                    <a:pt x="34902" y="42035"/>
                  </a:lnTo>
                  <a:lnTo>
                    <a:pt x="34902" y="17323"/>
                  </a:lnTo>
                  <a:lnTo>
                    <a:pt x="51843" y="17323"/>
                  </a:lnTo>
                  <a:cubicBezTo>
                    <a:pt x="56811" y="17323"/>
                    <a:pt x="60759" y="18342"/>
                    <a:pt x="63562" y="20381"/>
                  </a:cubicBezTo>
                  <a:lnTo>
                    <a:pt x="63562" y="20381"/>
                  </a:lnTo>
                  <a:cubicBezTo>
                    <a:pt x="66491" y="22546"/>
                    <a:pt x="68020" y="25603"/>
                    <a:pt x="68020" y="29552"/>
                  </a:cubicBezTo>
                  <a:cubicBezTo>
                    <a:pt x="68020" y="33500"/>
                    <a:pt x="66491" y="36685"/>
                    <a:pt x="63562" y="38850"/>
                  </a:cubicBezTo>
                  <a:close/>
                </a:path>
              </a:pathLst>
            </a:custGeom>
            <a:solidFill>
              <a:srgbClr val="1E3A5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Полилиния: фигура 47"/>
            <p:cNvSpPr/>
            <p:nvPr/>
          </p:nvSpPr>
          <p:spPr bwMode="auto">
            <a:xfrm>
              <a:off x="1181967" y="5856365"/>
              <a:ext cx="206225" cy="206098"/>
            </a:xfrm>
            <a:custGeom>
              <a:avLst/>
              <a:gdLst>
                <a:gd name="connsiteX0" fmla="*/ 0 w 206225"/>
                <a:gd name="connsiteY0" fmla="*/ 103431 h 206098"/>
                <a:gd name="connsiteX1" fmla="*/ 103049 w 206225"/>
                <a:gd name="connsiteY1" fmla="*/ 0 h 206098"/>
                <a:gd name="connsiteX2" fmla="*/ 206225 w 206225"/>
                <a:gd name="connsiteY2" fmla="*/ 103431 h 206098"/>
                <a:gd name="connsiteX3" fmla="*/ 103049 w 206225"/>
                <a:gd name="connsiteY3" fmla="*/ 206098 h 206098"/>
                <a:gd name="connsiteX4" fmla="*/ 0 w 206225"/>
                <a:gd name="connsiteY4" fmla="*/ 103431 h 206098"/>
                <a:gd name="connsiteX5" fmla="*/ 104068 w 206225"/>
                <a:gd name="connsiteY5" fmla="*/ 17833 h 206098"/>
                <a:gd name="connsiteX6" fmla="*/ 17706 w 206225"/>
                <a:gd name="connsiteY6" fmla="*/ 102157 h 206098"/>
                <a:gd name="connsiteX7" fmla="*/ 101648 w 206225"/>
                <a:gd name="connsiteY7" fmla="*/ 188138 h 206098"/>
                <a:gd name="connsiteX8" fmla="*/ 188265 w 206225"/>
                <a:gd name="connsiteY8" fmla="*/ 105087 h 206098"/>
                <a:gd name="connsiteX9" fmla="*/ 104068 w 206225"/>
                <a:gd name="connsiteY9" fmla="*/ 17833 h 20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225" h="206098" fill="norm" stroke="1" extrusionOk="0">
                  <a:moveTo>
                    <a:pt x="0" y="103431"/>
                  </a:moveTo>
                  <a:cubicBezTo>
                    <a:pt x="-127" y="46111"/>
                    <a:pt x="45602" y="255"/>
                    <a:pt x="103049" y="0"/>
                  </a:cubicBezTo>
                  <a:cubicBezTo>
                    <a:pt x="159987" y="-127"/>
                    <a:pt x="206353" y="46366"/>
                    <a:pt x="206225" y="103431"/>
                  </a:cubicBezTo>
                  <a:cubicBezTo>
                    <a:pt x="206098" y="159732"/>
                    <a:pt x="159605" y="205970"/>
                    <a:pt x="103049" y="206098"/>
                  </a:cubicBezTo>
                  <a:cubicBezTo>
                    <a:pt x="46493" y="206225"/>
                    <a:pt x="128" y="159860"/>
                    <a:pt x="0" y="103431"/>
                  </a:cubicBezTo>
                  <a:close/>
                  <a:moveTo>
                    <a:pt x="104068" y="17833"/>
                  </a:moveTo>
                  <a:cubicBezTo>
                    <a:pt x="56938" y="17196"/>
                    <a:pt x="18088" y="55155"/>
                    <a:pt x="17706" y="102157"/>
                  </a:cubicBezTo>
                  <a:cubicBezTo>
                    <a:pt x="17324" y="148778"/>
                    <a:pt x="55155" y="187628"/>
                    <a:pt x="101648" y="188138"/>
                  </a:cubicBezTo>
                  <a:cubicBezTo>
                    <a:pt x="148778" y="188647"/>
                    <a:pt x="187501" y="151453"/>
                    <a:pt x="188265" y="105087"/>
                  </a:cubicBezTo>
                  <a:cubicBezTo>
                    <a:pt x="189029" y="57066"/>
                    <a:pt x="151835" y="18470"/>
                    <a:pt x="104068" y="17833"/>
                  </a:cubicBezTo>
                  <a:close/>
                </a:path>
              </a:pathLst>
            </a:custGeom>
            <a:solidFill>
              <a:srgbClr val="1E3A5B"/>
            </a:solidFill>
            <a:ln w="3175" cap="flat">
              <a:solidFill>
                <a:srgbClr val="1E3A5B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Полилиния: фигура 48"/>
            <p:cNvSpPr/>
            <p:nvPr/>
          </p:nvSpPr>
          <p:spPr bwMode="auto">
            <a:xfrm>
              <a:off x="1236867" y="5915470"/>
              <a:ext cx="90947" cy="87763"/>
            </a:xfrm>
            <a:custGeom>
              <a:avLst/>
              <a:gdLst>
                <a:gd name="connsiteX0" fmla="*/ 90948 w 90947"/>
                <a:gd name="connsiteY0" fmla="*/ 29297 h 87763"/>
                <a:gd name="connsiteX1" fmla="*/ 80885 w 90947"/>
                <a:gd name="connsiteY1" fmla="*/ 7515 h 87763"/>
                <a:gd name="connsiteX2" fmla="*/ 52098 w 90947"/>
                <a:gd name="connsiteY2" fmla="*/ 0 h 87763"/>
                <a:gd name="connsiteX3" fmla="*/ 12101 w 90947"/>
                <a:gd name="connsiteY3" fmla="*/ 0 h 87763"/>
                <a:gd name="connsiteX4" fmla="*/ 12101 w 90947"/>
                <a:gd name="connsiteY4" fmla="*/ 68402 h 87763"/>
                <a:gd name="connsiteX5" fmla="*/ 0 w 90947"/>
                <a:gd name="connsiteY5" fmla="*/ 68402 h 87763"/>
                <a:gd name="connsiteX6" fmla="*/ 0 w 90947"/>
                <a:gd name="connsiteY6" fmla="*/ 77955 h 87763"/>
                <a:gd name="connsiteX7" fmla="*/ 12101 w 90947"/>
                <a:gd name="connsiteY7" fmla="*/ 77955 h 87763"/>
                <a:gd name="connsiteX8" fmla="*/ 12101 w 90947"/>
                <a:gd name="connsiteY8" fmla="*/ 87763 h 87763"/>
                <a:gd name="connsiteX9" fmla="*/ 34902 w 90947"/>
                <a:gd name="connsiteY9" fmla="*/ 87763 h 87763"/>
                <a:gd name="connsiteX10" fmla="*/ 34902 w 90947"/>
                <a:gd name="connsiteY10" fmla="*/ 77955 h 87763"/>
                <a:gd name="connsiteX11" fmla="*/ 62543 w 90947"/>
                <a:gd name="connsiteY11" fmla="*/ 77955 h 87763"/>
                <a:gd name="connsiteX12" fmla="*/ 62543 w 90947"/>
                <a:gd name="connsiteY12" fmla="*/ 68402 h 87763"/>
                <a:gd name="connsiteX13" fmla="*/ 34902 w 90947"/>
                <a:gd name="connsiteY13" fmla="*/ 68402 h 87763"/>
                <a:gd name="connsiteX14" fmla="*/ 34902 w 90947"/>
                <a:gd name="connsiteY14" fmla="*/ 58466 h 87763"/>
                <a:gd name="connsiteX15" fmla="*/ 52098 w 90947"/>
                <a:gd name="connsiteY15" fmla="*/ 58466 h 87763"/>
                <a:gd name="connsiteX16" fmla="*/ 80885 w 90947"/>
                <a:gd name="connsiteY16" fmla="*/ 50951 h 87763"/>
                <a:gd name="connsiteX17" fmla="*/ 90948 w 90947"/>
                <a:gd name="connsiteY17" fmla="*/ 29297 h 87763"/>
                <a:gd name="connsiteX18" fmla="*/ 63562 w 90947"/>
                <a:gd name="connsiteY18" fmla="*/ 38723 h 87763"/>
                <a:gd name="connsiteX19" fmla="*/ 51843 w 90947"/>
                <a:gd name="connsiteY19" fmla="*/ 41907 h 87763"/>
                <a:gd name="connsiteX20" fmla="*/ 34902 w 90947"/>
                <a:gd name="connsiteY20" fmla="*/ 41907 h 87763"/>
                <a:gd name="connsiteX21" fmla="*/ 34902 w 90947"/>
                <a:gd name="connsiteY21" fmla="*/ 17196 h 87763"/>
                <a:gd name="connsiteX22" fmla="*/ 51843 w 90947"/>
                <a:gd name="connsiteY22" fmla="*/ 17196 h 87763"/>
                <a:gd name="connsiteX23" fmla="*/ 63562 w 90947"/>
                <a:gd name="connsiteY23" fmla="*/ 20253 h 87763"/>
                <a:gd name="connsiteX24" fmla="*/ 63562 w 90947"/>
                <a:gd name="connsiteY24" fmla="*/ 20253 h 87763"/>
                <a:gd name="connsiteX25" fmla="*/ 68020 w 90947"/>
                <a:gd name="connsiteY25" fmla="*/ 29424 h 87763"/>
                <a:gd name="connsiteX26" fmla="*/ 63562 w 90947"/>
                <a:gd name="connsiteY26" fmla="*/ 38723 h 8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0947" h="87763" fill="norm" stroke="1" extrusionOk="0">
                  <a:moveTo>
                    <a:pt x="90948" y="29297"/>
                  </a:moveTo>
                  <a:cubicBezTo>
                    <a:pt x="90948" y="19616"/>
                    <a:pt x="87636" y="12483"/>
                    <a:pt x="80885" y="7515"/>
                  </a:cubicBezTo>
                  <a:cubicBezTo>
                    <a:pt x="74134" y="2548"/>
                    <a:pt x="64326" y="0"/>
                    <a:pt x="52098" y="0"/>
                  </a:cubicBezTo>
                  <a:lnTo>
                    <a:pt x="12101" y="0"/>
                  </a:lnTo>
                  <a:lnTo>
                    <a:pt x="12101" y="68402"/>
                  </a:lnTo>
                  <a:lnTo>
                    <a:pt x="0" y="68402"/>
                  </a:lnTo>
                  <a:lnTo>
                    <a:pt x="0" y="77955"/>
                  </a:lnTo>
                  <a:lnTo>
                    <a:pt x="12101" y="77955"/>
                  </a:lnTo>
                  <a:lnTo>
                    <a:pt x="12101" y="87763"/>
                  </a:lnTo>
                  <a:lnTo>
                    <a:pt x="34902" y="87763"/>
                  </a:lnTo>
                  <a:lnTo>
                    <a:pt x="34902" y="77955"/>
                  </a:lnTo>
                  <a:lnTo>
                    <a:pt x="62543" y="77955"/>
                  </a:lnTo>
                  <a:lnTo>
                    <a:pt x="62543" y="68402"/>
                  </a:lnTo>
                  <a:lnTo>
                    <a:pt x="34902" y="68402"/>
                  </a:lnTo>
                  <a:lnTo>
                    <a:pt x="34902" y="58466"/>
                  </a:lnTo>
                  <a:lnTo>
                    <a:pt x="52098" y="58466"/>
                  </a:lnTo>
                  <a:cubicBezTo>
                    <a:pt x="64453" y="58466"/>
                    <a:pt x="74134" y="55919"/>
                    <a:pt x="80885" y="50951"/>
                  </a:cubicBezTo>
                  <a:cubicBezTo>
                    <a:pt x="87636" y="46111"/>
                    <a:pt x="90948" y="38978"/>
                    <a:pt x="90948" y="29297"/>
                  </a:cubicBezTo>
                  <a:close/>
                  <a:moveTo>
                    <a:pt x="63562" y="38723"/>
                  </a:moveTo>
                  <a:cubicBezTo>
                    <a:pt x="60759" y="40761"/>
                    <a:pt x="56811" y="41907"/>
                    <a:pt x="51843" y="41907"/>
                  </a:cubicBezTo>
                  <a:lnTo>
                    <a:pt x="34902" y="41907"/>
                  </a:lnTo>
                  <a:lnTo>
                    <a:pt x="34902" y="17196"/>
                  </a:lnTo>
                  <a:lnTo>
                    <a:pt x="51843" y="17196"/>
                  </a:lnTo>
                  <a:cubicBezTo>
                    <a:pt x="56811" y="17196"/>
                    <a:pt x="60759" y="18215"/>
                    <a:pt x="63562" y="20253"/>
                  </a:cubicBezTo>
                  <a:lnTo>
                    <a:pt x="63562" y="20253"/>
                  </a:lnTo>
                  <a:cubicBezTo>
                    <a:pt x="66491" y="22419"/>
                    <a:pt x="68020" y="25476"/>
                    <a:pt x="68020" y="29424"/>
                  </a:cubicBezTo>
                  <a:cubicBezTo>
                    <a:pt x="68020" y="33500"/>
                    <a:pt x="66491" y="36557"/>
                    <a:pt x="63562" y="38723"/>
                  </a:cubicBezTo>
                  <a:close/>
                </a:path>
              </a:pathLst>
            </a:custGeom>
            <a:solidFill>
              <a:srgbClr val="1E3A5B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 bwMode="auto">
          <a:xfrm>
            <a:off x="298002" y="325041"/>
            <a:ext cx="4959299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2400" b="1" i="0" u="none" strike="noStrike" cap="none" spc="-20">
                <a:ln>
                  <a:noFill/>
                </a:ln>
                <a:solidFill>
                  <a:srgbClr val="0092E1"/>
                </a:solidFill>
                <a:latin typeface="Arial Black"/>
                <a:ea typeface="+mn-ea"/>
                <a:cs typeface="Arial Black"/>
              </a:rPr>
              <a:t>МЕРЫ </a:t>
            </a:r>
            <a:r>
              <a:rPr lang="ru-RU" sz="2400" b="1" i="0" u="none" strike="noStrike" cap="none" spc="-40">
                <a:ln>
                  <a:noFill/>
                </a:ln>
                <a:solidFill>
                  <a:srgbClr val="0092E1"/>
                </a:solidFill>
                <a:latin typeface="Arial Black"/>
                <a:ea typeface="+mn-ea"/>
                <a:cs typeface="Arial Black"/>
              </a:rPr>
              <a:t>ГОСУДАРСТВЕННОЙ </a:t>
            </a:r>
            <a:r>
              <a:rPr lang="ru-RU" sz="2400" b="1" i="0" u="none" strike="noStrike" cap="none" spc="-20">
                <a:ln>
                  <a:noFill/>
                </a:ln>
                <a:solidFill>
                  <a:srgbClr val="0092E1"/>
                </a:solidFill>
                <a:latin typeface="Arial Black"/>
                <a:ea typeface="+mn-ea"/>
                <a:cs typeface="Arial Black"/>
              </a:rPr>
              <a:t>ПОДДЕРЖКИ ИНВЕСТОРОВ</a:t>
            </a:r>
            <a:endParaRPr/>
          </a:p>
        </p:txBody>
      </p:sp>
      <p:sp>
        <p:nvSpPr>
          <p:cNvPr id="6" name="object 57"/>
          <p:cNvSpPr txBox="1"/>
          <p:nvPr/>
        </p:nvSpPr>
        <p:spPr bwMode="auto">
          <a:xfrm>
            <a:off x="313886" y="2540574"/>
            <a:ext cx="4188571" cy="51851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21B63A"/>
                </a:solidFill>
                <a:latin typeface="Arial Black"/>
                <a:ea typeface="+mn-ea"/>
                <a:cs typeface="DIN Pro Bold"/>
              </a:rPr>
              <a:t>12 ПРОЕКТНЫХ ИНВЕСТИЦИОННЫХ РЕЖИМОВ</a:t>
            </a:r>
            <a:endParaRPr/>
          </a:p>
        </p:txBody>
      </p:sp>
      <p:grpSp>
        <p:nvGrpSpPr>
          <p:cNvPr id="8" name="Группа 7"/>
          <p:cNvGrpSpPr/>
          <p:nvPr/>
        </p:nvGrpSpPr>
        <p:grpSpPr bwMode="auto">
          <a:xfrm>
            <a:off x="6502845" y="2433252"/>
            <a:ext cx="2794683" cy="1221393"/>
            <a:chOff x="6549639" y="2367991"/>
            <a:chExt cx="2794683" cy="1221393"/>
          </a:xfrm>
        </p:grpSpPr>
        <p:sp>
          <p:nvSpPr>
            <p:cNvPr id="12" name="object 9"/>
            <p:cNvSpPr txBox="1"/>
            <p:nvPr/>
          </p:nvSpPr>
          <p:spPr bwMode="auto">
            <a:xfrm>
              <a:off x="6553901" y="3033463"/>
              <a:ext cx="2574397" cy="555921"/>
            </a:xfrm>
            <a:prstGeom prst="rect">
              <a:avLst/>
            </a:prstGeom>
            <a:grpFill/>
          </p:spPr>
          <p:txBody>
            <a:bodyPr vert="horz" wrap="square" lIns="0" tIns="123825" rIns="0" bIns="0" rtlCol="0" anchor="t">
              <a:spAutoFit/>
            </a:bodyPr>
            <a:lstStyle/>
            <a:p>
              <a:pPr marL="12700" marR="172085">
                <a:spcBef>
                  <a:spcPts val="910"/>
                </a:spcBef>
                <a:defRPr/>
              </a:pPr>
              <a:r>
                <a:rPr lang="ru-RU" sz="1400">
                  <a:solidFill>
                    <a:srgbClr val="1E3A5B"/>
                  </a:solidFill>
                  <a:latin typeface="Arial"/>
                  <a:cs typeface="Arial"/>
                </a:rPr>
                <a:t>Сопровождение инвесторов в режиме «одного окна» </a:t>
              </a:r>
              <a:endParaRPr/>
            </a:p>
          </p:txBody>
        </p:sp>
        <p:sp>
          <p:nvSpPr>
            <p:cNvPr id="13" name="object 8"/>
            <p:cNvSpPr txBox="1"/>
            <p:nvPr/>
          </p:nvSpPr>
          <p:spPr bwMode="auto">
            <a:xfrm>
              <a:off x="6549639" y="2367991"/>
              <a:ext cx="2794683" cy="738664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tabLst>
                  <a:tab pos="497840" algn="l"/>
                </a:tabLst>
                <a:defRPr/>
              </a:pPr>
              <a:r>
                <a:rPr lang="ru-RU" sz="2400" b="1" spc="-22" baseline="30000">
                  <a:solidFill>
                    <a:srgbClr val="0092E1"/>
                  </a:solidFill>
                  <a:latin typeface="Arial Black"/>
                  <a:cs typeface="Arial Black"/>
                </a:rPr>
                <a:t>ОРГАНИЗАЦИОННЫЕ МЕРЫ ПОДДЕРЖКИ БИЗНЕСА</a:t>
              </a:r>
              <a:endParaRPr/>
            </a:p>
          </p:txBody>
        </p:sp>
      </p:grpSp>
      <p:grpSp>
        <p:nvGrpSpPr>
          <p:cNvPr id="3" name="Группа 2"/>
          <p:cNvGrpSpPr/>
          <p:nvPr/>
        </p:nvGrpSpPr>
        <p:grpSpPr bwMode="auto">
          <a:xfrm>
            <a:off x="6502845" y="369408"/>
            <a:ext cx="2645904" cy="1626796"/>
            <a:chOff x="6536664" y="369408"/>
            <a:chExt cx="2645904" cy="1626796"/>
          </a:xfrm>
        </p:grpSpPr>
        <p:sp>
          <p:nvSpPr>
            <p:cNvPr id="14" name="object 10"/>
            <p:cNvSpPr txBox="1"/>
            <p:nvPr/>
          </p:nvSpPr>
          <p:spPr bwMode="auto">
            <a:xfrm>
              <a:off x="6551618" y="862561"/>
              <a:ext cx="2279049" cy="1133643"/>
            </a:xfrm>
            <a:prstGeom prst="rect">
              <a:avLst/>
            </a:prstGeom>
            <a:grpFill/>
          </p:spPr>
          <p:txBody>
            <a:bodyPr vert="horz" wrap="square" lIns="0" tIns="55879" rIns="0" bIns="0" rtlCol="0" anchor="t">
              <a:spAutoFit/>
            </a:bodyPr>
            <a:lstStyle/>
            <a:p>
              <a:pPr marL="12700" marR="5080">
                <a:spcBef>
                  <a:spcPts val="1250"/>
                </a:spcBef>
                <a:defRPr/>
              </a:pPr>
              <a:r>
                <a:rPr lang="ru-RU" sz="1400">
                  <a:solidFill>
                    <a:srgbClr val="1E3A5B"/>
                  </a:solidFill>
                  <a:latin typeface="Arial"/>
                  <a:cs typeface="Arial"/>
                </a:rPr>
                <a:t>Деятельность                           в направлениях развития МСП, АПК, инновационных компаний, социальных предпринимателей и др.</a:t>
              </a:r>
              <a:endParaRPr/>
            </a:p>
          </p:txBody>
        </p:sp>
        <p:sp>
          <p:nvSpPr>
            <p:cNvPr id="30" name="object 8"/>
            <p:cNvSpPr txBox="1"/>
            <p:nvPr/>
          </p:nvSpPr>
          <p:spPr bwMode="auto">
            <a:xfrm>
              <a:off x="6536664" y="369408"/>
              <a:ext cx="2645904" cy="492443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tabLst>
                  <a:tab pos="497840" algn="l"/>
                </a:tabLst>
                <a:defRPr/>
              </a:pPr>
              <a:r>
                <a:rPr lang="ru-RU" sz="2400" b="1" spc="-22" baseline="30000">
                  <a:solidFill>
                    <a:srgbClr val="0092E1"/>
                  </a:solidFill>
                  <a:latin typeface="Arial Black"/>
                  <a:cs typeface="Arial Black"/>
                </a:rPr>
                <a:t>ПРОЧИЕ МЕРЫ ПОДДЕРЖИ</a:t>
              </a:r>
              <a:endParaRPr/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448746" y="5855984"/>
            <a:ext cx="943013" cy="943013"/>
          </a:xfrm>
          <a:prstGeom prst="rect">
            <a:avLst/>
          </a:prstGeom>
          <a:noFill/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416657" y="4083877"/>
            <a:ext cx="1042611" cy="1042611"/>
          </a:xfrm>
          <a:prstGeom prst="rect">
            <a:avLst/>
          </a:prstGeom>
          <a:noFill/>
        </p:spPr>
      </p:pic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431548" y="2385083"/>
            <a:ext cx="987394" cy="987394"/>
          </a:xfrm>
          <a:prstGeom prst="rect">
            <a:avLst/>
          </a:prstGeom>
          <a:noFill/>
        </p:spPr>
      </p:pic>
      <p:sp>
        <p:nvSpPr>
          <p:cNvPr id="50" name="Скругленный прямоугольник 49"/>
          <p:cNvSpPr/>
          <p:nvPr/>
        </p:nvSpPr>
        <p:spPr bwMode="auto">
          <a:xfrm>
            <a:off x="9374777" y="2339445"/>
            <a:ext cx="1081940" cy="1081940"/>
          </a:xfrm>
          <a:prstGeom prst="roundRect">
            <a:avLst>
              <a:gd name="adj" fmla="val 16667"/>
            </a:avLst>
          </a:prstGeom>
          <a:noFill/>
          <a:ln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4" name="Скругленный прямоугольник 53"/>
          <p:cNvSpPr/>
          <p:nvPr/>
        </p:nvSpPr>
        <p:spPr bwMode="auto">
          <a:xfrm>
            <a:off x="9374777" y="4067637"/>
            <a:ext cx="1081940" cy="1081940"/>
          </a:xfrm>
          <a:prstGeom prst="roundRect">
            <a:avLst>
              <a:gd name="adj" fmla="val 16667"/>
            </a:avLst>
          </a:prstGeom>
          <a:noFill/>
          <a:ln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6" name="Скругленный прямоугольник 55"/>
          <p:cNvSpPr/>
          <p:nvPr/>
        </p:nvSpPr>
        <p:spPr bwMode="auto">
          <a:xfrm>
            <a:off x="9374777" y="5795829"/>
            <a:ext cx="1081940" cy="1081940"/>
          </a:xfrm>
          <a:prstGeom prst="roundRect">
            <a:avLst>
              <a:gd name="adj" fmla="val 16667"/>
            </a:avLst>
          </a:prstGeom>
          <a:noFill/>
          <a:ln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grpSp>
        <p:nvGrpSpPr>
          <p:cNvPr id="10" name="Группа 9"/>
          <p:cNvGrpSpPr/>
          <p:nvPr/>
        </p:nvGrpSpPr>
        <p:grpSpPr bwMode="auto">
          <a:xfrm>
            <a:off x="6502845" y="5754962"/>
            <a:ext cx="3236343" cy="1497050"/>
            <a:chOff x="6549639" y="5754962"/>
            <a:chExt cx="3236343" cy="1497050"/>
          </a:xfrm>
        </p:grpSpPr>
        <p:sp>
          <p:nvSpPr>
            <p:cNvPr id="11" name="object 8"/>
            <p:cNvSpPr txBox="1"/>
            <p:nvPr/>
          </p:nvSpPr>
          <p:spPr bwMode="auto">
            <a:xfrm>
              <a:off x="6549639" y="5754962"/>
              <a:ext cx="3236343" cy="984885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tabLst>
                  <a:tab pos="497840" algn="l"/>
                </a:tabLst>
                <a:defRPr/>
              </a:pPr>
              <a:r>
                <a:rPr lang="ru-RU" sz="2400" b="1" spc="-40" baseline="30000">
                  <a:solidFill>
                    <a:srgbClr val="0092E1"/>
                  </a:solidFill>
                  <a:latin typeface="Arial Black"/>
                  <a:cs typeface="Arial Black"/>
                </a:rPr>
                <a:t>ИНВЕСТИЦИОННЫЕ ПЛОЩАДКИ, ОБЪЕКТЫ ИНВЕСТИЦИОННОЙ ИНФРАСТРУКТУРЫ</a:t>
              </a:r>
              <a:endParaRPr/>
            </a:p>
          </p:txBody>
        </p:sp>
        <p:sp>
          <p:nvSpPr>
            <p:cNvPr id="57" name="object 9"/>
            <p:cNvSpPr txBox="1"/>
            <p:nvPr/>
          </p:nvSpPr>
          <p:spPr bwMode="auto">
            <a:xfrm>
              <a:off x="6551992" y="6696091"/>
              <a:ext cx="2802394" cy="555921"/>
            </a:xfrm>
            <a:prstGeom prst="rect">
              <a:avLst/>
            </a:prstGeom>
            <a:grpFill/>
          </p:spPr>
          <p:txBody>
            <a:bodyPr vert="horz" wrap="square" lIns="0" tIns="123825" rIns="0" bIns="0" rtlCol="0" anchor="t">
              <a:spAutoFit/>
            </a:bodyPr>
            <a:lstStyle/>
            <a:p>
              <a:pPr marL="12700" marR="550545">
                <a:spcBef>
                  <a:spcPts val="1170"/>
                </a:spcBef>
                <a:defRPr/>
              </a:pPr>
              <a:r>
                <a:rPr lang="ru-RU" sz="1400">
                  <a:solidFill>
                    <a:srgbClr val="1E3A5B"/>
                  </a:solidFill>
                  <a:latin typeface="Arial"/>
                  <a:cs typeface="Arial"/>
                </a:rPr>
                <a:t>Сформированы                    на инвестиционной карте </a:t>
              </a:r>
              <a:endParaRPr/>
            </a:p>
          </p:txBody>
        </p:sp>
      </p:grpSp>
      <p:grpSp>
        <p:nvGrpSpPr>
          <p:cNvPr id="9" name="Группа 8"/>
          <p:cNvGrpSpPr/>
          <p:nvPr/>
        </p:nvGrpSpPr>
        <p:grpSpPr bwMode="auto">
          <a:xfrm>
            <a:off x="6502845" y="4092596"/>
            <a:ext cx="2794683" cy="1220361"/>
            <a:chOff x="6549639" y="4102874"/>
            <a:chExt cx="2794683" cy="1220361"/>
          </a:xfrm>
        </p:grpSpPr>
        <p:sp>
          <p:nvSpPr>
            <p:cNvPr id="51" name="object 8"/>
            <p:cNvSpPr txBox="1"/>
            <p:nvPr/>
          </p:nvSpPr>
          <p:spPr bwMode="auto">
            <a:xfrm>
              <a:off x="6549639" y="4102874"/>
              <a:ext cx="2794683" cy="492443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tabLst>
                  <a:tab pos="497840" algn="l"/>
                </a:tabLst>
                <a:defRPr/>
              </a:pPr>
              <a:r>
                <a:rPr lang="ru-RU" sz="2400" b="1" spc="-22" baseline="30000">
                  <a:solidFill>
                    <a:srgbClr val="0092E1"/>
                  </a:solidFill>
                  <a:latin typeface="Arial Black"/>
                  <a:cs typeface="Arial Black"/>
                </a:rPr>
                <a:t>ФИНАНСОВЫЕ МЕРЫ ПОДДЕРЖКИ </a:t>
              </a:r>
              <a:endParaRPr/>
            </a:p>
          </p:txBody>
        </p:sp>
        <p:sp>
          <p:nvSpPr>
            <p:cNvPr id="65" name="object 9"/>
            <p:cNvSpPr txBox="1"/>
            <p:nvPr/>
          </p:nvSpPr>
          <p:spPr bwMode="auto">
            <a:xfrm>
              <a:off x="6549640" y="4551870"/>
              <a:ext cx="2632930" cy="771365"/>
            </a:xfrm>
            <a:prstGeom prst="rect">
              <a:avLst/>
            </a:prstGeom>
            <a:grpFill/>
          </p:spPr>
          <p:txBody>
            <a:bodyPr vert="horz" wrap="square" lIns="0" tIns="123825" rIns="0" bIns="0" rtlCol="0" anchor="t">
              <a:spAutoFit/>
            </a:bodyPr>
            <a:lstStyle/>
            <a:p>
              <a:pPr marL="12700" marR="550545">
                <a:spcBef>
                  <a:spcPts val="1170"/>
                </a:spcBef>
                <a:defRPr/>
              </a:pPr>
              <a:r>
                <a:rPr lang="ru-RU" sz="1400">
                  <a:solidFill>
                    <a:srgbClr val="1E3A5B"/>
                  </a:solidFill>
                  <a:latin typeface="Arial"/>
                  <a:cs typeface="Arial"/>
                </a:rPr>
                <a:t>Финансовые программы              для МСП и для крупного бизнеса</a:t>
              </a:r>
              <a:endParaRPr/>
            </a:p>
          </p:txBody>
        </p:sp>
      </p:grpSp>
      <p:sp>
        <p:nvSpPr>
          <p:cNvPr id="68" name="Номер слайда 2"/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0" algn="l" defTabSz="914400">
              <a:lnSpc>
                <a:spcPct val="90000"/>
              </a:lnSpc>
              <a:spcBef>
                <a:spcPts val="877"/>
              </a:spcBef>
              <a:buFont typeface="Arial"/>
              <a:buChar char="•"/>
              <a:defRPr sz="24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651641" indent="-250631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00252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7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40353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04546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0555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60656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00757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40858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l" defTabSz="8019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fld id="{3D928D49-9667-6644-8876-990F029E125B}" type="slidenum">
              <a:rPr lang="ru-RU" sz="900" b="0" i="0" u="none" strike="noStrike" cap="none" spc="0">
                <a:ln>
                  <a:noFill/>
                </a:ln>
                <a:solidFill>
                  <a:srgbClr val="BFBFBF"/>
                </a:solidFill>
                <a:latin typeface="Arial"/>
                <a:ea typeface="+mn-ea"/>
                <a:cs typeface="Arial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rgbClr val="BFBFB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232210" y="3993054"/>
            <a:ext cx="467551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tabLst>
                <a:tab pos="497840" algn="l"/>
              </a:tabLst>
              <a:defRPr/>
            </a:pPr>
            <a:r>
              <a:rPr lang="ru-RU" sz="2400" b="1" spc="-22" baseline="30000">
                <a:solidFill>
                  <a:srgbClr val="0092E1"/>
                </a:solidFill>
                <a:latin typeface="Arial Black"/>
                <a:cs typeface="Arial Black"/>
              </a:rPr>
              <a:t>ИНФОРМАЦИЯ ПО МУНИЦИПАЛЬНЫМ </a:t>
            </a:r>
            <a:endParaRPr/>
          </a:p>
          <a:p>
            <a:pPr marL="12700">
              <a:tabLst>
                <a:tab pos="497840" algn="l"/>
              </a:tabLst>
              <a:defRPr/>
            </a:pPr>
            <a:r>
              <a:rPr lang="ru-RU" sz="2400" b="1" spc="-22" baseline="30000">
                <a:solidFill>
                  <a:srgbClr val="0092E1"/>
                </a:solidFill>
                <a:latin typeface="Arial Black"/>
                <a:cs typeface="Arial Black"/>
              </a:rPr>
              <a:t>МЕРАМ ПОДДЕРЖКИ </a:t>
            </a:r>
            <a:endParaRPr/>
          </a:p>
          <a:p>
            <a:pPr>
              <a:defRPr/>
            </a:pPr>
            <a:r>
              <a:rPr lang="en-US" sz="1400">
                <a:solidFill>
                  <a:srgbClr val="1E3A5B"/>
                </a:solidFill>
                <a:latin typeface="Arial"/>
                <a:cs typeface="Arial"/>
              </a:rPr>
              <a:t>https://invest.n-vartovsk.ru/forinvestors/437406/</a:t>
            </a:r>
            <a:endParaRPr lang="ru-RU" sz="1400">
              <a:solidFill>
                <a:srgbClr val="1E3A5B"/>
              </a:solidFill>
              <a:latin typeface="Arial"/>
              <a:cs typeface="Arial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59322" y="4988703"/>
            <a:ext cx="56150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50545">
              <a:spcBef>
                <a:spcPts val="1170"/>
              </a:spcBef>
              <a:defRPr/>
            </a:pPr>
            <a:r>
              <a:rPr lang="ru-RU" sz="2400" b="1" spc="-22" baseline="30000">
                <a:solidFill>
                  <a:srgbClr val="0092E1"/>
                </a:solidFill>
                <a:latin typeface="Arial Black"/>
                <a:cs typeface="Arial Black"/>
              </a:rPr>
              <a:t>РЕЕСТР ИНВЕСТИЦИОННЫХ ПЛОЩАДОК </a:t>
            </a:r>
            <a:r>
              <a:rPr lang="en-US" sz="1400">
                <a:solidFill>
                  <a:srgbClr val="1E3A5B"/>
                </a:solidFill>
                <a:latin typeface="Arial"/>
                <a:cs typeface="Arial"/>
              </a:rPr>
              <a:t>https://map.investugra.ru/#76.483495,60.962719/12/208,386</a:t>
            </a:r>
            <a:endParaRPr lang="ru-RU" sz="1400">
              <a:solidFill>
                <a:srgbClr val="1E3A5B"/>
              </a:solidFill>
              <a:latin typeface="Arial"/>
              <a:cs typeface="Arial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98002" y="5643957"/>
            <a:ext cx="394370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tabLst>
                <a:tab pos="497840" algn="l"/>
              </a:tabLst>
              <a:defRPr/>
            </a:pPr>
            <a:r>
              <a:rPr lang="ru-RU" sz="2400" b="1" spc="-22" baseline="30000">
                <a:solidFill>
                  <a:srgbClr val="0092E1"/>
                </a:solidFill>
                <a:latin typeface="Arial Black"/>
                <a:cs typeface="Arial Black"/>
              </a:rPr>
              <a:t>ПЕРЕЧЕНЬ МУНИЦИПАЛЬНОГО</a:t>
            </a:r>
            <a:endParaRPr/>
          </a:p>
          <a:p>
            <a:pPr marL="12700">
              <a:tabLst>
                <a:tab pos="497840" algn="l"/>
              </a:tabLst>
              <a:defRPr/>
            </a:pPr>
            <a:r>
              <a:rPr lang="ru-RU" sz="2400" b="1" spc="-22" baseline="30000">
                <a:solidFill>
                  <a:srgbClr val="0092E1"/>
                </a:solidFill>
                <a:latin typeface="Arial Black"/>
                <a:cs typeface="Arial Black"/>
              </a:rPr>
              <a:t>ИМУЩЕСТВА ДЛЯ МСП</a:t>
            </a:r>
            <a:endParaRPr/>
          </a:p>
          <a:p>
            <a:pPr>
              <a:defRPr/>
            </a:pPr>
            <a:r>
              <a:rPr lang="en-US" sz="1400">
                <a:solidFill>
                  <a:srgbClr val="1E3A5B"/>
                </a:solidFill>
                <a:latin typeface="Arial"/>
                <a:cs typeface="Arial"/>
              </a:rPr>
              <a:t>https://invest.n-vartovsk.ru/forinvestors/437636/</a:t>
            </a:r>
            <a:endParaRPr lang="ru-RU" sz="1400">
              <a:solidFill>
                <a:srgbClr val="1E3A5B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0693400" cy="7562850"/>
          </a:xfrm>
          <a:prstGeom prst="rect">
            <a:avLst/>
          </a:prstGeom>
        </p:spPr>
      </p:pic>
      <p:sp>
        <p:nvSpPr>
          <p:cNvPr id="28" name="object 5"/>
          <p:cNvSpPr txBox="1"/>
          <p:nvPr/>
        </p:nvSpPr>
        <p:spPr bwMode="auto">
          <a:xfrm>
            <a:off x="282756" y="221573"/>
            <a:ext cx="898498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600" b="1" i="0" u="none" strike="noStrike" cap="none" spc="0">
                <a:ln>
                  <a:noFill/>
                </a:ln>
                <a:latin typeface="Arial Black"/>
              </a:rPr>
              <a:t>ПУЛ ИНВЕСТИЦИОННЫХ ПРОЕКТОВ</a:t>
            </a:r>
            <a:endParaRPr/>
          </a:p>
        </p:txBody>
      </p:sp>
      <p:sp>
        <p:nvSpPr>
          <p:cNvPr id="7" name="object 7"/>
          <p:cNvSpPr/>
          <p:nvPr/>
        </p:nvSpPr>
        <p:spPr bwMode="auto">
          <a:xfrm>
            <a:off x="1944913" y="4158678"/>
            <a:ext cx="2228850" cy="0"/>
          </a:xfrm>
          <a:custGeom>
            <a:avLst/>
            <a:gdLst/>
            <a:ahLst/>
            <a:cxnLst/>
            <a:rect l="l" t="t" r="r" b="b"/>
            <a:pathLst>
              <a:path w="2228850" fill="norm" stroke="1" extrusionOk="0">
                <a:moveTo>
                  <a:pt x="0" y="0"/>
                </a:moveTo>
                <a:lnTo>
                  <a:pt x="2228342" y="0"/>
                </a:lnTo>
              </a:path>
            </a:pathLst>
          </a:custGeom>
          <a:ln w="2540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 bwMode="auto">
          <a:xfrm>
            <a:off x="6546939" y="4158678"/>
            <a:ext cx="2228850" cy="0"/>
          </a:xfrm>
          <a:custGeom>
            <a:avLst/>
            <a:gdLst/>
            <a:ahLst/>
            <a:cxnLst/>
            <a:rect l="l" t="t" r="r" b="b"/>
            <a:pathLst>
              <a:path w="2228850" fill="norm" stroke="1" extrusionOk="0">
                <a:moveTo>
                  <a:pt x="2228342" y="0"/>
                </a:moveTo>
                <a:lnTo>
                  <a:pt x="0" y="0"/>
                </a:lnTo>
              </a:path>
            </a:pathLst>
          </a:custGeom>
          <a:ln w="2540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 bwMode="auto">
          <a:xfrm>
            <a:off x="4158538" y="2968388"/>
            <a:ext cx="2375535" cy="2375535"/>
          </a:xfrm>
          <a:custGeom>
            <a:avLst/>
            <a:gdLst/>
            <a:ahLst/>
            <a:cxnLst/>
            <a:rect l="l" t="t" r="r" b="b"/>
            <a:pathLst>
              <a:path w="2375534" h="2375535" fill="norm" stroke="1" extrusionOk="0">
                <a:moveTo>
                  <a:pt x="1187462" y="0"/>
                </a:moveTo>
                <a:lnTo>
                  <a:pt x="1139703" y="942"/>
                </a:lnTo>
                <a:lnTo>
                  <a:pt x="1092423" y="3747"/>
                </a:lnTo>
                <a:lnTo>
                  <a:pt x="1045657" y="8379"/>
                </a:lnTo>
                <a:lnTo>
                  <a:pt x="999440" y="14802"/>
                </a:lnTo>
                <a:lnTo>
                  <a:pt x="953809" y="22981"/>
                </a:lnTo>
                <a:lnTo>
                  <a:pt x="908798" y="32879"/>
                </a:lnTo>
                <a:lnTo>
                  <a:pt x="864443" y="44463"/>
                </a:lnTo>
                <a:lnTo>
                  <a:pt x="820780" y="57696"/>
                </a:lnTo>
                <a:lnTo>
                  <a:pt x="777843" y="72543"/>
                </a:lnTo>
                <a:lnTo>
                  <a:pt x="735669" y="88968"/>
                </a:lnTo>
                <a:lnTo>
                  <a:pt x="694293" y="106936"/>
                </a:lnTo>
                <a:lnTo>
                  <a:pt x="653751" y="126411"/>
                </a:lnTo>
                <a:lnTo>
                  <a:pt x="614077" y="147358"/>
                </a:lnTo>
                <a:lnTo>
                  <a:pt x="575308" y="169742"/>
                </a:lnTo>
                <a:lnTo>
                  <a:pt x="537478" y="193527"/>
                </a:lnTo>
                <a:lnTo>
                  <a:pt x="500624" y="218677"/>
                </a:lnTo>
                <a:lnTo>
                  <a:pt x="464780" y="245157"/>
                </a:lnTo>
                <a:lnTo>
                  <a:pt x="429983" y="272932"/>
                </a:lnTo>
                <a:lnTo>
                  <a:pt x="396268" y="301966"/>
                </a:lnTo>
                <a:lnTo>
                  <a:pt x="363669" y="332224"/>
                </a:lnTo>
                <a:lnTo>
                  <a:pt x="332224" y="363669"/>
                </a:lnTo>
                <a:lnTo>
                  <a:pt x="301966" y="396268"/>
                </a:lnTo>
                <a:lnTo>
                  <a:pt x="272932" y="429983"/>
                </a:lnTo>
                <a:lnTo>
                  <a:pt x="245157" y="464780"/>
                </a:lnTo>
                <a:lnTo>
                  <a:pt x="218677" y="500624"/>
                </a:lnTo>
                <a:lnTo>
                  <a:pt x="193527" y="537478"/>
                </a:lnTo>
                <a:lnTo>
                  <a:pt x="169742" y="575308"/>
                </a:lnTo>
                <a:lnTo>
                  <a:pt x="147358" y="614077"/>
                </a:lnTo>
                <a:lnTo>
                  <a:pt x="126411" y="653751"/>
                </a:lnTo>
                <a:lnTo>
                  <a:pt x="106936" y="694293"/>
                </a:lnTo>
                <a:lnTo>
                  <a:pt x="88968" y="735669"/>
                </a:lnTo>
                <a:lnTo>
                  <a:pt x="72543" y="777843"/>
                </a:lnTo>
                <a:lnTo>
                  <a:pt x="57696" y="820780"/>
                </a:lnTo>
                <a:lnTo>
                  <a:pt x="44463" y="864443"/>
                </a:lnTo>
                <a:lnTo>
                  <a:pt x="32879" y="908798"/>
                </a:lnTo>
                <a:lnTo>
                  <a:pt x="22981" y="953809"/>
                </a:lnTo>
                <a:lnTo>
                  <a:pt x="14802" y="999440"/>
                </a:lnTo>
                <a:lnTo>
                  <a:pt x="8379" y="1045657"/>
                </a:lnTo>
                <a:lnTo>
                  <a:pt x="3747" y="1092423"/>
                </a:lnTo>
                <a:lnTo>
                  <a:pt x="942" y="1139703"/>
                </a:lnTo>
                <a:lnTo>
                  <a:pt x="0" y="1187462"/>
                </a:lnTo>
                <a:lnTo>
                  <a:pt x="942" y="1235222"/>
                </a:lnTo>
                <a:lnTo>
                  <a:pt x="3747" y="1282503"/>
                </a:lnTo>
                <a:lnTo>
                  <a:pt x="8379" y="1329270"/>
                </a:lnTo>
                <a:lnTo>
                  <a:pt x="14802" y="1375487"/>
                </a:lnTo>
                <a:lnTo>
                  <a:pt x="22981" y="1421119"/>
                </a:lnTo>
                <a:lnTo>
                  <a:pt x="32879" y="1466131"/>
                </a:lnTo>
                <a:lnTo>
                  <a:pt x="44463" y="1510486"/>
                </a:lnTo>
                <a:lnTo>
                  <a:pt x="57696" y="1554150"/>
                </a:lnTo>
                <a:lnTo>
                  <a:pt x="72543" y="1597086"/>
                </a:lnTo>
                <a:lnTo>
                  <a:pt x="88968" y="1639260"/>
                </a:lnTo>
                <a:lnTo>
                  <a:pt x="106936" y="1680637"/>
                </a:lnTo>
                <a:lnTo>
                  <a:pt x="126411" y="1721179"/>
                </a:lnTo>
                <a:lnTo>
                  <a:pt x="147358" y="1760853"/>
                </a:lnTo>
                <a:lnTo>
                  <a:pt x="169742" y="1799622"/>
                </a:lnTo>
                <a:lnTo>
                  <a:pt x="193527" y="1837452"/>
                </a:lnTo>
                <a:lnTo>
                  <a:pt x="218677" y="1874306"/>
                </a:lnTo>
                <a:lnTo>
                  <a:pt x="245157" y="1910150"/>
                </a:lnTo>
                <a:lnTo>
                  <a:pt x="272932" y="1944947"/>
                </a:lnTo>
                <a:lnTo>
                  <a:pt x="301966" y="1978662"/>
                </a:lnTo>
                <a:lnTo>
                  <a:pt x="332224" y="2011260"/>
                </a:lnTo>
                <a:lnTo>
                  <a:pt x="363669" y="2042705"/>
                </a:lnTo>
                <a:lnTo>
                  <a:pt x="396268" y="2072963"/>
                </a:lnTo>
                <a:lnTo>
                  <a:pt x="429983" y="2101996"/>
                </a:lnTo>
                <a:lnTo>
                  <a:pt x="464780" y="2129771"/>
                </a:lnTo>
                <a:lnTo>
                  <a:pt x="500624" y="2156251"/>
                </a:lnTo>
                <a:lnTo>
                  <a:pt x="537478" y="2181401"/>
                </a:lnTo>
                <a:lnTo>
                  <a:pt x="575308" y="2205185"/>
                </a:lnTo>
                <a:lnTo>
                  <a:pt x="614077" y="2227569"/>
                </a:lnTo>
                <a:lnTo>
                  <a:pt x="653751" y="2248516"/>
                </a:lnTo>
                <a:lnTo>
                  <a:pt x="694293" y="2267991"/>
                </a:lnTo>
                <a:lnTo>
                  <a:pt x="735669" y="2285958"/>
                </a:lnTo>
                <a:lnTo>
                  <a:pt x="777843" y="2302383"/>
                </a:lnTo>
                <a:lnTo>
                  <a:pt x="820780" y="2317230"/>
                </a:lnTo>
                <a:lnTo>
                  <a:pt x="864443" y="2330462"/>
                </a:lnTo>
                <a:lnTo>
                  <a:pt x="908798" y="2342046"/>
                </a:lnTo>
                <a:lnTo>
                  <a:pt x="953809" y="2351944"/>
                </a:lnTo>
                <a:lnTo>
                  <a:pt x="999440" y="2360123"/>
                </a:lnTo>
                <a:lnTo>
                  <a:pt x="1045657" y="2366545"/>
                </a:lnTo>
                <a:lnTo>
                  <a:pt x="1092423" y="2371177"/>
                </a:lnTo>
                <a:lnTo>
                  <a:pt x="1139703" y="2373982"/>
                </a:lnTo>
                <a:lnTo>
                  <a:pt x="1187462" y="2374925"/>
                </a:lnTo>
                <a:lnTo>
                  <a:pt x="1235221" y="2373982"/>
                </a:lnTo>
                <a:lnTo>
                  <a:pt x="1282501" y="2371177"/>
                </a:lnTo>
                <a:lnTo>
                  <a:pt x="1329268" y="2366545"/>
                </a:lnTo>
                <a:lnTo>
                  <a:pt x="1375484" y="2360123"/>
                </a:lnTo>
                <a:lnTo>
                  <a:pt x="1421116" y="2351944"/>
                </a:lnTo>
                <a:lnTo>
                  <a:pt x="1466127" y="2342046"/>
                </a:lnTo>
                <a:lnTo>
                  <a:pt x="1510481" y="2330462"/>
                </a:lnTo>
                <a:lnTo>
                  <a:pt x="1554145" y="2317230"/>
                </a:lnTo>
                <a:lnTo>
                  <a:pt x="1597081" y="2302383"/>
                </a:lnTo>
                <a:lnTo>
                  <a:pt x="1639255" y="2285958"/>
                </a:lnTo>
                <a:lnTo>
                  <a:pt x="1680631" y="2267991"/>
                </a:lnTo>
                <a:lnTo>
                  <a:pt x="1721174" y="2248516"/>
                </a:lnTo>
                <a:lnTo>
                  <a:pt x="1760847" y="2227569"/>
                </a:lnTo>
                <a:lnTo>
                  <a:pt x="1799617" y="2205185"/>
                </a:lnTo>
                <a:lnTo>
                  <a:pt x="1837446" y="2181401"/>
                </a:lnTo>
                <a:lnTo>
                  <a:pt x="1874301" y="2156251"/>
                </a:lnTo>
                <a:lnTo>
                  <a:pt x="1910144" y="2129771"/>
                </a:lnTo>
                <a:lnTo>
                  <a:pt x="1944941" y="2101996"/>
                </a:lnTo>
                <a:lnTo>
                  <a:pt x="1978657" y="2072963"/>
                </a:lnTo>
                <a:lnTo>
                  <a:pt x="2011255" y="2042705"/>
                </a:lnTo>
                <a:lnTo>
                  <a:pt x="2042701" y="2011260"/>
                </a:lnTo>
                <a:lnTo>
                  <a:pt x="2072958" y="1978662"/>
                </a:lnTo>
                <a:lnTo>
                  <a:pt x="2101992" y="1944947"/>
                </a:lnTo>
                <a:lnTo>
                  <a:pt x="2129767" y="1910150"/>
                </a:lnTo>
                <a:lnTo>
                  <a:pt x="2156247" y="1874306"/>
                </a:lnTo>
                <a:lnTo>
                  <a:pt x="2181398" y="1837452"/>
                </a:lnTo>
                <a:lnTo>
                  <a:pt x="2205182" y="1799622"/>
                </a:lnTo>
                <a:lnTo>
                  <a:pt x="2227566" y="1760853"/>
                </a:lnTo>
                <a:lnTo>
                  <a:pt x="2248513" y="1721179"/>
                </a:lnTo>
                <a:lnTo>
                  <a:pt x="2267989" y="1680637"/>
                </a:lnTo>
                <a:lnTo>
                  <a:pt x="2285957" y="1639260"/>
                </a:lnTo>
                <a:lnTo>
                  <a:pt x="2302382" y="1597086"/>
                </a:lnTo>
                <a:lnTo>
                  <a:pt x="2317228" y="1554150"/>
                </a:lnTo>
                <a:lnTo>
                  <a:pt x="2330461" y="1510486"/>
                </a:lnTo>
                <a:lnTo>
                  <a:pt x="2342045" y="1466131"/>
                </a:lnTo>
                <a:lnTo>
                  <a:pt x="2351944" y="1421119"/>
                </a:lnTo>
                <a:lnTo>
                  <a:pt x="2360122" y="1375487"/>
                </a:lnTo>
                <a:lnTo>
                  <a:pt x="2366545" y="1329270"/>
                </a:lnTo>
                <a:lnTo>
                  <a:pt x="2371177" y="1282503"/>
                </a:lnTo>
                <a:lnTo>
                  <a:pt x="2373982" y="1235222"/>
                </a:lnTo>
                <a:lnTo>
                  <a:pt x="2374925" y="1187462"/>
                </a:lnTo>
                <a:lnTo>
                  <a:pt x="2373982" y="1139703"/>
                </a:lnTo>
                <a:lnTo>
                  <a:pt x="2371177" y="1092423"/>
                </a:lnTo>
                <a:lnTo>
                  <a:pt x="2366545" y="1045657"/>
                </a:lnTo>
                <a:lnTo>
                  <a:pt x="2360122" y="999440"/>
                </a:lnTo>
                <a:lnTo>
                  <a:pt x="2351944" y="953809"/>
                </a:lnTo>
                <a:lnTo>
                  <a:pt x="2342045" y="908798"/>
                </a:lnTo>
                <a:lnTo>
                  <a:pt x="2330461" y="864443"/>
                </a:lnTo>
                <a:lnTo>
                  <a:pt x="2317228" y="820780"/>
                </a:lnTo>
                <a:lnTo>
                  <a:pt x="2302382" y="777843"/>
                </a:lnTo>
                <a:lnTo>
                  <a:pt x="2285957" y="735669"/>
                </a:lnTo>
                <a:lnTo>
                  <a:pt x="2267989" y="694293"/>
                </a:lnTo>
                <a:lnTo>
                  <a:pt x="2248513" y="653751"/>
                </a:lnTo>
                <a:lnTo>
                  <a:pt x="2227566" y="614077"/>
                </a:lnTo>
                <a:lnTo>
                  <a:pt x="2205182" y="575308"/>
                </a:lnTo>
                <a:lnTo>
                  <a:pt x="2181398" y="537478"/>
                </a:lnTo>
                <a:lnTo>
                  <a:pt x="2156247" y="500624"/>
                </a:lnTo>
                <a:lnTo>
                  <a:pt x="2129767" y="464780"/>
                </a:lnTo>
                <a:lnTo>
                  <a:pt x="2101992" y="429983"/>
                </a:lnTo>
                <a:lnTo>
                  <a:pt x="2072958" y="396268"/>
                </a:lnTo>
                <a:lnTo>
                  <a:pt x="2042701" y="363669"/>
                </a:lnTo>
                <a:lnTo>
                  <a:pt x="2011255" y="332224"/>
                </a:lnTo>
                <a:lnTo>
                  <a:pt x="1978657" y="301966"/>
                </a:lnTo>
                <a:lnTo>
                  <a:pt x="1944941" y="272932"/>
                </a:lnTo>
                <a:lnTo>
                  <a:pt x="1910144" y="245157"/>
                </a:lnTo>
                <a:lnTo>
                  <a:pt x="1874301" y="218677"/>
                </a:lnTo>
                <a:lnTo>
                  <a:pt x="1837446" y="193527"/>
                </a:lnTo>
                <a:lnTo>
                  <a:pt x="1799617" y="169742"/>
                </a:lnTo>
                <a:lnTo>
                  <a:pt x="1760847" y="147358"/>
                </a:lnTo>
                <a:lnTo>
                  <a:pt x="1721174" y="126411"/>
                </a:lnTo>
                <a:lnTo>
                  <a:pt x="1680631" y="106936"/>
                </a:lnTo>
                <a:lnTo>
                  <a:pt x="1639255" y="88968"/>
                </a:lnTo>
                <a:lnTo>
                  <a:pt x="1597081" y="72543"/>
                </a:lnTo>
                <a:lnTo>
                  <a:pt x="1554145" y="57696"/>
                </a:lnTo>
                <a:lnTo>
                  <a:pt x="1510481" y="44463"/>
                </a:lnTo>
                <a:lnTo>
                  <a:pt x="1466127" y="32879"/>
                </a:lnTo>
                <a:lnTo>
                  <a:pt x="1421116" y="22981"/>
                </a:lnTo>
                <a:lnTo>
                  <a:pt x="1375484" y="14802"/>
                </a:lnTo>
                <a:lnTo>
                  <a:pt x="1329268" y="8379"/>
                </a:lnTo>
                <a:lnTo>
                  <a:pt x="1282501" y="3747"/>
                </a:lnTo>
                <a:lnTo>
                  <a:pt x="1235221" y="942"/>
                </a:lnTo>
                <a:lnTo>
                  <a:pt x="1187462" y="0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 bwMode="auto">
          <a:xfrm>
            <a:off x="4158538" y="2968388"/>
            <a:ext cx="2375535" cy="2375535"/>
          </a:xfrm>
          <a:custGeom>
            <a:avLst/>
            <a:gdLst/>
            <a:ahLst/>
            <a:cxnLst/>
            <a:rect l="l" t="t" r="r" b="b"/>
            <a:pathLst>
              <a:path w="2375534" h="2375535" fill="norm" stroke="1" extrusionOk="0">
                <a:moveTo>
                  <a:pt x="0" y="1187462"/>
                </a:moveTo>
                <a:lnTo>
                  <a:pt x="942" y="1235222"/>
                </a:lnTo>
                <a:lnTo>
                  <a:pt x="3747" y="1282503"/>
                </a:lnTo>
                <a:lnTo>
                  <a:pt x="8379" y="1329270"/>
                </a:lnTo>
                <a:lnTo>
                  <a:pt x="14802" y="1375487"/>
                </a:lnTo>
                <a:lnTo>
                  <a:pt x="22981" y="1421119"/>
                </a:lnTo>
                <a:lnTo>
                  <a:pt x="32879" y="1466131"/>
                </a:lnTo>
                <a:lnTo>
                  <a:pt x="44463" y="1510486"/>
                </a:lnTo>
                <a:lnTo>
                  <a:pt x="57696" y="1554150"/>
                </a:lnTo>
                <a:lnTo>
                  <a:pt x="72543" y="1597086"/>
                </a:lnTo>
                <a:lnTo>
                  <a:pt x="88968" y="1639260"/>
                </a:lnTo>
                <a:lnTo>
                  <a:pt x="106936" y="1680637"/>
                </a:lnTo>
                <a:lnTo>
                  <a:pt x="126411" y="1721179"/>
                </a:lnTo>
                <a:lnTo>
                  <a:pt x="147358" y="1760853"/>
                </a:lnTo>
                <a:lnTo>
                  <a:pt x="169742" y="1799622"/>
                </a:lnTo>
                <a:lnTo>
                  <a:pt x="193527" y="1837452"/>
                </a:lnTo>
                <a:lnTo>
                  <a:pt x="218677" y="1874306"/>
                </a:lnTo>
                <a:lnTo>
                  <a:pt x="245157" y="1910150"/>
                </a:lnTo>
                <a:lnTo>
                  <a:pt x="272932" y="1944947"/>
                </a:lnTo>
                <a:lnTo>
                  <a:pt x="301966" y="1978662"/>
                </a:lnTo>
                <a:lnTo>
                  <a:pt x="332224" y="2011260"/>
                </a:lnTo>
                <a:lnTo>
                  <a:pt x="363669" y="2042705"/>
                </a:lnTo>
                <a:lnTo>
                  <a:pt x="396268" y="2072963"/>
                </a:lnTo>
                <a:lnTo>
                  <a:pt x="429983" y="2101996"/>
                </a:lnTo>
                <a:lnTo>
                  <a:pt x="464780" y="2129771"/>
                </a:lnTo>
                <a:lnTo>
                  <a:pt x="500624" y="2156251"/>
                </a:lnTo>
                <a:lnTo>
                  <a:pt x="537478" y="2181401"/>
                </a:lnTo>
                <a:lnTo>
                  <a:pt x="575308" y="2205185"/>
                </a:lnTo>
                <a:lnTo>
                  <a:pt x="614077" y="2227569"/>
                </a:lnTo>
                <a:lnTo>
                  <a:pt x="653751" y="2248516"/>
                </a:lnTo>
                <a:lnTo>
                  <a:pt x="694293" y="2267991"/>
                </a:lnTo>
                <a:lnTo>
                  <a:pt x="735669" y="2285958"/>
                </a:lnTo>
                <a:lnTo>
                  <a:pt x="777843" y="2302383"/>
                </a:lnTo>
                <a:lnTo>
                  <a:pt x="820780" y="2317230"/>
                </a:lnTo>
                <a:lnTo>
                  <a:pt x="864443" y="2330462"/>
                </a:lnTo>
                <a:lnTo>
                  <a:pt x="908798" y="2342046"/>
                </a:lnTo>
                <a:lnTo>
                  <a:pt x="953809" y="2351944"/>
                </a:lnTo>
                <a:lnTo>
                  <a:pt x="999440" y="2360123"/>
                </a:lnTo>
                <a:lnTo>
                  <a:pt x="1045657" y="2366545"/>
                </a:lnTo>
                <a:lnTo>
                  <a:pt x="1092423" y="2371177"/>
                </a:lnTo>
                <a:lnTo>
                  <a:pt x="1139703" y="2373982"/>
                </a:lnTo>
                <a:lnTo>
                  <a:pt x="1187462" y="2374925"/>
                </a:lnTo>
                <a:lnTo>
                  <a:pt x="1235221" y="2373982"/>
                </a:lnTo>
                <a:lnTo>
                  <a:pt x="1282501" y="2371177"/>
                </a:lnTo>
                <a:lnTo>
                  <a:pt x="1329268" y="2366545"/>
                </a:lnTo>
                <a:lnTo>
                  <a:pt x="1375484" y="2360123"/>
                </a:lnTo>
                <a:lnTo>
                  <a:pt x="1421116" y="2351944"/>
                </a:lnTo>
                <a:lnTo>
                  <a:pt x="1466127" y="2342046"/>
                </a:lnTo>
                <a:lnTo>
                  <a:pt x="1510481" y="2330462"/>
                </a:lnTo>
                <a:lnTo>
                  <a:pt x="1554145" y="2317230"/>
                </a:lnTo>
                <a:lnTo>
                  <a:pt x="1597081" y="2302383"/>
                </a:lnTo>
                <a:lnTo>
                  <a:pt x="1639255" y="2285958"/>
                </a:lnTo>
                <a:lnTo>
                  <a:pt x="1680631" y="2267991"/>
                </a:lnTo>
                <a:lnTo>
                  <a:pt x="1721174" y="2248516"/>
                </a:lnTo>
                <a:lnTo>
                  <a:pt x="1760847" y="2227569"/>
                </a:lnTo>
                <a:lnTo>
                  <a:pt x="1799617" y="2205185"/>
                </a:lnTo>
                <a:lnTo>
                  <a:pt x="1837446" y="2181401"/>
                </a:lnTo>
                <a:lnTo>
                  <a:pt x="1874301" y="2156251"/>
                </a:lnTo>
                <a:lnTo>
                  <a:pt x="1910144" y="2129771"/>
                </a:lnTo>
                <a:lnTo>
                  <a:pt x="1944941" y="2101996"/>
                </a:lnTo>
                <a:lnTo>
                  <a:pt x="1978657" y="2072963"/>
                </a:lnTo>
                <a:lnTo>
                  <a:pt x="2011255" y="2042705"/>
                </a:lnTo>
                <a:lnTo>
                  <a:pt x="2042701" y="2011260"/>
                </a:lnTo>
                <a:lnTo>
                  <a:pt x="2072958" y="1978662"/>
                </a:lnTo>
                <a:lnTo>
                  <a:pt x="2101992" y="1944947"/>
                </a:lnTo>
                <a:lnTo>
                  <a:pt x="2129767" y="1910150"/>
                </a:lnTo>
                <a:lnTo>
                  <a:pt x="2156247" y="1874306"/>
                </a:lnTo>
                <a:lnTo>
                  <a:pt x="2181398" y="1837452"/>
                </a:lnTo>
                <a:lnTo>
                  <a:pt x="2205182" y="1799622"/>
                </a:lnTo>
                <a:lnTo>
                  <a:pt x="2227566" y="1760853"/>
                </a:lnTo>
                <a:lnTo>
                  <a:pt x="2248513" y="1721179"/>
                </a:lnTo>
                <a:lnTo>
                  <a:pt x="2267989" y="1680637"/>
                </a:lnTo>
                <a:lnTo>
                  <a:pt x="2285957" y="1639260"/>
                </a:lnTo>
                <a:lnTo>
                  <a:pt x="2302382" y="1597086"/>
                </a:lnTo>
                <a:lnTo>
                  <a:pt x="2317228" y="1554150"/>
                </a:lnTo>
                <a:lnTo>
                  <a:pt x="2330461" y="1510486"/>
                </a:lnTo>
                <a:lnTo>
                  <a:pt x="2342045" y="1466131"/>
                </a:lnTo>
                <a:lnTo>
                  <a:pt x="2351944" y="1421119"/>
                </a:lnTo>
                <a:lnTo>
                  <a:pt x="2360122" y="1375487"/>
                </a:lnTo>
                <a:lnTo>
                  <a:pt x="2366545" y="1329270"/>
                </a:lnTo>
                <a:lnTo>
                  <a:pt x="2371177" y="1282503"/>
                </a:lnTo>
                <a:lnTo>
                  <a:pt x="2373982" y="1235222"/>
                </a:lnTo>
                <a:lnTo>
                  <a:pt x="2374925" y="1187462"/>
                </a:lnTo>
                <a:lnTo>
                  <a:pt x="2373982" y="1139703"/>
                </a:lnTo>
                <a:lnTo>
                  <a:pt x="2371177" y="1092423"/>
                </a:lnTo>
                <a:lnTo>
                  <a:pt x="2366545" y="1045657"/>
                </a:lnTo>
                <a:lnTo>
                  <a:pt x="2360122" y="999440"/>
                </a:lnTo>
                <a:lnTo>
                  <a:pt x="2351944" y="953809"/>
                </a:lnTo>
                <a:lnTo>
                  <a:pt x="2342045" y="908798"/>
                </a:lnTo>
                <a:lnTo>
                  <a:pt x="2330461" y="864443"/>
                </a:lnTo>
                <a:lnTo>
                  <a:pt x="2317228" y="820780"/>
                </a:lnTo>
                <a:lnTo>
                  <a:pt x="2302382" y="777843"/>
                </a:lnTo>
                <a:lnTo>
                  <a:pt x="2285957" y="735669"/>
                </a:lnTo>
                <a:lnTo>
                  <a:pt x="2267989" y="694293"/>
                </a:lnTo>
                <a:lnTo>
                  <a:pt x="2248513" y="653751"/>
                </a:lnTo>
                <a:lnTo>
                  <a:pt x="2227566" y="614077"/>
                </a:lnTo>
                <a:lnTo>
                  <a:pt x="2205182" y="575308"/>
                </a:lnTo>
                <a:lnTo>
                  <a:pt x="2181398" y="537478"/>
                </a:lnTo>
                <a:lnTo>
                  <a:pt x="2156247" y="500624"/>
                </a:lnTo>
                <a:lnTo>
                  <a:pt x="2129767" y="464780"/>
                </a:lnTo>
                <a:lnTo>
                  <a:pt x="2101992" y="429983"/>
                </a:lnTo>
                <a:lnTo>
                  <a:pt x="2072958" y="396268"/>
                </a:lnTo>
                <a:lnTo>
                  <a:pt x="2042701" y="363669"/>
                </a:lnTo>
                <a:lnTo>
                  <a:pt x="2011255" y="332224"/>
                </a:lnTo>
                <a:lnTo>
                  <a:pt x="1978657" y="301966"/>
                </a:lnTo>
                <a:lnTo>
                  <a:pt x="1944941" y="272932"/>
                </a:lnTo>
                <a:lnTo>
                  <a:pt x="1910144" y="245157"/>
                </a:lnTo>
                <a:lnTo>
                  <a:pt x="1874301" y="218677"/>
                </a:lnTo>
                <a:lnTo>
                  <a:pt x="1837446" y="193527"/>
                </a:lnTo>
                <a:lnTo>
                  <a:pt x="1799617" y="169742"/>
                </a:lnTo>
                <a:lnTo>
                  <a:pt x="1760847" y="147358"/>
                </a:lnTo>
                <a:lnTo>
                  <a:pt x="1721174" y="126411"/>
                </a:lnTo>
                <a:lnTo>
                  <a:pt x="1680631" y="106936"/>
                </a:lnTo>
                <a:lnTo>
                  <a:pt x="1639255" y="88968"/>
                </a:lnTo>
                <a:lnTo>
                  <a:pt x="1597081" y="72543"/>
                </a:lnTo>
                <a:lnTo>
                  <a:pt x="1554145" y="57696"/>
                </a:lnTo>
                <a:lnTo>
                  <a:pt x="1510481" y="44463"/>
                </a:lnTo>
                <a:lnTo>
                  <a:pt x="1466127" y="32879"/>
                </a:lnTo>
                <a:lnTo>
                  <a:pt x="1421116" y="22981"/>
                </a:lnTo>
                <a:lnTo>
                  <a:pt x="1375484" y="14802"/>
                </a:lnTo>
                <a:lnTo>
                  <a:pt x="1329268" y="8379"/>
                </a:lnTo>
                <a:lnTo>
                  <a:pt x="1282501" y="3747"/>
                </a:lnTo>
                <a:lnTo>
                  <a:pt x="1235221" y="942"/>
                </a:lnTo>
                <a:lnTo>
                  <a:pt x="1187462" y="0"/>
                </a:lnTo>
                <a:lnTo>
                  <a:pt x="1139703" y="942"/>
                </a:lnTo>
                <a:lnTo>
                  <a:pt x="1092423" y="3747"/>
                </a:lnTo>
                <a:lnTo>
                  <a:pt x="1045657" y="8379"/>
                </a:lnTo>
                <a:lnTo>
                  <a:pt x="999440" y="14802"/>
                </a:lnTo>
                <a:lnTo>
                  <a:pt x="953809" y="22981"/>
                </a:lnTo>
                <a:lnTo>
                  <a:pt x="908798" y="32879"/>
                </a:lnTo>
                <a:lnTo>
                  <a:pt x="864443" y="44463"/>
                </a:lnTo>
                <a:lnTo>
                  <a:pt x="820780" y="57696"/>
                </a:lnTo>
                <a:lnTo>
                  <a:pt x="777843" y="72543"/>
                </a:lnTo>
                <a:lnTo>
                  <a:pt x="735669" y="88968"/>
                </a:lnTo>
                <a:lnTo>
                  <a:pt x="694293" y="106936"/>
                </a:lnTo>
                <a:lnTo>
                  <a:pt x="653751" y="126411"/>
                </a:lnTo>
                <a:lnTo>
                  <a:pt x="614077" y="147358"/>
                </a:lnTo>
                <a:lnTo>
                  <a:pt x="575308" y="169742"/>
                </a:lnTo>
                <a:lnTo>
                  <a:pt x="537478" y="193527"/>
                </a:lnTo>
                <a:lnTo>
                  <a:pt x="500624" y="218677"/>
                </a:lnTo>
                <a:lnTo>
                  <a:pt x="464780" y="245157"/>
                </a:lnTo>
                <a:lnTo>
                  <a:pt x="429983" y="272932"/>
                </a:lnTo>
                <a:lnTo>
                  <a:pt x="396268" y="301966"/>
                </a:lnTo>
                <a:lnTo>
                  <a:pt x="363669" y="332224"/>
                </a:lnTo>
                <a:lnTo>
                  <a:pt x="332224" y="363669"/>
                </a:lnTo>
                <a:lnTo>
                  <a:pt x="301966" y="396268"/>
                </a:lnTo>
                <a:lnTo>
                  <a:pt x="272932" y="429983"/>
                </a:lnTo>
                <a:lnTo>
                  <a:pt x="245157" y="464780"/>
                </a:lnTo>
                <a:lnTo>
                  <a:pt x="218677" y="500624"/>
                </a:lnTo>
                <a:lnTo>
                  <a:pt x="193527" y="537478"/>
                </a:lnTo>
                <a:lnTo>
                  <a:pt x="169742" y="575308"/>
                </a:lnTo>
                <a:lnTo>
                  <a:pt x="147358" y="614077"/>
                </a:lnTo>
                <a:lnTo>
                  <a:pt x="126411" y="653751"/>
                </a:lnTo>
                <a:lnTo>
                  <a:pt x="106936" y="694293"/>
                </a:lnTo>
                <a:lnTo>
                  <a:pt x="88968" y="735669"/>
                </a:lnTo>
                <a:lnTo>
                  <a:pt x="72543" y="777843"/>
                </a:lnTo>
                <a:lnTo>
                  <a:pt x="57696" y="820780"/>
                </a:lnTo>
                <a:lnTo>
                  <a:pt x="44463" y="864443"/>
                </a:lnTo>
                <a:lnTo>
                  <a:pt x="32879" y="908798"/>
                </a:lnTo>
                <a:lnTo>
                  <a:pt x="22981" y="953809"/>
                </a:lnTo>
                <a:lnTo>
                  <a:pt x="14802" y="999440"/>
                </a:lnTo>
                <a:lnTo>
                  <a:pt x="8379" y="1045657"/>
                </a:lnTo>
                <a:lnTo>
                  <a:pt x="3747" y="1092423"/>
                </a:lnTo>
                <a:lnTo>
                  <a:pt x="942" y="1139703"/>
                </a:lnTo>
                <a:lnTo>
                  <a:pt x="0" y="1187462"/>
                </a:lnTo>
                <a:close/>
              </a:path>
            </a:pathLst>
          </a:custGeom>
          <a:ln w="2540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 bwMode="auto">
          <a:xfrm>
            <a:off x="0" y="2971215"/>
            <a:ext cx="1946275" cy="2375535"/>
          </a:xfrm>
          <a:custGeom>
            <a:avLst/>
            <a:gdLst/>
            <a:ahLst/>
            <a:cxnLst/>
            <a:rect l="l" t="t" r="r" b="b"/>
            <a:pathLst>
              <a:path w="1946275" h="2375535" fill="norm" stroke="1" extrusionOk="0">
                <a:moveTo>
                  <a:pt x="0" y="2101225"/>
                </a:moveTo>
                <a:lnTo>
                  <a:pt x="35693" y="2129771"/>
                </a:lnTo>
                <a:lnTo>
                  <a:pt x="71537" y="2156251"/>
                </a:lnTo>
                <a:lnTo>
                  <a:pt x="108391" y="2181401"/>
                </a:lnTo>
                <a:lnTo>
                  <a:pt x="146220" y="2205185"/>
                </a:lnTo>
                <a:lnTo>
                  <a:pt x="184990" y="2227569"/>
                </a:lnTo>
                <a:lnTo>
                  <a:pt x="224663" y="2248516"/>
                </a:lnTo>
                <a:lnTo>
                  <a:pt x="265206" y="2267991"/>
                </a:lnTo>
                <a:lnTo>
                  <a:pt x="306582" y="2285958"/>
                </a:lnTo>
                <a:lnTo>
                  <a:pt x="348756" y="2302383"/>
                </a:lnTo>
                <a:lnTo>
                  <a:pt x="391692" y="2317230"/>
                </a:lnTo>
                <a:lnTo>
                  <a:pt x="435356" y="2330462"/>
                </a:lnTo>
                <a:lnTo>
                  <a:pt x="479711" y="2342046"/>
                </a:lnTo>
                <a:lnTo>
                  <a:pt x="524721" y="2351944"/>
                </a:lnTo>
                <a:lnTo>
                  <a:pt x="570353" y="2360123"/>
                </a:lnTo>
                <a:lnTo>
                  <a:pt x="616569" y="2366545"/>
                </a:lnTo>
                <a:lnTo>
                  <a:pt x="663336" y="2371177"/>
                </a:lnTo>
                <a:lnTo>
                  <a:pt x="710616" y="2373982"/>
                </a:lnTo>
                <a:lnTo>
                  <a:pt x="758375" y="2374925"/>
                </a:lnTo>
                <a:lnTo>
                  <a:pt x="806134" y="2373982"/>
                </a:lnTo>
                <a:lnTo>
                  <a:pt x="853414" y="2371177"/>
                </a:lnTo>
                <a:lnTo>
                  <a:pt x="900180" y="2366545"/>
                </a:lnTo>
                <a:lnTo>
                  <a:pt x="946397" y="2360123"/>
                </a:lnTo>
                <a:lnTo>
                  <a:pt x="992028" y="2351944"/>
                </a:lnTo>
                <a:lnTo>
                  <a:pt x="1037039" y="2342046"/>
                </a:lnTo>
                <a:lnTo>
                  <a:pt x="1081394" y="2330462"/>
                </a:lnTo>
                <a:lnTo>
                  <a:pt x="1125058" y="2317230"/>
                </a:lnTo>
                <a:lnTo>
                  <a:pt x="1167994" y="2302383"/>
                </a:lnTo>
                <a:lnTo>
                  <a:pt x="1210168" y="2285958"/>
                </a:lnTo>
                <a:lnTo>
                  <a:pt x="1251544" y="2267991"/>
                </a:lnTo>
                <a:lnTo>
                  <a:pt x="1292086" y="2248516"/>
                </a:lnTo>
                <a:lnTo>
                  <a:pt x="1331760" y="2227569"/>
                </a:lnTo>
                <a:lnTo>
                  <a:pt x="1370530" y="2205185"/>
                </a:lnTo>
                <a:lnTo>
                  <a:pt x="1408359" y="2181401"/>
                </a:lnTo>
                <a:lnTo>
                  <a:pt x="1445213" y="2156251"/>
                </a:lnTo>
                <a:lnTo>
                  <a:pt x="1481057" y="2129771"/>
                </a:lnTo>
                <a:lnTo>
                  <a:pt x="1515854" y="2101996"/>
                </a:lnTo>
                <a:lnTo>
                  <a:pt x="1549570" y="2072963"/>
                </a:lnTo>
                <a:lnTo>
                  <a:pt x="1582168" y="2042705"/>
                </a:lnTo>
                <a:lnTo>
                  <a:pt x="1613614" y="2011260"/>
                </a:lnTo>
                <a:lnTo>
                  <a:pt x="1643871" y="1978662"/>
                </a:lnTo>
                <a:lnTo>
                  <a:pt x="1672905" y="1944947"/>
                </a:lnTo>
                <a:lnTo>
                  <a:pt x="1700680" y="1910150"/>
                </a:lnTo>
                <a:lnTo>
                  <a:pt x="1727160" y="1874306"/>
                </a:lnTo>
                <a:lnTo>
                  <a:pt x="1752310" y="1837452"/>
                </a:lnTo>
                <a:lnTo>
                  <a:pt x="1776095" y="1799622"/>
                </a:lnTo>
                <a:lnTo>
                  <a:pt x="1798479" y="1760853"/>
                </a:lnTo>
                <a:lnTo>
                  <a:pt x="1819426" y="1721179"/>
                </a:lnTo>
                <a:lnTo>
                  <a:pt x="1838901" y="1680637"/>
                </a:lnTo>
                <a:lnTo>
                  <a:pt x="1856869" y="1639260"/>
                </a:lnTo>
                <a:lnTo>
                  <a:pt x="1873294" y="1597086"/>
                </a:lnTo>
                <a:lnTo>
                  <a:pt x="1888141" y="1554150"/>
                </a:lnTo>
                <a:lnTo>
                  <a:pt x="1901374" y="1510486"/>
                </a:lnTo>
                <a:lnTo>
                  <a:pt x="1912958" y="1466131"/>
                </a:lnTo>
                <a:lnTo>
                  <a:pt x="1922857" y="1421119"/>
                </a:lnTo>
                <a:lnTo>
                  <a:pt x="1931035" y="1375487"/>
                </a:lnTo>
                <a:lnTo>
                  <a:pt x="1937458" y="1329270"/>
                </a:lnTo>
                <a:lnTo>
                  <a:pt x="1942090" y="1282503"/>
                </a:lnTo>
                <a:lnTo>
                  <a:pt x="1944895" y="1235222"/>
                </a:lnTo>
                <a:lnTo>
                  <a:pt x="1945838" y="1187462"/>
                </a:lnTo>
                <a:lnTo>
                  <a:pt x="1944895" y="1139703"/>
                </a:lnTo>
                <a:lnTo>
                  <a:pt x="1942090" y="1092423"/>
                </a:lnTo>
                <a:lnTo>
                  <a:pt x="1937458" y="1045657"/>
                </a:lnTo>
                <a:lnTo>
                  <a:pt x="1931035" y="999440"/>
                </a:lnTo>
                <a:lnTo>
                  <a:pt x="1922857" y="953809"/>
                </a:lnTo>
                <a:lnTo>
                  <a:pt x="1912958" y="908798"/>
                </a:lnTo>
                <a:lnTo>
                  <a:pt x="1901374" y="864443"/>
                </a:lnTo>
                <a:lnTo>
                  <a:pt x="1888141" y="820780"/>
                </a:lnTo>
                <a:lnTo>
                  <a:pt x="1873294" y="777843"/>
                </a:lnTo>
                <a:lnTo>
                  <a:pt x="1856869" y="735669"/>
                </a:lnTo>
                <a:lnTo>
                  <a:pt x="1838901" y="694293"/>
                </a:lnTo>
                <a:lnTo>
                  <a:pt x="1819426" y="653751"/>
                </a:lnTo>
                <a:lnTo>
                  <a:pt x="1798479" y="614077"/>
                </a:lnTo>
                <a:lnTo>
                  <a:pt x="1776095" y="575308"/>
                </a:lnTo>
                <a:lnTo>
                  <a:pt x="1752310" y="537478"/>
                </a:lnTo>
                <a:lnTo>
                  <a:pt x="1727160" y="500624"/>
                </a:lnTo>
                <a:lnTo>
                  <a:pt x="1700680" y="464780"/>
                </a:lnTo>
                <a:lnTo>
                  <a:pt x="1672905" y="429983"/>
                </a:lnTo>
                <a:lnTo>
                  <a:pt x="1643871" y="396268"/>
                </a:lnTo>
                <a:lnTo>
                  <a:pt x="1613614" y="363669"/>
                </a:lnTo>
                <a:lnTo>
                  <a:pt x="1582168" y="332224"/>
                </a:lnTo>
                <a:lnTo>
                  <a:pt x="1549570" y="301966"/>
                </a:lnTo>
                <a:lnTo>
                  <a:pt x="1515854" y="272932"/>
                </a:lnTo>
                <a:lnTo>
                  <a:pt x="1481057" y="245157"/>
                </a:lnTo>
                <a:lnTo>
                  <a:pt x="1445213" y="218677"/>
                </a:lnTo>
                <a:lnTo>
                  <a:pt x="1408359" y="193527"/>
                </a:lnTo>
                <a:lnTo>
                  <a:pt x="1370530" y="169742"/>
                </a:lnTo>
                <a:lnTo>
                  <a:pt x="1331760" y="147358"/>
                </a:lnTo>
                <a:lnTo>
                  <a:pt x="1292086" y="126411"/>
                </a:lnTo>
                <a:lnTo>
                  <a:pt x="1251544" y="106936"/>
                </a:lnTo>
                <a:lnTo>
                  <a:pt x="1210168" y="88968"/>
                </a:lnTo>
                <a:lnTo>
                  <a:pt x="1167994" y="72543"/>
                </a:lnTo>
                <a:lnTo>
                  <a:pt x="1125058" y="57696"/>
                </a:lnTo>
                <a:lnTo>
                  <a:pt x="1081394" y="44463"/>
                </a:lnTo>
                <a:lnTo>
                  <a:pt x="1037039" y="32879"/>
                </a:lnTo>
                <a:lnTo>
                  <a:pt x="992028" y="22981"/>
                </a:lnTo>
                <a:lnTo>
                  <a:pt x="946397" y="14802"/>
                </a:lnTo>
                <a:lnTo>
                  <a:pt x="900180" y="8379"/>
                </a:lnTo>
                <a:lnTo>
                  <a:pt x="853414" y="3747"/>
                </a:lnTo>
                <a:lnTo>
                  <a:pt x="806134" y="942"/>
                </a:lnTo>
                <a:lnTo>
                  <a:pt x="758375" y="0"/>
                </a:lnTo>
                <a:lnTo>
                  <a:pt x="710616" y="942"/>
                </a:lnTo>
                <a:lnTo>
                  <a:pt x="663336" y="3747"/>
                </a:lnTo>
                <a:lnTo>
                  <a:pt x="616569" y="8379"/>
                </a:lnTo>
                <a:lnTo>
                  <a:pt x="570353" y="14802"/>
                </a:lnTo>
                <a:lnTo>
                  <a:pt x="524721" y="22981"/>
                </a:lnTo>
                <a:lnTo>
                  <a:pt x="479711" y="32879"/>
                </a:lnTo>
                <a:lnTo>
                  <a:pt x="435356" y="44463"/>
                </a:lnTo>
                <a:lnTo>
                  <a:pt x="391692" y="57696"/>
                </a:lnTo>
                <a:lnTo>
                  <a:pt x="348756" y="72543"/>
                </a:lnTo>
                <a:lnTo>
                  <a:pt x="306582" y="88968"/>
                </a:lnTo>
                <a:lnTo>
                  <a:pt x="265206" y="106936"/>
                </a:lnTo>
                <a:lnTo>
                  <a:pt x="224663" y="126411"/>
                </a:lnTo>
                <a:lnTo>
                  <a:pt x="184990" y="147358"/>
                </a:lnTo>
                <a:lnTo>
                  <a:pt x="146220" y="169742"/>
                </a:lnTo>
                <a:lnTo>
                  <a:pt x="108391" y="193527"/>
                </a:lnTo>
                <a:lnTo>
                  <a:pt x="71537" y="218677"/>
                </a:lnTo>
                <a:lnTo>
                  <a:pt x="35693" y="245157"/>
                </a:lnTo>
                <a:lnTo>
                  <a:pt x="896" y="272932"/>
                </a:lnTo>
                <a:lnTo>
                  <a:pt x="0" y="273704"/>
                </a:lnTo>
              </a:path>
            </a:pathLst>
          </a:custGeom>
          <a:ln w="2540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 bwMode="auto">
          <a:xfrm>
            <a:off x="8774356" y="2971215"/>
            <a:ext cx="1917700" cy="2375535"/>
          </a:xfrm>
          <a:custGeom>
            <a:avLst/>
            <a:gdLst/>
            <a:ahLst/>
            <a:cxnLst/>
            <a:rect l="l" t="t" r="r" b="b"/>
            <a:pathLst>
              <a:path w="1917700" h="2375535" fill="norm" stroke="1" extrusionOk="0">
                <a:moveTo>
                  <a:pt x="1917646" y="2123783"/>
                </a:moveTo>
                <a:lnTo>
                  <a:pt x="1874301" y="2156251"/>
                </a:lnTo>
                <a:lnTo>
                  <a:pt x="1837446" y="2181401"/>
                </a:lnTo>
                <a:lnTo>
                  <a:pt x="1799617" y="2205185"/>
                </a:lnTo>
                <a:lnTo>
                  <a:pt x="1760847" y="2227569"/>
                </a:lnTo>
                <a:lnTo>
                  <a:pt x="1721174" y="2248516"/>
                </a:lnTo>
                <a:lnTo>
                  <a:pt x="1680631" y="2267991"/>
                </a:lnTo>
                <a:lnTo>
                  <a:pt x="1639255" y="2285958"/>
                </a:lnTo>
                <a:lnTo>
                  <a:pt x="1597081" y="2302383"/>
                </a:lnTo>
                <a:lnTo>
                  <a:pt x="1554145" y="2317230"/>
                </a:lnTo>
                <a:lnTo>
                  <a:pt x="1510481" y="2330462"/>
                </a:lnTo>
                <a:lnTo>
                  <a:pt x="1466127" y="2342046"/>
                </a:lnTo>
                <a:lnTo>
                  <a:pt x="1421116" y="2351944"/>
                </a:lnTo>
                <a:lnTo>
                  <a:pt x="1375484" y="2360123"/>
                </a:lnTo>
                <a:lnTo>
                  <a:pt x="1329268" y="2366545"/>
                </a:lnTo>
                <a:lnTo>
                  <a:pt x="1282501" y="2371177"/>
                </a:lnTo>
                <a:lnTo>
                  <a:pt x="1235221" y="2373982"/>
                </a:lnTo>
                <a:lnTo>
                  <a:pt x="1187462" y="2374925"/>
                </a:lnTo>
                <a:lnTo>
                  <a:pt x="1139703" y="2373982"/>
                </a:lnTo>
                <a:lnTo>
                  <a:pt x="1092423" y="2371177"/>
                </a:lnTo>
                <a:lnTo>
                  <a:pt x="1045657" y="2366545"/>
                </a:lnTo>
                <a:lnTo>
                  <a:pt x="999440" y="2360123"/>
                </a:lnTo>
                <a:lnTo>
                  <a:pt x="953809" y="2351944"/>
                </a:lnTo>
                <a:lnTo>
                  <a:pt x="908798" y="2342046"/>
                </a:lnTo>
                <a:lnTo>
                  <a:pt x="864443" y="2330462"/>
                </a:lnTo>
                <a:lnTo>
                  <a:pt x="820780" y="2317230"/>
                </a:lnTo>
                <a:lnTo>
                  <a:pt x="777843" y="2302383"/>
                </a:lnTo>
                <a:lnTo>
                  <a:pt x="735669" y="2285958"/>
                </a:lnTo>
                <a:lnTo>
                  <a:pt x="694293" y="2267991"/>
                </a:lnTo>
                <a:lnTo>
                  <a:pt x="653751" y="2248516"/>
                </a:lnTo>
                <a:lnTo>
                  <a:pt x="614077" y="2227569"/>
                </a:lnTo>
                <a:lnTo>
                  <a:pt x="575308" y="2205185"/>
                </a:lnTo>
                <a:lnTo>
                  <a:pt x="537478" y="2181401"/>
                </a:lnTo>
                <a:lnTo>
                  <a:pt x="500624" y="2156251"/>
                </a:lnTo>
                <a:lnTo>
                  <a:pt x="464780" y="2129771"/>
                </a:lnTo>
                <a:lnTo>
                  <a:pt x="429983" y="2101996"/>
                </a:lnTo>
                <a:lnTo>
                  <a:pt x="396268" y="2072963"/>
                </a:lnTo>
                <a:lnTo>
                  <a:pt x="363669" y="2042705"/>
                </a:lnTo>
                <a:lnTo>
                  <a:pt x="332224" y="2011260"/>
                </a:lnTo>
                <a:lnTo>
                  <a:pt x="301966" y="1978662"/>
                </a:lnTo>
                <a:lnTo>
                  <a:pt x="272932" y="1944947"/>
                </a:lnTo>
                <a:lnTo>
                  <a:pt x="245157" y="1910150"/>
                </a:lnTo>
                <a:lnTo>
                  <a:pt x="218677" y="1874306"/>
                </a:lnTo>
                <a:lnTo>
                  <a:pt x="193527" y="1837452"/>
                </a:lnTo>
                <a:lnTo>
                  <a:pt x="169742" y="1799622"/>
                </a:lnTo>
                <a:lnTo>
                  <a:pt x="147358" y="1760853"/>
                </a:lnTo>
                <a:lnTo>
                  <a:pt x="126411" y="1721179"/>
                </a:lnTo>
                <a:lnTo>
                  <a:pt x="106936" y="1680637"/>
                </a:lnTo>
                <a:lnTo>
                  <a:pt x="88968" y="1639260"/>
                </a:lnTo>
                <a:lnTo>
                  <a:pt x="72543" y="1597086"/>
                </a:lnTo>
                <a:lnTo>
                  <a:pt x="57696" y="1554150"/>
                </a:lnTo>
                <a:lnTo>
                  <a:pt x="44463" y="1510486"/>
                </a:lnTo>
                <a:lnTo>
                  <a:pt x="32879" y="1466131"/>
                </a:lnTo>
                <a:lnTo>
                  <a:pt x="22981" y="1421119"/>
                </a:lnTo>
                <a:lnTo>
                  <a:pt x="14802" y="1375487"/>
                </a:lnTo>
                <a:lnTo>
                  <a:pt x="8379" y="1329270"/>
                </a:lnTo>
                <a:lnTo>
                  <a:pt x="3747" y="1282503"/>
                </a:lnTo>
                <a:lnTo>
                  <a:pt x="942" y="1235222"/>
                </a:lnTo>
                <a:lnTo>
                  <a:pt x="0" y="1187462"/>
                </a:lnTo>
                <a:lnTo>
                  <a:pt x="942" y="1139703"/>
                </a:lnTo>
                <a:lnTo>
                  <a:pt x="3747" y="1092423"/>
                </a:lnTo>
                <a:lnTo>
                  <a:pt x="8379" y="1045657"/>
                </a:lnTo>
                <a:lnTo>
                  <a:pt x="14802" y="999440"/>
                </a:lnTo>
                <a:lnTo>
                  <a:pt x="22981" y="953809"/>
                </a:lnTo>
                <a:lnTo>
                  <a:pt x="32879" y="908798"/>
                </a:lnTo>
                <a:lnTo>
                  <a:pt x="44463" y="864443"/>
                </a:lnTo>
                <a:lnTo>
                  <a:pt x="57696" y="820780"/>
                </a:lnTo>
                <a:lnTo>
                  <a:pt x="72543" y="777843"/>
                </a:lnTo>
                <a:lnTo>
                  <a:pt x="88968" y="735669"/>
                </a:lnTo>
                <a:lnTo>
                  <a:pt x="106936" y="694293"/>
                </a:lnTo>
                <a:lnTo>
                  <a:pt x="126411" y="653751"/>
                </a:lnTo>
                <a:lnTo>
                  <a:pt x="147358" y="614077"/>
                </a:lnTo>
                <a:lnTo>
                  <a:pt x="169742" y="575308"/>
                </a:lnTo>
                <a:lnTo>
                  <a:pt x="193527" y="537478"/>
                </a:lnTo>
                <a:lnTo>
                  <a:pt x="218677" y="500624"/>
                </a:lnTo>
                <a:lnTo>
                  <a:pt x="245157" y="464780"/>
                </a:lnTo>
                <a:lnTo>
                  <a:pt x="272932" y="429983"/>
                </a:lnTo>
                <a:lnTo>
                  <a:pt x="301966" y="396268"/>
                </a:lnTo>
                <a:lnTo>
                  <a:pt x="332224" y="363669"/>
                </a:lnTo>
                <a:lnTo>
                  <a:pt x="363669" y="332224"/>
                </a:lnTo>
                <a:lnTo>
                  <a:pt x="396268" y="301966"/>
                </a:lnTo>
                <a:lnTo>
                  <a:pt x="429983" y="272932"/>
                </a:lnTo>
                <a:lnTo>
                  <a:pt x="464780" y="245157"/>
                </a:lnTo>
                <a:lnTo>
                  <a:pt x="500624" y="218677"/>
                </a:lnTo>
                <a:lnTo>
                  <a:pt x="537478" y="193527"/>
                </a:lnTo>
                <a:lnTo>
                  <a:pt x="575308" y="169742"/>
                </a:lnTo>
                <a:lnTo>
                  <a:pt x="614077" y="147358"/>
                </a:lnTo>
                <a:lnTo>
                  <a:pt x="653751" y="126411"/>
                </a:lnTo>
                <a:lnTo>
                  <a:pt x="694293" y="106936"/>
                </a:lnTo>
                <a:lnTo>
                  <a:pt x="735669" y="88968"/>
                </a:lnTo>
                <a:lnTo>
                  <a:pt x="777843" y="72543"/>
                </a:lnTo>
                <a:lnTo>
                  <a:pt x="820780" y="57696"/>
                </a:lnTo>
                <a:lnTo>
                  <a:pt x="864443" y="44463"/>
                </a:lnTo>
                <a:lnTo>
                  <a:pt x="908798" y="32879"/>
                </a:lnTo>
                <a:lnTo>
                  <a:pt x="953809" y="22981"/>
                </a:lnTo>
                <a:lnTo>
                  <a:pt x="999440" y="14802"/>
                </a:lnTo>
                <a:lnTo>
                  <a:pt x="1045657" y="8379"/>
                </a:lnTo>
                <a:lnTo>
                  <a:pt x="1092423" y="3747"/>
                </a:lnTo>
                <a:lnTo>
                  <a:pt x="1139703" y="942"/>
                </a:lnTo>
                <a:lnTo>
                  <a:pt x="1187462" y="0"/>
                </a:lnTo>
                <a:lnTo>
                  <a:pt x="1235221" y="942"/>
                </a:lnTo>
                <a:lnTo>
                  <a:pt x="1282501" y="3747"/>
                </a:lnTo>
                <a:lnTo>
                  <a:pt x="1329268" y="8379"/>
                </a:lnTo>
                <a:lnTo>
                  <a:pt x="1375484" y="14802"/>
                </a:lnTo>
                <a:lnTo>
                  <a:pt x="1421116" y="22981"/>
                </a:lnTo>
                <a:lnTo>
                  <a:pt x="1466127" y="32879"/>
                </a:lnTo>
                <a:lnTo>
                  <a:pt x="1510481" y="44463"/>
                </a:lnTo>
                <a:lnTo>
                  <a:pt x="1554145" y="57696"/>
                </a:lnTo>
                <a:lnTo>
                  <a:pt x="1597081" y="72543"/>
                </a:lnTo>
                <a:lnTo>
                  <a:pt x="1639255" y="88968"/>
                </a:lnTo>
                <a:lnTo>
                  <a:pt x="1680631" y="106936"/>
                </a:lnTo>
                <a:lnTo>
                  <a:pt x="1721174" y="126411"/>
                </a:lnTo>
                <a:lnTo>
                  <a:pt x="1760847" y="147358"/>
                </a:lnTo>
                <a:lnTo>
                  <a:pt x="1799617" y="169742"/>
                </a:lnTo>
                <a:lnTo>
                  <a:pt x="1837446" y="193527"/>
                </a:lnTo>
                <a:lnTo>
                  <a:pt x="1874301" y="218677"/>
                </a:lnTo>
                <a:lnTo>
                  <a:pt x="1910144" y="245157"/>
                </a:lnTo>
                <a:lnTo>
                  <a:pt x="1917646" y="251146"/>
                </a:lnTo>
              </a:path>
            </a:pathLst>
          </a:custGeom>
          <a:ln w="2540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 bwMode="auto">
          <a:xfrm>
            <a:off x="4909264" y="3722275"/>
            <a:ext cx="864869" cy="1194435"/>
          </a:xfrm>
          <a:custGeom>
            <a:avLst/>
            <a:gdLst/>
            <a:ahLst/>
            <a:cxnLst/>
            <a:rect l="l" t="t" r="r" b="b"/>
            <a:pathLst>
              <a:path w="864870" h="1194435" fill="norm" stroke="1" extrusionOk="0">
                <a:moveTo>
                  <a:pt x="432269" y="0"/>
                </a:moveTo>
                <a:lnTo>
                  <a:pt x="385174" y="2536"/>
                </a:lnTo>
                <a:lnTo>
                  <a:pt x="339545" y="9971"/>
                </a:lnTo>
                <a:lnTo>
                  <a:pt x="295649" y="22039"/>
                </a:lnTo>
                <a:lnTo>
                  <a:pt x="253748" y="38478"/>
                </a:lnTo>
                <a:lnTo>
                  <a:pt x="214106" y="59024"/>
                </a:lnTo>
                <a:lnTo>
                  <a:pt x="176988" y="83414"/>
                </a:lnTo>
                <a:lnTo>
                  <a:pt x="142657" y="111383"/>
                </a:lnTo>
                <a:lnTo>
                  <a:pt x="111376" y="142669"/>
                </a:lnTo>
                <a:lnTo>
                  <a:pt x="83410" y="177007"/>
                </a:lnTo>
                <a:lnTo>
                  <a:pt x="59023" y="214135"/>
                </a:lnTo>
                <a:lnTo>
                  <a:pt x="38478" y="253788"/>
                </a:lnTo>
                <a:lnTo>
                  <a:pt x="22039" y="295703"/>
                </a:lnTo>
                <a:lnTo>
                  <a:pt x="9971" y="339616"/>
                </a:lnTo>
                <a:lnTo>
                  <a:pt x="2536" y="385264"/>
                </a:lnTo>
                <a:lnTo>
                  <a:pt x="0" y="432384"/>
                </a:lnTo>
                <a:lnTo>
                  <a:pt x="2703" y="480958"/>
                </a:lnTo>
                <a:lnTo>
                  <a:pt x="10618" y="527944"/>
                </a:lnTo>
                <a:lnTo>
                  <a:pt x="23456" y="573057"/>
                </a:lnTo>
                <a:lnTo>
                  <a:pt x="40924" y="616007"/>
                </a:lnTo>
                <a:lnTo>
                  <a:pt x="62734" y="656509"/>
                </a:lnTo>
                <a:lnTo>
                  <a:pt x="88593" y="694275"/>
                </a:lnTo>
                <a:lnTo>
                  <a:pt x="118212" y="729018"/>
                </a:lnTo>
                <a:lnTo>
                  <a:pt x="151299" y="760452"/>
                </a:lnTo>
                <a:lnTo>
                  <a:pt x="187565" y="788288"/>
                </a:lnTo>
                <a:lnTo>
                  <a:pt x="226718" y="812241"/>
                </a:lnTo>
                <a:lnTo>
                  <a:pt x="268468" y="832022"/>
                </a:lnTo>
                <a:lnTo>
                  <a:pt x="312525" y="847345"/>
                </a:lnTo>
                <a:lnTo>
                  <a:pt x="358597" y="857923"/>
                </a:lnTo>
                <a:lnTo>
                  <a:pt x="316493" y="876709"/>
                </a:lnTo>
                <a:lnTo>
                  <a:pt x="281021" y="903821"/>
                </a:lnTo>
                <a:lnTo>
                  <a:pt x="253746" y="937860"/>
                </a:lnTo>
                <a:lnTo>
                  <a:pt x="236233" y="977429"/>
                </a:lnTo>
                <a:lnTo>
                  <a:pt x="230047" y="1021130"/>
                </a:lnTo>
                <a:lnTo>
                  <a:pt x="236901" y="1067134"/>
                </a:lnTo>
                <a:lnTo>
                  <a:pt x="256244" y="1108465"/>
                </a:lnTo>
                <a:lnTo>
                  <a:pt x="286251" y="1143479"/>
                </a:lnTo>
                <a:lnTo>
                  <a:pt x="325098" y="1170527"/>
                </a:lnTo>
                <a:lnTo>
                  <a:pt x="370959" y="1187964"/>
                </a:lnTo>
                <a:lnTo>
                  <a:pt x="422008" y="1194142"/>
                </a:lnTo>
                <a:lnTo>
                  <a:pt x="473016" y="1187964"/>
                </a:lnTo>
                <a:lnTo>
                  <a:pt x="518864" y="1170527"/>
                </a:lnTo>
                <a:lnTo>
                  <a:pt x="557715" y="1143479"/>
                </a:lnTo>
                <a:lnTo>
                  <a:pt x="587737" y="1108465"/>
                </a:lnTo>
                <a:lnTo>
                  <a:pt x="607095" y="1067134"/>
                </a:lnTo>
                <a:lnTo>
                  <a:pt x="613956" y="1021130"/>
                </a:lnTo>
                <a:lnTo>
                  <a:pt x="608118" y="978638"/>
                </a:lnTo>
                <a:lnTo>
                  <a:pt x="591563" y="940018"/>
                </a:lnTo>
                <a:lnTo>
                  <a:pt x="565722" y="906539"/>
                </a:lnTo>
                <a:lnTo>
                  <a:pt x="532030" y="879470"/>
                </a:lnTo>
                <a:lnTo>
                  <a:pt x="491921" y="860082"/>
                </a:lnTo>
                <a:lnTo>
                  <a:pt x="539598" y="850739"/>
                </a:lnTo>
                <a:lnTo>
                  <a:pt x="585246" y="836339"/>
                </a:lnTo>
                <a:lnTo>
                  <a:pt x="628557" y="817190"/>
                </a:lnTo>
                <a:lnTo>
                  <a:pt x="669218" y="793601"/>
                </a:lnTo>
                <a:lnTo>
                  <a:pt x="706919" y="765881"/>
                </a:lnTo>
                <a:lnTo>
                  <a:pt x="741349" y="734337"/>
                </a:lnTo>
                <a:lnTo>
                  <a:pt x="772197" y="699278"/>
                </a:lnTo>
                <a:lnTo>
                  <a:pt x="799152" y="661012"/>
                </a:lnTo>
                <a:lnTo>
                  <a:pt x="821904" y="619849"/>
                </a:lnTo>
                <a:lnTo>
                  <a:pt x="840140" y="576096"/>
                </a:lnTo>
                <a:lnTo>
                  <a:pt x="853552" y="530062"/>
                </a:lnTo>
                <a:lnTo>
                  <a:pt x="861826" y="482055"/>
                </a:lnTo>
                <a:lnTo>
                  <a:pt x="864654" y="432384"/>
                </a:lnTo>
                <a:lnTo>
                  <a:pt x="862117" y="385264"/>
                </a:lnTo>
                <a:lnTo>
                  <a:pt x="854682" y="339616"/>
                </a:lnTo>
                <a:lnTo>
                  <a:pt x="842614" y="295703"/>
                </a:lnTo>
                <a:lnTo>
                  <a:pt x="826175" y="253788"/>
                </a:lnTo>
                <a:lnTo>
                  <a:pt x="805629" y="214135"/>
                </a:lnTo>
                <a:lnTo>
                  <a:pt x="781239" y="177007"/>
                </a:lnTo>
                <a:lnTo>
                  <a:pt x="753270" y="142669"/>
                </a:lnTo>
                <a:lnTo>
                  <a:pt x="721984" y="111383"/>
                </a:lnTo>
                <a:lnTo>
                  <a:pt x="687646" y="83414"/>
                </a:lnTo>
                <a:lnTo>
                  <a:pt x="650518" y="59024"/>
                </a:lnTo>
                <a:lnTo>
                  <a:pt x="610865" y="38478"/>
                </a:lnTo>
                <a:lnTo>
                  <a:pt x="568950" y="22039"/>
                </a:lnTo>
                <a:lnTo>
                  <a:pt x="525037" y="9971"/>
                </a:lnTo>
                <a:lnTo>
                  <a:pt x="479389" y="2536"/>
                </a:lnTo>
                <a:lnTo>
                  <a:pt x="4322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 bwMode="auto">
          <a:xfrm>
            <a:off x="4909264" y="3722275"/>
            <a:ext cx="864869" cy="1194435"/>
          </a:xfrm>
          <a:custGeom>
            <a:avLst/>
            <a:gdLst/>
            <a:ahLst/>
            <a:cxnLst/>
            <a:rect l="l" t="t" r="r" b="b"/>
            <a:pathLst>
              <a:path w="864870" h="1194435" fill="norm" stroke="1" extrusionOk="0">
                <a:moveTo>
                  <a:pt x="864654" y="432384"/>
                </a:moveTo>
                <a:lnTo>
                  <a:pt x="862117" y="385264"/>
                </a:lnTo>
                <a:lnTo>
                  <a:pt x="854682" y="339616"/>
                </a:lnTo>
                <a:lnTo>
                  <a:pt x="842614" y="295703"/>
                </a:lnTo>
                <a:lnTo>
                  <a:pt x="826175" y="253788"/>
                </a:lnTo>
                <a:lnTo>
                  <a:pt x="805629" y="214135"/>
                </a:lnTo>
                <a:lnTo>
                  <a:pt x="781239" y="177007"/>
                </a:lnTo>
                <a:lnTo>
                  <a:pt x="753270" y="142669"/>
                </a:lnTo>
                <a:lnTo>
                  <a:pt x="721984" y="111383"/>
                </a:lnTo>
                <a:lnTo>
                  <a:pt x="687646" y="83414"/>
                </a:lnTo>
                <a:lnTo>
                  <a:pt x="650518" y="59024"/>
                </a:lnTo>
                <a:lnTo>
                  <a:pt x="610865" y="38478"/>
                </a:lnTo>
                <a:lnTo>
                  <a:pt x="568950" y="22039"/>
                </a:lnTo>
                <a:lnTo>
                  <a:pt x="525037" y="9971"/>
                </a:lnTo>
                <a:lnTo>
                  <a:pt x="479389" y="2536"/>
                </a:lnTo>
                <a:lnTo>
                  <a:pt x="432269" y="0"/>
                </a:lnTo>
                <a:lnTo>
                  <a:pt x="385174" y="2536"/>
                </a:lnTo>
                <a:lnTo>
                  <a:pt x="339545" y="9971"/>
                </a:lnTo>
                <a:lnTo>
                  <a:pt x="295649" y="22039"/>
                </a:lnTo>
                <a:lnTo>
                  <a:pt x="253748" y="38478"/>
                </a:lnTo>
                <a:lnTo>
                  <a:pt x="214106" y="59024"/>
                </a:lnTo>
                <a:lnTo>
                  <a:pt x="176988" y="83414"/>
                </a:lnTo>
                <a:lnTo>
                  <a:pt x="142657" y="111383"/>
                </a:lnTo>
                <a:lnTo>
                  <a:pt x="111376" y="142669"/>
                </a:lnTo>
                <a:lnTo>
                  <a:pt x="83410" y="177007"/>
                </a:lnTo>
                <a:lnTo>
                  <a:pt x="59023" y="214135"/>
                </a:lnTo>
                <a:lnTo>
                  <a:pt x="38478" y="253788"/>
                </a:lnTo>
                <a:lnTo>
                  <a:pt x="22039" y="295703"/>
                </a:lnTo>
                <a:lnTo>
                  <a:pt x="9971" y="339616"/>
                </a:lnTo>
                <a:lnTo>
                  <a:pt x="2536" y="385264"/>
                </a:lnTo>
                <a:lnTo>
                  <a:pt x="0" y="432384"/>
                </a:lnTo>
                <a:lnTo>
                  <a:pt x="2703" y="480958"/>
                </a:lnTo>
                <a:lnTo>
                  <a:pt x="10618" y="527944"/>
                </a:lnTo>
                <a:lnTo>
                  <a:pt x="23456" y="573057"/>
                </a:lnTo>
                <a:lnTo>
                  <a:pt x="40924" y="616007"/>
                </a:lnTo>
                <a:lnTo>
                  <a:pt x="62734" y="656509"/>
                </a:lnTo>
                <a:lnTo>
                  <a:pt x="88593" y="694275"/>
                </a:lnTo>
                <a:lnTo>
                  <a:pt x="118212" y="729018"/>
                </a:lnTo>
                <a:lnTo>
                  <a:pt x="151299" y="760452"/>
                </a:lnTo>
                <a:lnTo>
                  <a:pt x="187565" y="788288"/>
                </a:lnTo>
                <a:lnTo>
                  <a:pt x="226718" y="812241"/>
                </a:lnTo>
                <a:lnTo>
                  <a:pt x="268468" y="832022"/>
                </a:lnTo>
                <a:lnTo>
                  <a:pt x="312525" y="847345"/>
                </a:lnTo>
                <a:lnTo>
                  <a:pt x="358597" y="857923"/>
                </a:lnTo>
                <a:lnTo>
                  <a:pt x="316493" y="876709"/>
                </a:lnTo>
                <a:lnTo>
                  <a:pt x="281021" y="903821"/>
                </a:lnTo>
                <a:lnTo>
                  <a:pt x="253746" y="937860"/>
                </a:lnTo>
                <a:lnTo>
                  <a:pt x="236233" y="977429"/>
                </a:lnTo>
                <a:lnTo>
                  <a:pt x="230047" y="1021130"/>
                </a:lnTo>
                <a:lnTo>
                  <a:pt x="236901" y="1067134"/>
                </a:lnTo>
                <a:lnTo>
                  <a:pt x="256244" y="1108465"/>
                </a:lnTo>
                <a:lnTo>
                  <a:pt x="286251" y="1143479"/>
                </a:lnTo>
                <a:lnTo>
                  <a:pt x="325098" y="1170527"/>
                </a:lnTo>
                <a:lnTo>
                  <a:pt x="370959" y="1187964"/>
                </a:lnTo>
                <a:lnTo>
                  <a:pt x="422008" y="1194142"/>
                </a:lnTo>
                <a:lnTo>
                  <a:pt x="473016" y="1187964"/>
                </a:lnTo>
                <a:lnTo>
                  <a:pt x="518864" y="1170527"/>
                </a:lnTo>
                <a:lnTo>
                  <a:pt x="557715" y="1143479"/>
                </a:lnTo>
                <a:lnTo>
                  <a:pt x="587737" y="1108465"/>
                </a:lnTo>
                <a:lnTo>
                  <a:pt x="607095" y="1067134"/>
                </a:lnTo>
                <a:lnTo>
                  <a:pt x="613956" y="1021130"/>
                </a:lnTo>
                <a:lnTo>
                  <a:pt x="608118" y="978638"/>
                </a:lnTo>
                <a:lnTo>
                  <a:pt x="591563" y="940018"/>
                </a:lnTo>
                <a:lnTo>
                  <a:pt x="565722" y="906539"/>
                </a:lnTo>
                <a:lnTo>
                  <a:pt x="532030" y="879470"/>
                </a:lnTo>
                <a:lnTo>
                  <a:pt x="491921" y="860082"/>
                </a:lnTo>
                <a:lnTo>
                  <a:pt x="539598" y="850739"/>
                </a:lnTo>
                <a:lnTo>
                  <a:pt x="585246" y="836339"/>
                </a:lnTo>
                <a:lnTo>
                  <a:pt x="628557" y="817190"/>
                </a:lnTo>
                <a:lnTo>
                  <a:pt x="669218" y="793601"/>
                </a:lnTo>
                <a:lnTo>
                  <a:pt x="706919" y="765881"/>
                </a:lnTo>
                <a:lnTo>
                  <a:pt x="741349" y="734337"/>
                </a:lnTo>
                <a:lnTo>
                  <a:pt x="772197" y="699278"/>
                </a:lnTo>
                <a:lnTo>
                  <a:pt x="799152" y="661012"/>
                </a:lnTo>
                <a:lnTo>
                  <a:pt x="821904" y="619849"/>
                </a:lnTo>
                <a:lnTo>
                  <a:pt x="840140" y="576096"/>
                </a:lnTo>
                <a:lnTo>
                  <a:pt x="853552" y="530062"/>
                </a:lnTo>
                <a:lnTo>
                  <a:pt x="861826" y="482055"/>
                </a:lnTo>
                <a:lnTo>
                  <a:pt x="864654" y="432384"/>
                </a:lnTo>
                <a:close/>
              </a:path>
            </a:pathLst>
          </a:custGeom>
          <a:ln w="25399">
            <a:solidFill>
              <a:srgbClr val="2B2F3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 bwMode="auto">
          <a:xfrm>
            <a:off x="4909264" y="3722275"/>
            <a:ext cx="864869" cy="995044"/>
          </a:xfrm>
          <a:custGeom>
            <a:avLst/>
            <a:gdLst/>
            <a:ahLst/>
            <a:cxnLst/>
            <a:rect l="l" t="t" r="r" b="b"/>
            <a:pathLst>
              <a:path w="864870" h="995045" fill="norm" stroke="1" extrusionOk="0">
                <a:moveTo>
                  <a:pt x="432269" y="0"/>
                </a:moveTo>
                <a:lnTo>
                  <a:pt x="385174" y="2536"/>
                </a:lnTo>
                <a:lnTo>
                  <a:pt x="339545" y="9971"/>
                </a:lnTo>
                <a:lnTo>
                  <a:pt x="295649" y="22039"/>
                </a:lnTo>
                <a:lnTo>
                  <a:pt x="253748" y="38478"/>
                </a:lnTo>
                <a:lnTo>
                  <a:pt x="214106" y="59024"/>
                </a:lnTo>
                <a:lnTo>
                  <a:pt x="176988" y="83414"/>
                </a:lnTo>
                <a:lnTo>
                  <a:pt x="142657" y="111383"/>
                </a:lnTo>
                <a:lnTo>
                  <a:pt x="111376" y="142669"/>
                </a:lnTo>
                <a:lnTo>
                  <a:pt x="83410" y="177007"/>
                </a:lnTo>
                <a:lnTo>
                  <a:pt x="59023" y="214135"/>
                </a:lnTo>
                <a:lnTo>
                  <a:pt x="38478" y="253788"/>
                </a:lnTo>
                <a:lnTo>
                  <a:pt x="22039" y="295703"/>
                </a:lnTo>
                <a:lnTo>
                  <a:pt x="9971" y="339616"/>
                </a:lnTo>
                <a:lnTo>
                  <a:pt x="2536" y="385264"/>
                </a:lnTo>
                <a:lnTo>
                  <a:pt x="0" y="432384"/>
                </a:lnTo>
                <a:lnTo>
                  <a:pt x="2703" y="480958"/>
                </a:lnTo>
                <a:lnTo>
                  <a:pt x="10618" y="527944"/>
                </a:lnTo>
                <a:lnTo>
                  <a:pt x="23456" y="573057"/>
                </a:lnTo>
                <a:lnTo>
                  <a:pt x="40924" y="616007"/>
                </a:lnTo>
                <a:lnTo>
                  <a:pt x="62734" y="656509"/>
                </a:lnTo>
                <a:lnTo>
                  <a:pt x="88593" y="694275"/>
                </a:lnTo>
                <a:lnTo>
                  <a:pt x="118212" y="729018"/>
                </a:lnTo>
                <a:lnTo>
                  <a:pt x="151299" y="760452"/>
                </a:lnTo>
                <a:lnTo>
                  <a:pt x="187565" y="788288"/>
                </a:lnTo>
                <a:lnTo>
                  <a:pt x="226718" y="812241"/>
                </a:lnTo>
                <a:lnTo>
                  <a:pt x="268468" y="832022"/>
                </a:lnTo>
                <a:lnTo>
                  <a:pt x="312525" y="847345"/>
                </a:lnTo>
                <a:lnTo>
                  <a:pt x="358597" y="857923"/>
                </a:lnTo>
                <a:lnTo>
                  <a:pt x="317638" y="876037"/>
                </a:lnTo>
                <a:lnTo>
                  <a:pt x="282933" y="902015"/>
                </a:lnTo>
                <a:lnTo>
                  <a:pt x="255862" y="934602"/>
                </a:lnTo>
                <a:lnTo>
                  <a:pt x="237807" y="972540"/>
                </a:lnTo>
                <a:lnTo>
                  <a:pt x="273175" y="932201"/>
                </a:lnTo>
                <a:lnTo>
                  <a:pt x="317001" y="900934"/>
                </a:lnTo>
                <a:lnTo>
                  <a:pt x="366709" y="880721"/>
                </a:lnTo>
                <a:lnTo>
                  <a:pt x="419722" y="873544"/>
                </a:lnTo>
                <a:lnTo>
                  <a:pt x="469439" y="879320"/>
                </a:lnTo>
                <a:lnTo>
                  <a:pt x="514386" y="895717"/>
                </a:lnTo>
                <a:lnTo>
                  <a:pt x="553681" y="921338"/>
                </a:lnTo>
                <a:lnTo>
                  <a:pt x="586445" y="954786"/>
                </a:lnTo>
                <a:lnTo>
                  <a:pt x="611797" y="994663"/>
                </a:lnTo>
                <a:lnTo>
                  <a:pt x="597393" y="950720"/>
                </a:lnTo>
                <a:lnTo>
                  <a:pt x="571361" y="912537"/>
                </a:lnTo>
                <a:lnTo>
                  <a:pt x="535578" y="881773"/>
                </a:lnTo>
                <a:lnTo>
                  <a:pt x="491921" y="860082"/>
                </a:lnTo>
                <a:lnTo>
                  <a:pt x="539598" y="850739"/>
                </a:lnTo>
                <a:lnTo>
                  <a:pt x="585246" y="836339"/>
                </a:lnTo>
                <a:lnTo>
                  <a:pt x="628557" y="817190"/>
                </a:lnTo>
                <a:lnTo>
                  <a:pt x="669218" y="793601"/>
                </a:lnTo>
                <a:lnTo>
                  <a:pt x="706919" y="765881"/>
                </a:lnTo>
                <a:lnTo>
                  <a:pt x="741349" y="734337"/>
                </a:lnTo>
                <a:lnTo>
                  <a:pt x="772197" y="699278"/>
                </a:lnTo>
                <a:lnTo>
                  <a:pt x="799152" y="661012"/>
                </a:lnTo>
                <a:lnTo>
                  <a:pt x="821904" y="619849"/>
                </a:lnTo>
                <a:lnTo>
                  <a:pt x="840140" y="576096"/>
                </a:lnTo>
                <a:lnTo>
                  <a:pt x="853552" y="530062"/>
                </a:lnTo>
                <a:lnTo>
                  <a:pt x="861826" y="482055"/>
                </a:lnTo>
                <a:lnTo>
                  <a:pt x="864654" y="432384"/>
                </a:lnTo>
                <a:lnTo>
                  <a:pt x="862117" y="385264"/>
                </a:lnTo>
                <a:lnTo>
                  <a:pt x="854682" y="339616"/>
                </a:lnTo>
                <a:lnTo>
                  <a:pt x="842614" y="295703"/>
                </a:lnTo>
                <a:lnTo>
                  <a:pt x="826175" y="253788"/>
                </a:lnTo>
                <a:lnTo>
                  <a:pt x="805629" y="214135"/>
                </a:lnTo>
                <a:lnTo>
                  <a:pt x="781239" y="177007"/>
                </a:lnTo>
                <a:lnTo>
                  <a:pt x="753270" y="142669"/>
                </a:lnTo>
                <a:lnTo>
                  <a:pt x="721984" y="111383"/>
                </a:lnTo>
                <a:lnTo>
                  <a:pt x="687646" y="83414"/>
                </a:lnTo>
                <a:lnTo>
                  <a:pt x="650518" y="59024"/>
                </a:lnTo>
                <a:lnTo>
                  <a:pt x="610865" y="38478"/>
                </a:lnTo>
                <a:lnTo>
                  <a:pt x="568950" y="22039"/>
                </a:lnTo>
                <a:lnTo>
                  <a:pt x="525037" y="9971"/>
                </a:lnTo>
                <a:lnTo>
                  <a:pt x="479389" y="2536"/>
                </a:lnTo>
                <a:lnTo>
                  <a:pt x="432269" y="0"/>
                </a:lnTo>
                <a:close/>
              </a:path>
            </a:pathLst>
          </a:custGeom>
          <a:solidFill>
            <a:srgbClr val="0092E1"/>
          </a:solidFill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 bwMode="auto">
          <a:xfrm>
            <a:off x="4909276" y="3722282"/>
            <a:ext cx="864869" cy="995044"/>
          </a:xfrm>
          <a:custGeom>
            <a:avLst/>
            <a:gdLst/>
            <a:ahLst/>
            <a:cxnLst/>
            <a:rect l="l" t="t" r="r" b="b"/>
            <a:pathLst>
              <a:path w="864870" h="995045" fill="norm" stroke="1" extrusionOk="0">
                <a:moveTo>
                  <a:pt x="611784" y="994664"/>
                </a:moveTo>
                <a:lnTo>
                  <a:pt x="597386" y="950720"/>
                </a:lnTo>
                <a:lnTo>
                  <a:pt x="571353" y="912536"/>
                </a:lnTo>
                <a:lnTo>
                  <a:pt x="535567" y="881767"/>
                </a:lnTo>
                <a:lnTo>
                  <a:pt x="491909" y="860069"/>
                </a:lnTo>
                <a:lnTo>
                  <a:pt x="539587" y="850726"/>
                </a:lnTo>
                <a:lnTo>
                  <a:pt x="585238" y="836327"/>
                </a:lnTo>
                <a:lnTo>
                  <a:pt x="628549" y="817179"/>
                </a:lnTo>
                <a:lnTo>
                  <a:pt x="669211" y="793591"/>
                </a:lnTo>
                <a:lnTo>
                  <a:pt x="706912" y="765872"/>
                </a:lnTo>
                <a:lnTo>
                  <a:pt x="741341" y="734330"/>
                </a:lnTo>
                <a:lnTo>
                  <a:pt x="772189" y="699272"/>
                </a:lnTo>
                <a:lnTo>
                  <a:pt x="799143" y="661008"/>
                </a:lnTo>
                <a:lnTo>
                  <a:pt x="821893" y="619846"/>
                </a:lnTo>
                <a:lnTo>
                  <a:pt x="840129" y="576094"/>
                </a:lnTo>
                <a:lnTo>
                  <a:pt x="853540" y="530061"/>
                </a:lnTo>
                <a:lnTo>
                  <a:pt x="861814" y="482055"/>
                </a:lnTo>
                <a:lnTo>
                  <a:pt x="864641" y="432384"/>
                </a:lnTo>
                <a:lnTo>
                  <a:pt x="862104" y="385264"/>
                </a:lnTo>
                <a:lnTo>
                  <a:pt x="854670" y="339616"/>
                </a:lnTo>
                <a:lnTo>
                  <a:pt x="842601" y="295703"/>
                </a:lnTo>
                <a:lnTo>
                  <a:pt x="826162" y="253788"/>
                </a:lnTo>
                <a:lnTo>
                  <a:pt x="805616" y="214135"/>
                </a:lnTo>
                <a:lnTo>
                  <a:pt x="781226" y="177007"/>
                </a:lnTo>
                <a:lnTo>
                  <a:pt x="753257" y="142669"/>
                </a:lnTo>
                <a:lnTo>
                  <a:pt x="721972" y="111383"/>
                </a:lnTo>
                <a:lnTo>
                  <a:pt x="687633" y="83414"/>
                </a:lnTo>
                <a:lnTo>
                  <a:pt x="650506" y="59024"/>
                </a:lnTo>
                <a:lnTo>
                  <a:pt x="610853" y="38478"/>
                </a:lnTo>
                <a:lnTo>
                  <a:pt x="568938" y="22039"/>
                </a:lnTo>
                <a:lnTo>
                  <a:pt x="525024" y="9971"/>
                </a:lnTo>
                <a:lnTo>
                  <a:pt x="479376" y="2536"/>
                </a:lnTo>
                <a:lnTo>
                  <a:pt x="432257" y="0"/>
                </a:lnTo>
                <a:lnTo>
                  <a:pt x="385161" y="2536"/>
                </a:lnTo>
                <a:lnTo>
                  <a:pt x="339533" y="9971"/>
                </a:lnTo>
                <a:lnTo>
                  <a:pt x="295638" y="22039"/>
                </a:lnTo>
                <a:lnTo>
                  <a:pt x="253738" y="38478"/>
                </a:lnTo>
                <a:lnTo>
                  <a:pt x="214097" y="59024"/>
                </a:lnTo>
                <a:lnTo>
                  <a:pt x="176980" y="83414"/>
                </a:lnTo>
                <a:lnTo>
                  <a:pt x="142650" y="111383"/>
                </a:lnTo>
                <a:lnTo>
                  <a:pt x="111370" y="142669"/>
                </a:lnTo>
                <a:lnTo>
                  <a:pt x="83406" y="177007"/>
                </a:lnTo>
                <a:lnTo>
                  <a:pt x="59020" y="214135"/>
                </a:lnTo>
                <a:lnTo>
                  <a:pt x="38476" y="253788"/>
                </a:lnTo>
                <a:lnTo>
                  <a:pt x="22038" y="295703"/>
                </a:lnTo>
                <a:lnTo>
                  <a:pt x="9970" y="339616"/>
                </a:lnTo>
                <a:lnTo>
                  <a:pt x="2536" y="385264"/>
                </a:lnTo>
                <a:lnTo>
                  <a:pt x="0" y="432384"/>
                </a:lnTo>
                <a:lnTo>
                  <a:pt x="2702" y="480955"/>
                </a:lnTo>
                <a:lnTo>
                  <a:pt x="10617" y="527940"/>
                </a:lnTo>
                <a:lnTo>
                  <a:pt x="23454" y="573051"/>
                </a:lnTo>
                <a:lnTo>
                  <a:pt x="40921" y="616001"/>
                </a:lnTo>
                <a:lnTo>
                  <a:pt x="62729" y="656503"/>
                </a:lnTo>
                <a:lnTo>
                  <a:pt x="88587" y="694269"/>
                </a:lnTo>
                <a:lnTo>
                  <a:pt x="118204" y="729012"/>
                </a:lnTo>
                <a:lnTo>
                  <a:pt x="151291" y="760445"/>
                </a:lnTo>
                <a:lnTo>
                  <a:pt x="187555" y="788281"/>
                </a:lnTo>
                <a:lnTo>
                  <a:pt x="226707" y="812233"/>
                </a:lnTo>
                <a:lnTo>
                  <a:pt x="268456" y="832013"/>
                </a:lnTo>
                <a:lnTo>
                  <a:pt x="312512" y="847335"/>
                </a:lnTo>
                <a:lnTo>
                  <a:pt x="358584" y="857910"/>
                </a:lnTo>
                <a:lnTo>
                  <a:pt x="317626" y="876030"/>
                </a:lnTo>
                <a:lnTo>
                  <a:pt x="282921" y="902009"/>
                </a:lnTo>
                <a:lnTo>
                  <a:pt x="255850" y="934596"/>
                </a:lnTo>
                <a:lnTo>
                  <a:pt x="237794" y="972540"/>
                </a:lnTo>
              </a:path>
            </a:pathLst>
          </a:custGeom>
          <a:ln w="25399">
            <a:solidFill>
              <a:srgbClr val="2B2F3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 bwMode="auto">
          <a:xfrm>
            <a:off x="5108008" y="4507749"/>
            <a:ext cx="467359" cy="255270"/>
          </a:xfrm>
          <a:custGeom>
            <a:avLst/>
            <a:gdLst/>
            <a:ahLst/>
            <a:cxnLst/>
            <a:rect l="l" t="t" r="r" b="b"/>
            <a:pathLst>
              <a:path w="467360" h="255270" fill="norm" stroke="1" extrusionOk="0">
                <a:moveTo>
                  <a:pt x="467156" y="0"/>
                </a:moveTo>
                <a:lnTo>
                  <a:pt x="0" y="0"/>
                </a:lnTo>
                <a:lnTo>
                  <a:pt x="0" y="254774"/>
                </a:lnTo>
                <a:lnTo>
                  <a:pt x="467156" y="254774"/>
                </a:lnTo>
                <a:lnTo>
                  <a:pt x="4671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" name="object 18"/>
          <p:cNvSpPr/>
          <p:nvPr/>
        </p:nvSpPr>
        <p:spPr bwMode="auto">
          <a:xfrm>
            <a:off x="5108008" y="4507749"/>
            <a:ext cx="467359" cy="255270"/>
          </a:xfrm>
          <a:custGeom>
            <a:avLst/>
            <a:gdLst/>
            <a:ahLst/>
            <a:cxnLst/>
            <a:rect l="l" t="t" r="r" b="b"/>
            <a:pathLst>
              <a:path w="467360" h="255270" fill="norm" stroke="1" extrusionOk="0">
                <a:moveTo>
                  <a:pt x="467156" y="254774"/>
                </a:moveTo>
                <a:lnTo>
                  <a:pt x="0" y="254774"/>
                </a:lnTo>
                <a:lnTo>
                  <a:pt x="0" y="127393"/>
                </a:lnTo>
                <a:lnTo>
                  <a:pt x="0" y="0"/>
                </a:lnTo>
                <a:lnTo>
                  <a:pt x="467156" y="0"/>
                </a:lnTo>
                <a:lnTo>
                  <a:pt x="467156" y="254774"/>
                </a:lnTo>
                <a:close/>
              </a:path>
            </a:pathLst>
          </a:custGeom>
          <a:ln w="25400">
            <a:solidFill>
              <a:srgbClr val="2B2F3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" name="object 19"/>
          <p:cNvSpPr/>
          <p:nvPr/>
        </p:nvSpPr>
        <p:spPr bwMode="auto">
          <a:xfrm>
            <a:off x="5108008" y="4622439"/>
            <a:ext cx="467359" cy="25400"/>
          </a:xfrm>
          <a:custGeom>
            <a:avLst/>
            <a:gdLst/>
            <a:ahLst/>
            <a:cxnLst/>
            <a:rect l="l" t="t" r="r" b="b"/>
            <a:pathLst>
              <a:path w="467360" h="25400" fill="norm" stroke="1" extrusionOk="0">
                <a:moveTo>
                  <a:pt x="0" y="25400"/>
                </a:moveTo>
                <a:lnTo>
                  <a:pt x="467156" y="25400"/>
                </a:lnTo>
                <a:lnTo>
                  <a:pt x="467156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2B2F32"/>
          </a:solidFill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" name="object 20"/>
          <p:cNvSpPr/>
          <p:nvPr/>
        </p:nvSpPr>
        <p:spPr bwMode="auto">
          <a:xfrm>
            <a:off x="4737722" y="4439036"/>
            <a:ext cx="106045" cy="69215"/>
          </a:xfrm>
          <a:custGeom>
            <a:avLst/>
            <a:gdLst/>
            <a:ahLst/>
            <a:cxnLst/>
            <a:rect l="l" t="t" r="r" b="b"/>
            <a:pathLst>
              <a:path w="106045" h="69214" fill="norm" stroke="1" extrusionOk="0">
                <a:moveTo>
                  <a:pt x="105816" y="0"/>
                </a:moveTo>
                <a:lnTo>
                  <a:pt x="0" y="68719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object 21"/>
          <p:cNvSpPr/>
          <p:nvPr/>
        </p:nvSpPr>
        <p:spPr bwMode="auto">
          <a:xfrm>
            <a:off x="4737722" y="4439036"/>
            <a:ext cx="106045" cy="69215"/>
          </a:xfrm>
          <a:custGeom>
            <a:avLst/>
            <a:gdLst/>
            <a:ahLst/>
            <a:cxnLst/>
            <a:rect l="l" t="t" r="r" b="b"/>
            <a:pathLst>
              <a:path w="106045" h="69214" fill="norm" stroke="1" extrusionOk="0">
                <a:moveTo>
                  <a:pt x="0" y="68719"/>
                </a:moveTo>
                <a:lnTo>
                  <a:pt x="105816" y="0"/>
                </a:lnTo>
              </a:path>
            </a:pathLst>
          </a:custGeom>
          <a:ln w="25400">
            <a:solidFill>
              <a:srgbClr val="2B2F3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5" name="object 22"/>
          <p:cNvSpPr/>
          <p:nvPr/>
        </p:nvSpPr>
        <p:spPr bwMode="auto">
          <a:xfrm>
            <a:off x="4647024" y="4215320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 fill="norm" stroke="1" extrusionOk="0">
                <a:moveTo>
                  <a:pt x="143611" y="0"/>
                </a:move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" name="object 23"/>
          <p:cNvSpPr/>
          <p:nvPr/>
        </p:nvSpPr>
        <p:spPr bwMode="auto">
          <a:xfrm>
            <a:off x="4647024" y="4215320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 fill="norm" stroke="1" extrusionOk="0">
                <a:moveTo>
                  <a:pt x="0" y="0"/>
                </a:moveTo>
                <a:lnTo>
                  <a:pt x="143611" y="0"/>
                </a:lnTo>
              </a:path>
            </a:pathLst>
          </a:custGeom>
          <a:ln w="25400">
            <a:solidFill>
              <a:srgbClr val="2B2F3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7" name="object 24"/>
          <p:cNvSpPr/>
          <p:nvPr/>
        </p:nvSpPr>
        <p:spPr bwMode="auto">
          <a:xfrm>
            <a:off x="4674234" y="3928107"/>
            <a:ext cx="116839" cy="45720"/>
          </a:xfrm>
          <a:custGeom>
            <a:avLst/>
            <a:gdLst/>
            <a:ahLst/>
            <a:cxnLst/>
            <a:rect l="l" t="t" r="r" b="b"/>
            <a:pathLst>
              <a:path w="116839" h="45720" fill="norm" stroke="1" extrusionOk="0">
                <a:moveTo>
                  <a:pt x="0" y="0"/>
                </a:moveTo>
                <a:lnTo>
                  <a:pt x="116395" y="45351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9" name="object 25"/>
          <p:cNvSpPr/>
          <p:nvPr/>
        </p:nvSpPr>
        <p:spPr bwMode="auto">
          <a:xfrm>
            <a:off x="4674234" y="3928107"/>
            <a:ext cx="116839" cy="45720"/>
          </a:xfrm>
          <a:custGeom>
            <a:avLst/>
            <a:gdLst/>
            <a:ahLst/>
            <a:cxnLst/>
            <a:rect l="l" t="t" r="r" b="b"/>
            <a:pathLst>
              <a:path w="116839" h="45720" fill="norm" stroke="1" extrusionOk="0">
                <a:moveTo>
                  <a:pt x="0" y="0"/>
                </a:moveTo>
                <a:lnTo>
                  <a:pt x="116395" y="45351"/>
                </a:lnTo>
              </a:path>
            </a:pathLst>
          </a:custGeom>
          <a:ln w="25400">
            <a:solidFill>
              <a:srgbClr val="2B2F3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0" name="object 26"/>
          <p:cNvSpPr/>
          <p:nvPr/>
        </p:nvSpPr>
        <p:spPr bwMode="auto">
          <a:xfrm>
            <a:off x="4819348" y="3668104"/>
            <a:ext cx="90170" cy="88265"/>
          </a:xfrm>
          <a:custGeom>
            <a:avLst/>
            <a:gdLst/>
            <a:ahLst/>
            <a:cxnLst/>
            <a:rect l="l" t="t" r="r" b="b"/>
            <a:pathLst>
              <a:path w="90170" h="88264" fill="norm" stroke="1" extrusionOk="0">
                <a:moveTo>
                  <a:pt x="0" y="0"/>
                </a:moveTo>
                <a:lnTo>
                  <a:pt x="89916" y="8768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1" name="object 27"/>
          <p:cNvSpPr/>
          <p:nvPr/>
        </p:nvSpPr>
        <p:spPr bwMode="auto">
          <a:xfrm>
            <a:off x="4819348" y="3668104"/>
            <a:ext cx="90170" cy="88265"/>
          </a:xfrm>
          <a:custGeom>
            <a:avLst/>
            <a:gdLst/>
            <a:ahLst/>
            <a:cxnLst/>
            <a:rect l="l" t="t" r="r" b="b"/>
            <a:pathLst>
              <a:path w="90170" h="88264" fill="norm" stroke="1" extrusionOk="0">
                <a:moveTo>
                  <a:pt x="0" y="0"/>
                </a:moveTo>
                <a:lnTo>
                  <a:pt x="89916" y="87680"/>
                </a:lnTo>
              </a:path>
            </a:pathLst>
          </a:custGeom>
          <a:ln w="25400">
            <a:solidFill>
              <a:srgbClr val="2B2F3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object 28"/>
          <p:cNvSpPr/>
          <p:nvPr/>
        </p:nvSpPr>
        <p:spPr bwMode="auto">
          <a:xfrm>
            <a:off x="5055166" y="3498811"/>
            <a:ext cx="53340" cy="118110"/>
          </a:xfrm>
          <a:custGeom>
            <a:avLst/>
            <a:gdLst/>
            <a:ahLst/>
            <a:cxnLst/>
            <a:rect l="l" t="t" r="r" b="b"/>
            <a:pathLst>
              <a:path w="53339" h="118110" fill="norm" stroke="1" extrusionOk="0">
                <a:moveTo>
                  <a:pt x="0" y="0"/>
                </a:moveTo>
                <a:lnTo>
                  <a:pt x="52844" y="117894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3" name="object 29"/>
          <p:cNvSpPr/>
          <p:nvPr/>
        </p:nvSpPr>
        <p:spPr bwMode="auto">
          <a:xfrm>
            <a:off x="5055166" y="3498811"/>
            <a:ext cx="53340" cy="118110"/>
          </a:xfrm>
          <a:custGeom>
            <a:avLst/>
            <a:gdLst/>
            <a:ahLst/>
            <a:cxnLst/>
            <a:rect l="l" t="t" r="r" b="b"/>
            <a:pathLst>
              <a:path w="53339" h="118110" fill="norm" stroke="1" extrusionOk="0">
                <a:moveTo>
                  <a:pt x="0" y="0"/>
                </a:moveTo>
                <a:lnTo>
                  <a:pt x="52844" y="117894"/>
                </a:lnTo>
              </a:path>
            </a:pathLst>
          </a:custGeom>
          <a:ln w="25400">
            <a:solidFill>
              <a:srgbClr val="2B2F3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4" name="object 30"/>
          <p:cNvSpPr/>
          <p:nvPr/>
        </p:nvSpPr>
        <p:spPr bwMode="auto">
          <a:xfrm>
            <a:off x="5341587" y="3432298"/>
            <a:ext cx="0" cy="139065"/>
          </a:xfrm>
          <a:custGeom>
            <a:avLst/>
            <a:gdLst/>
            <a:ahLst/>
            <a:cxnLst/>
            <a:rect l="l" t="t" r="r" b="b"/>
            <a:pathLst>
              <a:path h="139064" fill="norm" stroke="1" extrusionOk="0">
                <a:moveTo>
                  <a:pt x="0" y="0"/>
                </a:moveTo>
                <a:lnTo>
                  <a:pt x="0" y="139065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5" name="object 31"/>
          <p:cNvSpPr/>
          <p:nvPr/>
        </p:nvSpPr>
        <p:spPr bwMode="auto">
          <a:xfrm>
            <a:off x="5341587" y="3432298"/>
            <a:ext cx="0" cy="139065"/>
          </a:xfrm>
          <a:custGeom>
            <a:avLst/>
            <a:gdLst/>
            <a:ahLst/>
            <a:cxnLst/>
            <a:rect l="l" t="t" r="r" b="b"/>
            <a:pathLst>
              <a:path h="139064" fill="norm" stroke="1" extrusionOk="0">
                <a:moveTo>
                  <a:pt x="0" y="0"/>
                </a:moveTo>
                <a:lnTo>
                  <a:pt x="0" y="139065"/>
                </a:lnTo>
              </a:path>
            </a:pathLst>
          </a:custGeom>
          <a:ln w="25400">
            <a:solidFill>
              <a:srgbClr val="2B2F3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6" name="object 32"/>
          <p:cNvSpPr/>
          <p:nvPr/>
        </p:nvSpPr>
        <p:spPr bwMode="auto">
          <a:xfrm>
            <a:off x="5859316" y="4439036"/>
            <a:ext cx="106045" cy="69215"/>
          </a:xfrm>
          <a:custGeom>
            <a:avLst/>
            <a:gdLst/>
            <a:ahLst/>
            <a:cxnLst/>
            <a:rect l="l" t="t" r="r" b="b"/>
            <a:pathLst>
              <a:path w="106045" h="69214" fill="norm" stroke="1" extrusionOk="0">
                <a:moveTo>
                  <a:pt x="0" y="0"/>
                </a:moveTo>
                <a:lnTo>
                  <a:pt x="105816" y="68719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object 33"/>
          <p:cNvSpPr/>
          <p:nvPr/>
        </p:nvSpPr>
        <p:spPr bwMode="auto">
          <a:xfrm>
            <a:off x="5859316" y="4439036"/>
            <a:ext cx="106045" cy="69215"/>
          </a:xfrm>
          <a:custGeom>
            <a:avLst/>
            <a:gdLst/>
            <a:ahLst/>
            <a:cxnLst/>
            <a:rect l="l" t="t" r="r" b="b"/>
            <a:pathLst>
              <a:path w="106045" h="69214" fill="norm" stroke="1" extrusionOk="0">
                <a:moveTo>
                  <a:pt x="105816" y="68719"/>
                </a:moveTo>
                <a:lnTo>
                  <a:pt x="0" y="0"/>
                </a:lnTo>
              </a:path>
            </a:pathLst>
          </a:custGeom>
          <a:ln w="25400">
            <a:solidFill>
              <a:srgbClr val="2B2F3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" name="object 34"/>
          <p:cNvSpPr/>
          <p:nvPr/>
        </p:nvSpPr>
        <p:spPr bwMode="auto">
          <a:xfrm>
            <a:off x="5912219" y="4215320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 fill="norm" stroke="1" extrusionOk="0">
                <a:moveTo>
                  <a:pt x="143611" y="0"/>
                </a:move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9" name="object 35"/>
          <p:cNvSpPr/>
          <p:nvPr/>
        </p:nvSpPr>
        <p:spPr bwMode="auto">
          <a:xfrm>
            <a:off x="5912219" y="4215320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 fill="norm" stroke="1" extrusionOk="0">
                <a:moveTo>
                  <a:pt x="143611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2B2F3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" name="object 36"/>
          <p:cNvSpPr/>
          <p:nvPr/>
        </p:nvSpPr>
        <p:spPr bwMode="auto">
          <a:xfrm>
            <a:off x="5912224" y="3928107"/>
            <a:ext cx="116839" cy="45720"/>
          </a:xfrm>
          <a:custGeom>
            <a:avLst/>
            <a:gdLst/>
            <a:ahLst/>
            <a:cxnLst/>
            <a:rect l="l" t="t" r="r" b="b"/>
            <a:pathLst>
              <a:path w="116839" h="45720" fill="norm" stroke="1" extrusionOk="0">
                <a:moveTo>
                  <a:pt x="116395" y="0"/>
                </a:moveTo>
                <a:lnTo>
                  <a:pt x="0" y="45351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" name="object 37"/>
          <p:cNvSpPr/>
          <p:nvPr/>
        </p:nvSpPr>
        <p:spPr bwMode="auto">
          <a:xfrm>
            <a:off x="5912224" y="3928107"/>
            <a:ext cx="116839" cy="45720"/>
          </a:xfrm>
          <a:custGeom>
            <a:avLst/>
            <a:gdLst/>
            <a:ahLst/>
            <a:cxnLst/>
            <a:rect l="l" t="t" r="r" b="b"/>
            <a:pathLst>
              <a:path w="116839" h="45720" fill="norm" stroke="1" extrusionOk="0">
                <a:moveTo>
                  <a:pt x="116395" y="0"/>
                </a:moveTo>
                <a:lnTo>
                  <a:pt x="0" y="45351"/>
                </a:lnTo>
              </a:path>
            </a:pathLst>
          </a:custGeom>
          <a:ln w="25400">
            <a:solidFill>
              <a:srgbClr val="2B2F3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2" name="object 38"/>
          <p:cNvSpPr/>
          <p:nvPr/>
        </p:nvSpPr>
        <p:spPr bwMode="auto">
          <a:xfrm>
            <a:off x="5793590" y="3668104"/>
            <a:ext cx="90170" cy="88265"/>
          </a:xfrm>
          <a:custGeom>
            <a:avLst/>
            <a:gdLst/>
            <a:ahLst/>
            <a:cxnLst/>
            <a:rect l="l" t="t" r="r" b="b"/>
            <a:pathLst>
              <a:path w="90170" h="88264" fill="norm" stroke="1" extrusionOk="0">
                <a:moveTo>
                  <a:pt x="89915" y="0"/>
                </a:moveTo>
                <a:lnTo>
                  <a:pt x="0" y="8768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3" name="object 39"/>
          <p:cNvSpPr/>
          <p:nvPr/>
        </p:nvSpPr>
        <p:spPr bwMode="auto">
          <a:xfrm>
            <a:off x="5793590" y="3668104"/>
            <a:ext cx="90170" cy="88265"/>
          </a:xfrm>
          <a:custGeom>
            <a:avLst/>
            <a:gdLst/>
            <a:ahLst/>
            <a:cxnLst/>
            <a:rect l="l" t="t" r="r" b="b"/>
            <a:pathLst>
              <a:path w="90170" h="88264" fill="norm" stroke="1" extrusionOk="0">
                <a:moveTo>
                  <a:pt x="89915" y="0"/>
                </a:moveTo>
                <a:lnTo>
                  <a:pt x="0" y="87680"/>
                </a:lnTo>
              </a:path>
            </a:pathLst>
          </a:custGeom>
          <a:ln w="25400">
            <a:solidFill>
              <a:srgbClr val="2B2F3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object 40"/>
          <p:cNvSpPr/>
          <p:nvPr/>
        </p:nvSpPr>
        <p:spPr bwMode="auto">
          <a:xfrm>
            <a:off x="5594837" y="3498811"/>
            <a:ext cx="53340" cy="118110"/>
          </a:xfrm>
          <a:custGeom>
            <a:avLst/>
            <a:gdLst/>
            <a:ahLst/>
            <a:cxnLst/>
            <a:rect l="l" t="t" r="r" b="b"/>
            <a:pathLst>
              <a:path w="53339" h="118110" fill="norm" stroke="1" extrusionOk="0">
                <a:moveTo>
                  <a:pt x="52857" y="0"/>
                </a:moveTo>
                <a:lnTo>
                  <a:pt x="0" y="117894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5" name="object 41"/>
          <p:cNvSpPr/>
          <p:nvPr/>
        </p:nvSpPr>
        <p:spPr bwMode="auto">
          <a:xfrm>
            <a:off x="5594837" y="3498811"/>
            <a:ext cx="53340" cy="118110"/>
          </a:xfrm>
          <a:custGeom>
            <a:avLst/>
            <a:gdLst/>
            <a:ahLst/>
            <a:cxnLst/>
            <a:rect l="l" t="t" r="r" b="b"/>
            <a:pathLst>
              <a:path w="53339" h="118110" fill="norm" stroke="1" extrusionOk="0">
                <a:moveTo>
                  <a:pt x="52857" y="0"/>
                </a:moveTo>
                <a:lnTo>
                  <a:pt x="0" y="117894"/>
                </a:lnTo>
              </a:path>
            </a:pathLst>
          </a:custGeom>
          <a:ln w="25400">
            <a:solidFill>
              <a:srgbClr val="2B2F3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4873871" y="979069"/>
            <a:ext cx="5524351" cy="3223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6755" marR="2702" lvl="0" indent="0" algn="ctr" defTabSz="486369">
              <a:lnSpc>
                <a:spcPts val="1862"/>
              </a:lnSpc>
              <a:spcBef>
                <a:spcPts val="51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-5">
                <a:ln>
                  <a:noFill/>
                </a:ln>
                <a:solidFill>
                  <a:srgbClr val="21B63A"/>
                </a:solidFill>
                <a:latin typeface="Arial Black"/>
                <a:ea typeface="+mn-ea"/>
                <a:cs typeface="Arial Black"/>
              </a:rPr>
              <a:t>суть проекта</a:t>
            </a:r>
            <a:endParaRPr/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4899826" y="998312"/>
            <a:ext cx="5530878" cy="338554"/>
          </a:xfrm>
          <a:prstGeom prst="roundRect">
            <a:avLst>
              <a:gd name="adj" fmla="val 50000"/>
            </a:avLst>
          </a:prstGeom>
          <a:noFill/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386532" y="171420"/>
            <a:ext cx="10233277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ru-RU" sz="1600" b="1">
                <a:solidFill>
                  <a:srgbClr val="C0C1C2"/>
                </a:solidFill>
                <a:latin typeface="Arial Black"/>
              </a:rPr>
              <a:t>ОРГАНИЗАЦИЯ КВАНТОРИУМА С ФУНКЦИЕЙ РАННЕГО ПРОФОРИЕНТИРОВАНИЯ МОЛОДЕЖИ </a:t>
            </a:r>
            <a:endParaRPr/>
          </a:p>
        </p:txBody>
      </p:sp>
      <p:sp>
        <p:nvSpPr>
          <p:cNvPr id="7" name="Номер слайда 2"/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0" algn="l" defTabSz="914400">
              <a:lnSpc>
                <a:spcPct val="90000"/>
              </a:lnSpc>
              <a:spcBef>
                <a:spcPts val="877"/>
              </a:spcBef>
              <a:buFont typeface="Arial"/>
              <a:buChar char="•"/>
              <a:defRPr sz="24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651641" indent="-250631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00252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7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40353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04546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0555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60656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00757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40858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l" defTabSz="8019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fld id="{3D928D49-9667-6644-8876-990F029E125B}" type="slidenum">
              <a:rPr lang="ru-RU" sz="900" b="0" i="0" u="none" strike="noStrike" cap="none" spc="0">
                <a:ln>
                  <a:noFill/>
                </a:ln>
                <a:solidFill>
                  <a:srgbClr val="BFBFBF"/>
                </a:solidFill>
                <a:latin typeface="Arial"/>
                <a:ea typeface="+mn-ea"/>
                <a:cs typeface="Arial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rgbClr val="BFBFB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object 54"/>
          <p:cNvSpPr txBox="1"/>
          <p:nvPr/>
        </p:nvSpPr>
        <p:spPr bwMode="auto">
          <a:xfrm>
            <a:off x="3701701" y="6147547"/>
            <a:ext cx="3289998" cy="197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lang="ru-RU" sz="1200" b="1" spc="15">
                <a:solidFill>
                  <a:schemeClr val="bg1"/>
                </a:solidFill>
                <a:latin typeface="Arial Black"/>
                <a:cs typeface="Montserrat ExtraBold"/>
              </a:rPr>
              <a:t>государственная поддержка</a:t>
            </a:r>
            <a:endParaRPr sz="1200">
              <a:solidFill>
                <a:schemeClr val="bg1"/>
              </a:solidFill>
              <a:latin typeface="Arial Black"/>
              <a:cs typeface="Montserrat ExtraBold"/>
            </a:endParaRPr>
          </a:p>
        </p:txBody>
      </p:sp>
      <p:sp>
        <p:nvSpPr>
          <p:cNvPr id="36" name="object 31"/>
          <p:cNvSpPr txBox="1"/>
          <p:nvPr/>
        </p:nvSpPr>
        <p:spPr bwMode="auto">
          <a:xfrm flipH="0" flipV="0">
            <a:off x="4803705" y="1446116"/>
            <a:ext cx="5626050" cy="1889285"/>
          </a:xfrm>
          <a:prstGeom prst="rect">
            <a:avLst/>
          </a:prstGeom>
        </p:spPr>
        <p:txBody>
          <a:bodyPr vert="horz" wrap="square" lIns="0" tIns="32186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Arial"/>
              <a:buChar char="•"/>
              <a:defRPr/>
            </a:pPr>
            <a:r>
              <a:rPr lang="ru-RU" sz="10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Открытие специализированного центра – детского технопарка по формату «Кванториум», оснащенного высокотехнологичным оборудованием по актуальным для ХМАО научно-исследовательским и инженерно-техническим направлениям; пропускная способность центра составит до 400 чел. в день; проект целесообразно реализовать в формате ГЧП/МЧП, в т. ч. с целью ранней профессиональной ориентации.</a:t>
            </a:r>
            <a:endParaRPr sz="1000"/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endParaRPr sz="10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Arial"/>
              <a:buChar char="•"/>
              <a:defRPr/>
            </a:pPr>
            <a:r>
              <a:rPr lang="ru-RU" sz="10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Основная задача – оказание высокопрофессиональных услуг в сфере доп. образования детей (с 5 до 17 лет); основные направления: цифровые и интеллектуальные технологии производственной деятельности, новые материалы и технологии конструирования, перспективные транспортные и логистические технологии, создание роботизированных устройств и комплексов, искусственный интеллект, нейросистемы, экологически чистые технологии, энергетическая эффективность и ресурсосбережение, и др.</a:t>
            </a:r>
            <a:endParaRPr sz="1000"/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endParaRPr sz="10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Arial"/>
              <a:buChar char="•"/>
              <a:defRPr/>
            </a:pPr>
            <a:r>
              <a:rPr lang="ru-RU" sz="10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Дальнейшая перспектива – создание мобильного технопарка «Кванториум» с целью обеспечения доступа всем категориям обучающихся региона, в т. ч. проживающих                   в сельской местности и малых городах, к высокотехнологичному оборудованию для эффективного освоения программ дополнительного образования.</a:t>
            </a:r>
            <a:endParaRPr sz="1000"/>
          </a:p>
        </p:txBody>
      </p:sp>
      <p:sp>
        <p:nvSpPr>
          <p:cNvPr id="37" name="object 31"/>
          <p:cNvSpPr txBox="1"/>
          <p:nvPr/>
        </p:nvSpPr>
        <p:spPr bwMode="auto">
          <a:xfrm flipH="0" flipV="0">
            <a:off x="4987163" y="5211869"/>
            <a:ext cx="5378071" cy="360205"/>
          </a:xfrm>
          <a:prstGeom prst="rect">
            <a:avLst/>
          </a:prstGeom>
        </p:spPr>
        <p:txBody>
          <a:bodyPr vert="horz" wrap="square" lIns="0" tIns="32185" rIns="0" bIns="0" rtlCol="0">
            <a:spAutoFit/>
          </a:bodyPr>
          <a:lstStyle/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Федеральный оператор сети детских технопарков «Кванториум» / НИИ и научные центры УрФО.</a:t>
            </a:r>
            <a:endParaRPr/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Департамент образования г. Нижневартовск / местные учреждения дополнительного образования детей                            и молодежи / корпоративный сектор.</a:t>
            </a:r>
            <a:endParaRPr/>
          </a:p>
        </p:txBody>
      </p:sp>
      <p:sp>
        <p:nvSpPr>
          <p:cNvPr id="39" name="object 34"/>
          <p:cNvSpPr txBox="1"/>
          <p:nvPr/>
        </p:nvSpPr>
        <p:spPr bwMode="auto">
          <a:xfrm>
            <a:off x="558921" y="3897543"/>
            <a:ext cx="3680073" cy="388706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defTabSz="950926">
              <a:spcBef>
                <a:spcPts val="179"/>
              </a:spcBef>
              <a:defRPr/>
            </a:pPr>
            <a:r>
              <a:rPr lang="ru-RU" sz="1200" b="1" spc="13">
                <a:solidFill>
                  <a:srgbClr val="1E3A5B"/>
                </a:solidFill>
                <a:latin typeface="Arial Black"/>
                <a:ea typeface="Microsoft JhengHei UI"/>
                <a:cs typeface="Arial Black"/>
              </a:rPr>
              <a:t>Р</a:t>
            </a:r>
            <a:r>
              <a:rPr lang="ru-RU" sz="1200" b="1" i="0" u="none" strike="noStrike" cap="none" spc="11">
                <a:solidFill>
                  <a:srgbClr val="1E3A5B"/>
                </a:solidFill>
                <a:latin typeface="Arial Black"/>
                <a:ea typeface="Microsoft JhengHei UI"/>
                <a:cs typeface="Arial Black"/>
              </a:rPr>
              <a:t>есурсы, необходимые для реализации проекта*:</a:t>
            </a:r>
            <a:endParaRPr lang="ru-RU" sz="1200" b="1">
              <a:solidFill>
                <a:srgbClr val="1E3A5B"/>
              </a:solidFill>
              <a:latin typeface="Arial Black"/>
              <a:ea typeface="Microsoft JhengHei UI"/>
              <a:cs typeface="Arial Black"/>
            </a:endParaRPr>
          </a:p>
        </p:txBody>
      </p:sp>
      <p:sp>
        <p:nvSpPr>
          <p:cNvPr id="40" name="object 31"/>
          <p:cNvSpPr txBox="1"/>
          <p:nvPr/>
        </p:nvSpPr>
        <p:spPr bwMode="auto">
          <a:xfrm flipH="0" flipV="0">
            <a:off x="4818960" y="3875303"/>
            <a:ext cx="5589138" cy="1015526"/>
          </a:xfrm>
          <a:prstGeom prst="rect">
            <a:avLst/>
          </a:prstGeom>
        </p:spPr>
        <p:txBody>
          <a:bodyPr vert="horz" wrap="square" lIns="0" tIns="32186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Запрос на создание подобного центра выявлен в интервью с местными жителями и предпринимателями, а так же во время стратегической сессии; проблема качественного дополнительного обучения на территории                     г. Нижневартовска актуальна.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endParaRPr lang="ru-RU" sz="8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Круг потенциально заинтересованных лиц (дети школьники в возрасте от 7 до 17 лет) в г. Нижневартовске – более 33,3 тыс. чел., в Нижневартовской агломерации – более 50,7 тыс. чел.</a:t>
            </a:r>
            <a:endParaRPr/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endParaRPr lang="ru-RU" sz="8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Эффективность системы выявления, поддержки и развития способностей и талантов у детей и молодежи           по ХМАО-Югре, на 2023г., составляет 29,4%.</a:t>
            </a:r>
            <a:endParaRPr/>
          </a:p>
        </p:txBody>
      </p:sp>
      <p:sp>
        <p:nvSpPr>
          <p:cNvPr id="41" name="object 34"/>
          <p:cNvSpPr txBox="1"/>
          <p:nvPr/>
        </p:nvSpPr>
        <p:spPr bwMode="auto">
          <a:xfrm>
            <a:off x="4986417" y="3587155"/>
            <a:ext cx="3678273" cy="207474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defTabSz="950926">
              <a:spcBef>
                <a:spcPts val="179"/>
              </a:spcBef>
              <a:defRPr/>
            </a:pPr>
            <a:r>
              <a:rPr lang="ru-RU" sz="1200" b="1" spc="13">
                <a:solidFill>
                  <a:srgbClr val="1E3A5B"/>
                </a:solidFill>
                <a:latin typeface="Arial Black"/>
                <a:ea typeface="Microsoft JhengHei UI"/>
                <a:cs typeface="Arial Black"/>
              </a:rPr>
              <a:t>обеспеченность спросом</a:t>
            </a:r>
            <a:endParaRPr lang="ru-RU" sz="1200" b="1">
              <a:solidFill>
                <a:srgbClr val="1E3A5B"/>
              </a:solidFill>
              <a:latin typeface="Arial Black"/>
              <a:ea typeface="Microsoft JhengHei UI"/>
              <a:cs typeface="Arial Black"/>
            </a:endParaRPr>
          </a:p>
        </p:txBody>
      </p:sp>
      <p:sp>
        <p:nvSpPr>
          <p:cNvPr id="51" name="object 34"/>
          <p:cNvSpPr txBox="1"/>
          <p:nvPr/>
        </p:nvSpPr>
        <p:spPr bwMode="auto">
          <a:xfrm>
            <a:off x="5001762" y="4946551"/>
            <a:ext cx="3681153" cy="205826"/>
          </a:xfrm>
          <a:prstGeom prst="rect">
            <a:avLst/>
          </a:prstGeom>
        </p:spPr>
        <p:txBody>
          <a:bodyPr vert="horz" wrap="square" lIns="0" tIns="22586" rIns="0" bIns="0" rtlCol="0">
            <a:spAutoFit/>
          </a:bodyPr>
          <a:lstStyle/>
          <a:p>
            <a:pPr marL="11294" defTabSz="950926">
              <a:spcBef>
                <a:spcPts val="179"/>
              </a:spcBef>
              <a:defRPr/>
            </a:pPr>
            <a:r>
              <a:rPr lang="ru-RU" sz="1200" b="1" spc="13">
                <a:solidFill>
                  <a:srgbClr val="1E3A5B"/>
                </a:solidFill>
                <a:latin typeface="Arial Black"/>
                <a:ea typeface="Microsoft JhengHei UI"/>
                <a:cs typeface="Arial Black"/>
              </a:rPr>
              <a:t>потенциальные партнёры</a:t>
            </a:r>
            <a:endParaRPr/>
          </a:p>
        </p:txBody>
      </p:sp>
      <p:sp>
        <p:nvSpPr>
          <p:cNvPr id="52" name="object 31"/>
          <p:cNvSpPr txBox="1"/>
          <p:nvPr/>
        </p:nvSpPr>
        <p:spPr bwMode="auto">
          <a:xfrm>
            <a:off x="456332" y="6147545"/>
            <a:ext cx="4184478" cy="1015526"/>
          </a:xfrm>
          <a:prstGeom prst="rect">
            <a:avLst/>
          </a:prstGeom>
        </p:spPr>
        <p:txBody>
          <a:bodyPr vert="horz" wrap="square" lIns="0" tIns="32186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Предоставление земельного участка/ предоставление помещения.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Субсидирование расходов на строительство и приобретение оборудования (в рамках федерального проекта «Доступное дополнительное образование для детей», регионального проекта "Успех каждого ребенка" национального проекта «Образование» и т.п.).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Поддержка в части предоставления целевых займов / предоставления гарантий.</a:t>
            </a:r>
            <a:endParaRPr/>
          </a:p>
          <a:p>
            <a:pPr marL="185567" indent="-171450" algn="just" defTabSz="950925">
              <a:lnSpc>
                <a:spcPts val="859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endParaRPr/>
          </a:p>
          <a:p>
            <a:pPr algn="just" defTabSz="950925">
              <a:lnSpc>
                <a:spcPts val="859"/>
              </a:lnSpc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       </a:t>
            </a:r>
            <a:r>
              <a:rPr lang="ru-RU" sz="800" b="1" i="0" u="none" strike="noStrike" cap="none" spc="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*сведения о ресурсах указаны ориентировочно и зависят от конкретного инвестиционного  проекта</a:t>
            </a:r>
            <a:endParaRPr/>
          </a:p>
        </p:txBody>
      </p:sp>
      <p:sp>
        <p:nvSpPr>
          <p:cNvPr id="55" name="object 31"/>
          <p:cNvSpPr txBox="1"/>
          <p:nvPr/>
        </p:nvSpPr>
        <p:spPr bwMode="auto">
          <a:xfrm>
            <a:off x="4855704" y="6147545"/>
            <a:ext cx="5542517" cy="578646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Организационная поддержка по открытию учреждения, получению необходимой разрешительной документации.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Организация взаимодействия с учреждениями образования на муниципальном и региональном уровне.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Включение в региональные и муниципальные программы дополнительного образования.</a:t>
            </a:r>
            <a:endParaRPr/>
          </a:p>
          <a:p>
            <a:pPr marL="185567" indent="-171450" algn="just" defTabSz="950925">
              <a:lnSpc>
                <a:spcPts val="859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Сопровождение инвестиционного проекта по принципу «одного окна»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417848" y="5733888"/>
            <a:ext cx="10005429" cy="3223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6755" marR="2702" lvl="0" indent="0" algn="ctr" defTabSz="486369">
              <a:lnSpc>
                <a:spcPts val="1862"/>
              </a:lnSpc>
              <a:spcBef>
                <a:spcPts val="51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-5">
                <a:ln>
                  <a:noFill/>
                </a:ln>
                <a:solidFill>
                  <a:srgbClr val="0092E1"/>
                </a:solidFill>
                <a:latin typeface="Arial Black"/>
                <a:ea typeface="+mn-ea"/>
                <a:cs typeface="Arial Black"/>
              </a:rPr>
              <a:t>государственная поддержка</a:t>
            </a:r>
            <a:endParaRPr/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386530" y="5783350"/>
            <a:ext cx="10017249" cy="282555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92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8" name="object 31"/>
          <p:cNvSpPr txBox="1"/>
          <p:nvPr/>
        </p:nvSpPr>
        <p:spPr bwMode="auto">
          <a:xfrm>
            <a:off x="386531" y="4384178"/>
            <a:ext cx="4147040" cy="1124746"/>
          </a:xfrm>
          <a:prstGeom prst="rect">
            <a:avLst/>
          </a:prstGeom>
        </p:spPr>
        <p:txBody>
          <a:bodyPr vert="horz" wrap="square" lIns="0" tIns="32186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Земельный участок от 0,25 Га, с подведенными коммуникациями (при тех. возможности) : электроэнергия КТП – 160 кВ*А, вода – скважина, водоотведение – септик, теплоснабжение – газовая котельная; площадь центра – 2 тыс. кв. м. / готовый объект недвижимости с удобной транспортной и пешеходной развязкой.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endParaRPr lang="ru-RU" sz="8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Кадровое обеспечение: 39  чел. (при целевом уровне загрузки 90%) – местные и приглашенные специалисты (в т. ч. местные НИИ, центры развития и бизнес).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endParaRPr lang="ru-RU" sz="8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Технология: изучение опыта подобных центров в РФ; методология: современные образовательные программы (инженерно-техническая и научная деятельность).</a:t>
            </a:r>
            <a:endParaRPr/>
          </a:p>
        </p:txBody>
      </p:sp>
      <p:pic>
        <p:nvPicPr>
          <p:cNvPr id="1026" name="Picture 2" descr="https://school2saratov.ru/wp-content/uploads/2019/06/6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29357" y="962911"/>
            <a:ext cx="4154045" cy="27686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4839805" y="1044574"/>
            <a:ext cx="5524351" cy="3223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6755" marR="2702" lvl="0" indent="0" algn="ctr" defTabSz="486369">
              <a:lnSpc>
                <a:spcPts val="1862"/>
              </a:lnSpc>
              <a:spcBef>
                <a:spcPts val="51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-5">
                <a:ln>
                  <a:noFill/>
                </a:ln>
                <a:solidFill>
                  <a:srgbClr val="21B63A"/>
                </a:solidFill>
                <a:latin typeface="Arial Black"/>
                <a:ea typeface="+mn-ea"/>
                <a:cs typeface="Arial Black"/>
              </a:rPr>
              <a:t>суть проекта</a:t>
            </a:r>
            <a:endParaRPr/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4772550" y="1044574"/>
            <a:ext cx="5530878" cy="338554"/>
          </a:xfrm>
          <a:prstGeom prst="roundRect">
            <a:avLst>
              <a:gd name="adj" fmla="val 50000"/>
            </a:avLst>
          </a:prstGeom>
          <a:noFill/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410294" y="285956"/>
            <a:ext cx="10233277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ru-RU" sz="1600" b="1">
                <a:solidFill>
                  <a:srgbClr val="C0C1C2"/>
                </a:solidFill>
                <a:latin typeface="Arial Black"/>
              </a:rPr>
              <a:t>СТРОИТЕЛЬСТВО КРЫТОГО КАТКА В ФОРМАТЕ ГЧП </a:t>
            </a:r>
            <a:endParaRPr/>
          </a:p>
        </p:txBody>
      </p:sp>
      <p:sp>
        <p:nvSpPr>
          <p:cNvPr id="7" name="Номер слайда 2"/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0" algn="l" defTabSz="914400">
              <a:lnSpc>
                <a:spcPct val="90000"/>
              </a:lnSpc>
              <a:spcBef>
                <a:spcPts val="877"/>
              </a:spcBef>
              <a:buFont typeface="Arial"/>
              <a:buChar char="•"/>
              <a:defRPr sz="24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651641" indent="-250631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00252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7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40353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04546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0555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60656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00757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40858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l" defTabSz="8019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fld id="{3D928D49-9667-6644-8876-990F029E125B}" type="slidenum">
              <a:rPr lang="ru-RU" sz="900" b="0" i="0" u="none" strike="noStrike" cap="none" spc="0">
                <a:ln>
                  <a:noFill/>
                </a:ln>
                <a:solidFill>
                  <a:srgbClr val="BFBFBF"/>
                </a:solidFill>
                <a:latin typeface="Arial"/>
                <a:ea typeface="+mn-ea"/>
                <a:cs typeface="Arial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rgbClr val="BFBFB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object 54"/>
          <p:cNvSpPr txBox="1"/>
          <p:nvPr/>
        </p:nvSpPr>
        <p:spPr bwMode="auto">
          <a:xfrm>
            <a:off x="3701701" y="6147547"/>
            <a:ext cx="3289998" cy="197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lang="ru-RU" sz="1200" b="1" spc="15">
                <a:solidFill>
                  <a:schemeClr val="bg1"/>
                </a:solidFill>
                <a:latin typeface="Arial Black"/>
                <a:cs typeface="Montserrat ExtraBold"/>
              </a:rPr>
              <a:t>государственная поддержка</a:t>
            </a:r>
            <a:endParaRPr sz="1200">
              <a:solidFill>
                <a:schemeClr val="bg1"/>
              </a:solidFill>
              <a:latin typeface="Arial Black"/>
              <a:cs typeface="Montserrat ExtraBold"/>
            </a:endParaRPr>
          </a:p>
        </p:txBody>
      </p:sp>
      <p:sp>
        <p:nvSpPr>
          <p:cNvPr id="36" name="object 31"/>
          <p:cNvSpPr txBox="1"/>
          <p:nvPr/>
        </p:nvSpPr>
        <p:spPr bwMode="auto">
          <a:xfrm flipH="0" flipV="0">
            <a:off x="4774738" y="1528994"/>
            <a:ext cx="5581305" cy="1452406"/>
          </a:xfrm>
          <a:prstGeom prst="rect">
            <a:avLst/>
          </a:prstGeom>
        </p:spPr>
        <p:txBody>
          <a:bodyPr vert="horz" wrap="square" lIns="0" tIns="32186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Arial"/>
              <a:buChar char="•"/>
              <a:defRPr/>
            </a:pPr>
            <a:r>
              <a:rPr lang="ru-RU" sz="10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Строительство круглогодичного ледового катка для организации массовых катаний, индивидуальных и групповых занятий спортом, с пунктом проката инвентаря и точками общественного питания; формат создает возможность для организации учебного процесса для местных общеобразовательных и детско-юношеских спортивных школ.</a:t>
            </a:r>
            <a:endParaRPr sz="1000"/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endParaRPr sz="10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Arial"/>
              <a:buChar char="•"/>
              <a:defRPr/>
            </a:pPr>
            <a:r>
              <a:rPr lang="ru-RU" sz="10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Площадь катка – 1,8 тыс. кв. м. (ЛСТК технология); максимальная пропускная способность комплекса – до 1 тыс. чел. в день (расчетный уровень загрузки – не более 60%).</a:t>
            </a:r>
            <a:endParaRPr sz="1000"/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endParaRPr sz="10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Arial"/>
              <a:buChar char="•"/>
              <a:defRPr/>
            </a:pPr>
            <a:r>
              <a:rPr lang="ru-RU" sz="10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Дальнейшая перспектива – оборудование трибун (на 150-200 мест) для обеспечения проведения массовых мероприятий – соревнований местного значения, мастер-классов и пр.</a:t>
            </a:r>
            <a:endParaRPr sz="1000"/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Arial"/>
              <a:buChar char="•"/>
              <a:defRPr/>
            </a:pPr>
            <a:endParaRPr sz="10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</p:txBody>
      </p:sp>
      <p:sp>
        <p:nvSpPr>
          <p:cNvPr id="37" name="object 31"/>
          <p:cNvSpPr txBox="1"/>
          <p:nvPr/>
        </p:nvSpPr>
        <p:spPr bwMode="auto">
          <a:xfrm>
            <a:off x="4993284" y="5080639"/>
            <a:ext cx="3996829" cy="469426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Департамент физической культуры и спорта ХМАО-Югры</a:t>
            </a:r>
            <a:endParaRPr/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Управление по физической культуре и спорту администрации г. Нижневартовска.</a:t>
            </a:r>
            <a:endParaRPr/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Местные общеобразовательные и спортивные школы (в т. ч. соседних районов), ассоциации.</a:t>
            </a:r>
            <a:endParaRPr/>
          </a:p>
        </p:txBody>
      </p:sp>
      <p:sp>
        <p:nvSpPr>
          <p:cNvPr id="39" name="object 34"/>
          <p:cNvSpPr txBox="1"/>
          <p:nvPr/>
        </p:nvSpPr>
        <p:spPr bwMode="auto">
          <a:xfrm>
            <a:off x="541782" y="3755904"/>
            <a:ext cx="3679713" cy="388706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defTabSz="950926">
              <a:spcBef>
                <a:spcPts val="179"/>
              </a:spcBef>
              <a:defRPr/>
            </a:pPr>
            <a:r>
              <a:rPr lang="ru-RU" sz="1200" b="1" spc="13">
                <a:solidFill>
                  <a:srgbClr val="1E3A5B"/>
                </a:solidFill>
                <a:latin typeface="Arial Black"/>
                <a:ea typeface="Microsoft JhengHei UI"/>
                <a:cs typeface="Arial Black"/>
              </a:rPr>
              <a:t>Р</a:t>
            </a:r>
            <a:r>
              <a:rPr lang="ru-RU" sz="1200" b="1" i="0" u="none" strike="noStrike" cap="none" spc="11">
                <a:solidFill>
                  <a:srgbClr val="1E3A5B"/>
                </a:solidFill>
                <a:latin typeface="Arial Black"/>
                <a:ea typeface="Microsoft JhengHei UI"/>
                <a:cs typeface="Arial Black"/>
              </a:rPr>
              <a:t>есурсы, необходимые для реализации проекта*:</a:t>
            </a:r>
            <a:endParaRPr lang="ru-RU" sz="1200" b="1">
              <a:solidFill>
                <a:srgbClr val="1E3A5B"/>
              </a:solidFill>
              <a:latin typeface="Arial Black"/>
              <a:ea typeface="Microsoft JhengHei UI"/>
              <a:cs typeface="Arial Black"/>
            </a:endParaRPr>
          </a:p>
        </p:txBody>
      </p:sp>
      <p:sp>
        <p:nvSpPr>
          <p:cNvPr id="40" name="object 31"/>
          <p:cNvSpPr txBox="1"/>
          <p:nvPr/>
        </p:nvSpPr>
        <p:spPr bwMode="auto">
          <a:xfrm flipH="0" flipV="0">
            <a:off x="4839804" y="3289486"/>
            <a:ext cx="5522358" cy="1343187"/>
          </a:xfrm>
          <a:prstGeom prst="rect">
            <a:avLst/>
          </a:prstGeom>
        </p:spPr>
        <p:txBody>
          <a:bodyPr vert="horz" wrap="square" lIns="0" tIns="32186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По результатам опроса жители г. Нижневартовска и соседних районов предъявляют высокий спрос на такие объекты как: спортивный комплекс, детский центр, развивающие пространства для детей – создание единого пространства для занятий спортом и семейного досуга, объединяющего основные запрашиваемые объекты, создаст гарантированный поток посетителей (значительный внутренний потенциал – численность население города – 282,8 тыс. чел.).</a:t>
            </a:r>
            <a:endParaRPr/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endParaRPr lang="ru-RU" sz="8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Значительная перспектива роста обеспеченности объектами физической культуры и спорта (обеспеченность  г. Нижневартовска спортивными сооружениями – 27,6 % от нормативного значения, </a:t>
            </a:r>
            <a:r>
              <a:rPr lang="en-US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min </a:t>
            </a: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уровень в Югре).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endParaRPr lang="ru-RU" sz="8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Появление современного многофункционального ледового катка с возможностью организации образовательного процесса и массового катания повысит уровень доступности спорта в городе в целом,                 и создаст более благоприятные возможности для занятий дисциплинами на льду.</a:t>
            </a:r>
            <a:endParaRPr/>
          </a:p>
        </p:txBody>
      </p:sp>
      <p:sp>
        <p:nvSpPr>
          <p:cNvPr id="41" name="object 34"/>
          <p:cNvSpPr txBox="1"/>
          <p:nvPr/>
        </p:nvSpPr>
        <p:spPr bwMode="auto">
          <a:xfrm>
            <a:off x="4979157" y="3034314"/>
            <a:ext cx="3678273" cy="207474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defTabSz="950926">
              <a:spcBef>
                <a:spcPts val="179"/>
              </a:spcBef>
              <a:defRPr/>
            </a:pPr>
            <a:r>
              <a:rPr lang="ru-RU" sz="1200" b="1" spc="13">
                <a:solidFill>
                  <a:srgbClr val="1E3A5B"/>
                </a:solidFill>
                <a:latin typeface="Arial Black"/>
                <a:ea typeface="Microsoft JhengHei UI"/>
                <a:cs typeface="Arial Black"/>
              </a:rPr>
              <a:t>обеспеченность спросом</a:t>
            </a:r>
            <a:endParaRPr lang="ru-RU" sz="1200" b="1">
              <a:solidFill>
                <a:srgbClr val="1E3A5B"/>
              </a:solidFill>
              <a:latin typeface="Arial Black"/>
              <a:ea typeface="Microsoft JhengHei UI"/>
              <a:cs typeface="Arial Black"/>
            </a:endParaRPr>
          </a:p>
        </p:txBody>
      </p:sp>
      <p:sp>
        <p:nvSpPr>
          <p:cNvPr id="51" name="object 34"/>
          <p:cNvSpPr txBox="1"/>
          <p:nvPr/>
        </p:nvSpPr>
        <p:spPr bwMode="auto">
          <a:xfrm>
            <a:off x="4979157" y="4783038"/>
            <a:ext cx="3678273" cy="207474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defTabSz="950926">
              <a:spcBef>
                <a:spcPts val="179"/>
              </a:spcBef>
              <a:defRPr/>
            </a:pPr>
            <a:r>
              <a:rPr lang="ru-RU" sz="1200" b="1" spc="13">
                <a:solidFill>
                  <a:srgbClr val="1E3A5B"/>
                </a:solidFill>
                <a:latin typeface="Arial Black"/>
                <a:ea typeface="Microsoft JhengHei UI"/>
                <a:cs typeface="Arial Black"/>
              </a:rPr>
              <a:t>потенциальные партнёры</a:t>
            </a:r>
            <a:endParaRPr/>
          </a:p>
        </p:txBody>
      </p:sp>
      <p:sp>
        <p:nvSpPr>
          <p:cNvPr id="52" name="object 31"/>
          <p:cNvSpPr txBox="1"/>
          <p:nvPr/>
        </p:nvSpPr>
        <p:spPr bwMode="auto">
          <a:xfrm>
            <a:off x="402238" y="6080950"/>
            <a:ext cx="4177279" cy="796578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Предоставление земельного участка.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Субсидирование расходов на строительство, приобретение оборудования.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Включение проекта в целевые программы муниципального уровня.</a:t>
            </a:r>
            <a:endParaRPr/>
          </a:p>
          <a:p>
            <a:pPr marL="185567" indent="-171450" algn="just" defTabSz="950925">
              <a:lnSpc>
                <a:spcPts val="859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 b="0" i="0" u="none" strike="noStrike" cap="none" spc="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Поддержка в части кадрового обеспечения.</a:t>
            </a:r>
            <a:endParaRPr/>
          </a:p>
          <a:p>
            <a:pPr algn="just" defTabSz="950924">
              <a:lnSpc>
                <a:spcPts val="858"/>
              </a:lnSpc>
              <a:defRPr/>
            </a:pPr>
            <a:endParaRPr/>
          </a:p>
          <a:p>
            <a:pPr algn="just" defTabSz="950924">
              <a:lnSpc>
                <a:spcPts val="858"/>
              </a:lnSpc>
              <a:defRPr/>
            </a:pPr>
            <a:r>
              <a:rPr lang="ru-RU" sz="800" b="1" i="0" u="none" strike="noStrike" cap="none" spc="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       *сведения о ресурсах указаны ориентировочно и зависят от конкретного инвестиционного  проекта  </a:t>
            </a:r>
            <a:endParaRPr/>
          </a:p>
        </p:txBody>
      </p:sp>
      <p:sp>
        <p:nvSpPr>
          <p:cNvPr id="55" name="object 31"/>
          <p:cNvSpPr txBox="1"/>
          <p:nvPr/>
        </p:nvSpPr>
        <p:spPr bwMode="auto">
          <a:xfrm>
            <a:off x="4862187" y="6147545"/>
            <a:ext cx="5556557" cy="469426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Организация переговоров с потенциальными партнерами.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Формирование контракта в формате МЧП / ГЧП в части выполнения социальных нормативов – предоставление услуг общеобразовательным и спортивным школам.</a:t>
            </a:r>
            <a:endParaRPr/>
          </a:p>
          <a:p>
            <a:pPr marL="185567" indent="-171450" algn="just" defTabSz="950925">
              <a:lnSpc>
                <a:spcPts val="859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Сопровождение инвестиционного проекта по принципу «одного окна»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271100" y="5610487"/>
            <a:ext cx="10005429" cy="3223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6755" marR="2702" lvl="0" indent="0" algn="ctr" defTabSz="486369">
              <a:lnSpc>
                <a:spcPts val="1862"/>
              </a:lnSpc>
              <a:spcBef>
                <a:spcPts val="51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-5">
                <a:ln>
                  <a:noFill/>
                </a:ln>
                <a:solidFill>
                  <a:srgbClr val="0092E1"/>
                </a:solidFill>
                <a:latin typeface="Arial Black"/>
                <a:ea typeface="+mn-ea"/>
                <a:cs typeface="Arial Black"/>
              </a:rPr>
              <a:t>государственная поддержка</a:t>
            </a:r>
            <a:endParaRPr/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338074" y="5629729"/>
            <a:ext cx="10017250" cy="338554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92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8" name="object 31"/>
          <p:cNvSpPr txBox="1"/>
          <p:nvPr/>
        </p:nvSpPr>
        <p:spPr bwMode="auto">
          <a:xfrm>
            <a:off x="377703" y="4144611"/>
            <a:ext cx="4158560" cy="1124746"/>
          </a:xfrm>
          <a:prstGeom prst="rect">
            <a:avLst/>
          </a:prstGeom>
        </p:spPr>
        <p:txBody>
          <a:bodyPr vert="horz" wrap="square" lIns="0" tIns="32186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Земельный участок: площадью от 0,3 Га, с подведенными коммуникациями (при тех. возможности): электроэнергия КТП – 250 кВ*А, вода – скважина, водоотведение – септик, теплоснабжение – газовая котельная, спец. система водоподготовки.</a:t>
            </a:r>
            <a:endParaRPr/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endParaRPr lang="ru-RU" sz="8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Кадровое обеспечение: 54 чел. (технический персонал – местный; формирование тренерского состава – местные спортивные школы).</a:t>
            </a:r>
            <a:endParaRPr/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endParaRPr lang="ru-RU" sz="8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Технология организации и управления: АУП – специализированная управляющая компания; привлечение специализированных консультантов.</a:t>
            </a:r>
            <a:endParaRPr/>
          </a:p>
        </p:txBody>
      </p:sp>
      <p:pic>
        <p:nvPicPr>
          <p:cNvPr id="1026" name="Picture 2" descr="https://sun9-43.userapi.com/impf/c840133/v840133391/75e1c/dEpyQW9C8mg.jpg?size=1021x680&amp;quality=96&amp;sign=27f21d2b652f162a39e97f996f89af7b&amp;c_uniq_tag=adpxfLUbGAsD4sCERWgnjBkJW_3n76ZWET9zRuNzqI4&amp;type=album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16984" y="978613"/>
            <a:ext cx="4162534" cy="26881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4792343" y="1044574"/>
            <a:ext cx="5524351" cy="3223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6755" marR="2702" lvl="0" indent="0" algn="ctr" defTabSz="486369">
              <a:lnSpc>
                <a:spcPts val="1862"/>
              </a:lnSpc>
              <a:spcBef>
                <a:spcPts val="51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-5">
                <a:ln>
                  <a:noFill/>
                </a:ln>
                <a:solidFill>
                  <a:srgbClr val="21B63A"/>
                </a:solidFill>
                <a:latin typeface="Arial Black"/>
                <a:ea typeface="+mn-ea"/>
                <a:cs typeface="Arial Black"/>
              </a:rPr>
              <a:t>суть проекта</a:t>
            </a:r>
            <a:endParaRPr/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4784373" y="1044574"/>
            <a:ext cx="5530878" cy="338554"/>
          </a:xfrm>
          <a:prstGeom prst="roundRect">
            <a:avLst>
              <a:gd name="adj" fmla="val 50000"/>
            </a:avLst>
          </a:prstGeom>
          <a:noFill/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410294" y="285956"/>
            <a:ext cx="10233277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ru-RU" sz="1600" b="1">
                <a:solidFill>
                  <a:srgbClr val="C0C1C2"/>
                </a:solidFill>
                <a:latin typeface="Arial Black"/>
              </a:rPr>
              <a:t>ОРГАНИЗАЦИЯ ФЕРМЕРСКОГО ХОЗЯЙСТВА МЯСНОГО НАПРАВЛЕНИЯ </a:t>
            </a:r>
            <a:endParaRPr/>
          </a:p>
        </p:txBody>
      </p:sp>
      <p:sp>
        <p:nvSpPr>
          <p:cNvPr id="7" name="Номер слайда 2"/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0" algn="l" defTabSz="914400">
              <a:lnSpc>
                <a:spcPct val="90000"/>
              </a:lnSpc>
              <a:spcBef>
                <a:spcPts val="877"/>
              </a:spcBef>
              <a:buFont typeface="Arial"/>
              <a:buChar char="•"/>
              <a:defRPr sz="24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651641" indent="-250631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00252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7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40353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04546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0555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60656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00757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40858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l" defTabSz="8019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fld id="{3D928D49-9667-6644-8876-990F029E125B}" type="slidenum">
              <a:rPr lang="ru-RU" sz="900" b="0" i="0" u="none" strike="noStrike" cap="none" spc="0">
                <a:ln>
                  <a:noFill/>
                </a:ln>
                <a:solidFill>
                  <a:srgbClr val="BFBFBF"/>
                </a:solidFill>
                <a:latin typeface="Arial"/>
                <a:ea typeface="+mn-ea"/>
                <a:cs typeface="Arial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rgbClr val="BFBFB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object 54"/>
          <p:cNvSpPr txBox="1"/>
          <p:nvPr/>
        </p:nvSpPr>
        <p:spPr bwMode="auto">
          <a:xfrm>
            <a:off x="3701701" y="6147547"/>
            <a:ext cx="3289998" cy="197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lang="ru-RU" sz="1200" b="1" spc="15">
                <a:solidFill>
                  <a:schemeClr val="bg1"/>
                </a:solidFill>
                <a:latin typeface="Arial Black"/>
                <a:cs typeface="Montserrat ExtraBold"/>
              </a:rPr>
              <a:t>государственная поддержка</a:t>
            </a:r>
            <a:endParaRPr sz="1200">
              <a:solidFill>
                <a:schemeClr val="bg1"/>
              </a:solidFill>
              <a:latin typeface="Arial Black"/>
              <a:cs typeface="Montserrat ExtraBold"/>
            </a:endParaRPr>
          </a:p>
        </p:txBody>
      </p:sp>
      <p:sp>
        <p:nvSpPr>
          <p:cNvPr id="36" name="object 31"/>
          <p:cNvSpPr txBox="1"/>
          <p:nvPr/>
        </p:nvSpPr>
        <p:spPr bwMode="auto">
          <a:xfrm>
            <a:off x="4821402" y="1558499"/>
            <a:ext cx="5494208" cy="1670846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Arial"/>
              <a:buChar char="•"/>
              <a:defRPr/>
            </a:pPr>
            <a:r>
              <a:rPr lang="ru-RU" sz="10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Строительство и организация работы в сельскохозяйственной зоне животноводческого / фермерского хозяйства (КРС мясного направления, порода «Абердин – Ангус» , до 1,5 тыс. голов).</a:t>
            </a:r>
            <a:endParaRPr sz="1000"/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endParaRPr sz="10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Arial"/>
              <a:buChar char="•"/>
              <a:defRPr/>
            </a:pPr>
            <a:r>
              <a:rPr lang="ru-RU" sz="10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Организация воспроизводства и содержания  КРС мясного направления с увеличением динамики поголовья с целью продажи племенного скота живым весом, а так же откорма и убоя бычков, с дальнейшей первичной переработкой и реализацией мяса (туши, полутуши, четвертины) / планируемый объем производства составит от 300 тонн мяса и от 100 голов племенного скота ежегодно. Потребуется специализированная техника и оборудование (рефрижератор; модульный мясной комплекс (убой, разделка, производство полуфабрикатов), мини-завод для производства кормов и др.).</a:t>
            </a:r>
            <a:endParaRPr sz="1000"/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endParaRPr sz="10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Arial"/>
              <a:buChar char="•"/>
              <a:defRPr/>
            </a:pPr>
            <a:r>
              <a:rPr lang="ru-RU" sz="10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В перспективе возможно расширение стада за счет организации взаимодействия с КФХ и ЛПХ близлежащих районов – снабжение стандартизованными кормами, скотом, технологическое консультирование, и др.</a:t>
            </a:r>
            <a:endParaRPr/>
          </a:p>
        </p:txBody>
      </p:sp>
      <p:sp>
        <p:nvSpPr>
          <p:cNvPr id="37" name="object 31"/>
          <p:cNvSpPr txBox="1"/>
          <p:nvPr/>
        </p:nvSpPr>
        <p:spPr bwMode="auto">
          <a:xfrm>
            <a:off x="4969751" y="5089642"/>
            <a:ext cx="3989630" cy="494166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Крупные сельскохозяйственные объединения южных регионов УрФО / КФХ и ЛПХ  Нижневартовской агломерации и соседней агломерации «Сургут-Нефтеюганск».</a:t>
            </a:r>
            <a:endParaRPr/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Местные оптовые и розничные торговые сети.</a:t>
            </a:r>
            <a:endParaRPr/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Организации сегмента HoReCa.</a:t>
            </a:r>
            <a:endParaRPr/>
          </a:p>
        </p:txBody>
      </p:sp>
      <p:sp>
        <p:nvSpPr>
          <p:cNvPr id="39" name="object 34"/>
          <p:cNvSpPr txBox="1"/>
          <p:nvPr/>
        </p:nvSpPr>
        <p:spPr bwMode="auto">
          <a:xfrm>
            <a:off x="558203" y="3794630"/>
            <a:ext cx="3678993" cy="388706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defTabSz="950926">
              <a:spcBef>
                <a:spcPts val="179"/>
              </a:spcBef>
              <a:defRPr/>
            </a:pPr>
            <a:r>
              <a:rPr lang="ru-RU" sz="1200" b="1" i="0" u="none" strike="noStrike" cap="none" spc="11">
                <a:solidFill>
                  <a:srgbClr val="1E3A5B"/>
                </a:solidFill>
                <a:latin typeface="Arial Black"/>
                <a:ea typeface="Microsoft JhengHei UI"/>
                <a:cs typeface="Arial Black"/>
              </a:rPr>
              <a:t>Ресурсы, необходимые для реализации проекта*:</a:t>
            </a:r>
            <a:endParaRPr lang="ru-RU" sz="1200" b="1">
              <a:solidFill>
                <a:srgbClr val="1E3A5B"/>
              </a:solidFill>
              <a:latin typeface="Arial Black"/>
              <a:ea typeface="Microsoft JhengHei UI"/>
              <a:cs typeface="Arial Black"/>
            </a:endParaRPr>
          </a:p>
        </p:txBody>
      </p:sp>
      <p:sp>
        <p:nvSpPr>
          <p:cNvPr id="40" name="object 31"/>
          <p:cNvSpPr txBox="1"/>
          <p:nvPr/>
        </p:nvSpPr>
        <p:spPr bwMode="auto">
          <a:xfrm>
            <a:off x="4794039" y="3647713"/>
            <a:ext cx="5530880" cy="1071247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Среднедушевое потребление говядины в РФ на 2022г. составляет 14 кг. в год (рекомендованное потребление – 20 кг.), таким образом, с учетом численности населения Нижневартовской агломерации перспектива увеличения объема потребления составляет – 2 580 тонн, а по ХМАО-Югре – более 10 тыс. тонн ежегодно.</a:t>
            </a:r>
            <a:endParaRPr/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endParaRPr lang="ru-RU" sz="8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Планируемое производство объемом от 300 тонн в год незначительно в масштабах округа, что дает стабильный рынок сбыта мясной продукции непосредственно на данной территории; в 1 полугодие 2023г. хозяйствами всех категорий округа произведено 7,2 тыс. тонн мяса в живом весе (снижение на 4,1%).</a:t>
            </a:r>
            <a:endParaRPr/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endParaRPr lang="ru-RU" sz="8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При выходе на территорию ЯНАО и соседних регионов рынок значительно расширяется. </a:t>
            </a:r>
            <a:endParaRPr/>
          </a:p>
        </p:txBody>
      </p:sp>
      <p:sp>
        <p:nvSpPr>
          <p:cNvPr id="41" name="object 34"/>
          <p:cNvSpPr txBox="1"/>
          <p:nvPr/>
        </p:nvSpPr>
        <p:spPr bwMode="auto">
          <a:xfrm>
            <a:off x="4969751" y="3390539"/>
            <a:ext cx="3678273" cy="207474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defTabSz="950926">
              <a:spcBef>
                <a:spcPts val="179"/>
              </a:spcBef>
              <a:defRPr/>
            </a:pPr>
            <a:r>
              <a:rPr lang="ru-RU" sz="1200" b="1" spc="13">
                <a:solidFill>
                  <a:srgbClr val="1E3A5B"/>
                </a:solidFill>
                <a:latin typeface="Arial Black"/>
                <a:ea typeface="Microsoft JhengHei UI"/>
                <a:cs typeface="Arial Black"/>
              </a:rPr>
              <a:t>обеспеченность спросом</a:t>
            </a:r>
            <a:endParaRPr lang="ru-RU" sz="1200" b="1">
              <a:solidFill>
                <a:srgbClr val="1E3A5B"/>
              </a:solidFill>
              <a:latin typeface="Arial Black"/>
              <a:ea typeface="Microsoft JhengHei UI"/>
              <a:cs typeface="Arial Black"/>
            </a:endParaRPr>
          </a:p>
        </p:txBody>
      </p:sp>
      <p:sp>
        <p:nvSpPr>
          <p:cNvPr id="51" name="object 34"/>
          <p:cNvSpPr txBox="1"/>
          <p:nvPr/>
        </p:nvSpPr>
        <p:spPr bwMode="auto">
          <a:xfrm>
            <a:off x="4907711" y="4795911"/>
            <a:ext cx="3678273" cy="207474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defTabSz="950926">
              <a:spcBef>
                <a:spcPts val="179"/>
              </a:spcBef>
              <a:defRPr/>
            </a:pPr>
            <a:r>
              <a:rPr lang="ru-RU" sz="1200" b="1" spc="13">
                <a:solidFill>
                  <a:srgbClr val="1E3A5B"/>
                </a:solidFill>
                <a:latin typeface="Arial Black"/>
                <a:ea typeface="Microsoft JhengHei UI"/>
                <a:cs typeface="Arial Black"/>
              </a:rPr>
              <a:t>потенциальные партнёры</a:t>
            </a:r>
            <a:endParaRPr/>
          </a:p>
        </p:txBody>
      </p:sp>
      <p:sp>
        <p:nvSpPr>
          <p:cNvPr id="52" name="object 31"/>
          <p:cNvSpPr txBox="1"/>
          <p:nvPr/>
        </p:nvSpPr>
        <p:spPr bwMode="auto">
          <a:xfrm>
            <a:off x="442523" y="6147545"/>
            <a:ext cx="4175479" cy="906306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Предоставление земельного участка для размещения объектов фермы.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Субсидирование расходов на приобретение оборудования, строительство.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Поддержка в части предоставления целевых займов / предоставления гарантий.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Предоставление налоговых преференций.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Помощь в подготовке кадров.</a:t>
            </a:r>
            <a:endParaRPr/>
          </a:p>
          <a:p>
            <a:pPr marL="185567" indent="-171450" algn="just" defTabSz="950925">
              <a:lnSpc>
                <a:spcPts val="859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endParaRPr/>
          </a:p>
          <a:p>
            <a:pPr algn="just" defTabSz="950925">
              <a:lnSpc>
                <a:spcPts val="859"/>
              </a:lnSpc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     </a:t>
            </a:r>
            <a:r>
              <a:rPr lang="ru-RU" sz="800" b="1" i="0" u="none" strike="noStrike" cap="none" spc="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 *сведения о ресурсах указаны ориентировочно и зависят от конкретного инвестиционного  проекта</a:t>
            </a:r>
            <a:endParaRPr/>
          </a:p>
        </p:txBody>
      </p:sp>
      <p:sp>
        <p:nvSpPr>
          <p:cNvPr id="55" name="object 31"/>
          <p:cNvSpPr txBox="1"/>
          <p:nvPr/>
        </p:nvSpPr>
        <p:spPr bwMode="auto">
          <a:xfrm>
            <a:off x="4884558" y="6147545"/>
            <a:ext cx="5541077" cy="578646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Предоставление земельного участка для обеспечения кормовой базой.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Организационная поддержка в части организации закупочных сессий с ритейлерами.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Организационная поддержка в создании регионального бренда и продвижении на межрегиональном рынке.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Организационная поддержка в части организации закупок кормов отечественного производства.</a:t>
            </a:r>
            <a:endParaRPr/>
          </a:p>
          <a:p>
            <a:pPr marL="185567" indent="-171450" algn="just" defTabSz="950925">
              <a:lnSpc>
                <a:spcPts val="859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Сопровождение инвестиционного проекта по принципу «одного окна»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377215" y="5684371"/>
            <a:ext cx="10005429" cy="3223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6755" marR="2702" lvl="0" indent="0" algn="ctr" defTabSz="486369">
              <a:lnSpc>
                <a:spcPts val="1862"/>
              </a:lnSpc>
              <a:spcBef>
                <a:spcPts val="51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-5">
                <a:ln>
                  <a:noFill/>
                </a:ln>
                <a:solidFill>
                  <a:srgbClr val="0092E1"/>
                </a:solidFill>
                <a:latin typeface="Arial Black"/>
                <a:ea typeface="+mn-ea"/>
                <a:cs typeface="Arial Black"/>
              </a:rPr>
              <a:t>государственная поддержка</a:t>
            </a:r>
            <a:endParaRPr/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375016" y="5697077"/>
            <a:ext cx="10017250" cy="338554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92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8" name="object 31"/>
          <p:cNvSpPr txBox="1"/>
          <p:nvPr/>
        </p:nvSpPr>
        <p:spPr bwMode="auto">
          <a:xfrm>
            <a:off x="386530" y="4212200"/>
            <a:ext cx="4148480" cy="906306"/>
          </a:xfrm>
          <a:prstGeom prst="rect">
            <a:avLst/>
          </a:prstGeom>
        </p:spPr>
        <p:txBody>
          <a:bodyPr vert="horz" wrap="square" lIns="0" tIns="32186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Земельный участок: площадью от 5 Га, с подведенными коммуникациями (при тех. возможности): электроэнергия КТП – 100 кВ*А, вода – скважина, канализация – септик, (разводка сетей водоводов), теплоснабжение – газовая котельная / биореактор. Здания и сооружения общей площадью 3 тыс. кв. м. </a:t>
            </a:r>
            <a:endParaRPr/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endParaRPr lang="ru-RU" sz="8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Кадровое обеспечение: 65 человек, местные и привлеченные специалисты.</a:t>
            </a:r>
            <a:endParaRPr/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endParaRPr lang="ru-RU" sz="8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Технология: приглашенный технолог производства, зоотехник, агроном.</a:t>
            </a:r>
            <a:endParaRPr/>
          </a:p>
        </p:txBody>
      </p:sp>
      <p:pic>
        <p:nvPicPr>
          <p:cNvPr id="3074" name="Picture 2" descr="https://mirfauni.cdnbro.com/posts/6900671-aberdin-angus-korova-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53879" y="988197"/>
            <a:ext cx="4144882" cy="27080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4809579" y="988197"/>
            <a:ext cx="5524351" cy="3223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6755" marR="2702" lvl="0" indent="0" algn="ctr" defTabSz="486369">
              <a:lnSpc>
                <a:spcPts val="1862"/>
              </a:lnSpc>
              <a:spcBef>
                <a:spcPts val="51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-5">
                <a:ln>
                  <a:noFill/>
                </a:ln>
                <a:solidFill>
                  <a:srgbClr val="21B63A"/>
                </a:solidFill>
                <a:latin typeface="Arial Black"/>
                <a:ea typeface="+mn-ea"/>
                <a:cs typeface="Arial Black"/>
              </a:rPr>
              <a:t>суть проекта</a:t>
            </a:r>
            <a:endParaRPr/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4817079" y="1034953"/>
            <a:ext cx="5530878" cy="338554"/>
          </a:xfrm>
          <a:prstGeom prst="roundRect">
            <a:avLst>
              <a:gd name="adj" fmla="val 50000"/>
            </a:avLst>
          </a:prstGeom>
          <a:noFill/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386532" y="171420"/>
            <a:ext cx="10233277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ru-RU" sz="1600" b="1">
                <a:solidFill>
                  <a:srgbClr val="C0C1C2"/>
                </a:solidFill>
                <a:latin typeface="Arial Black"/>
              </a:rPr>
              <a:t>ОРГАНИЗАЦИЯ ЦЕХА ПО ПЕРЕРАБОТКЕ АВТОМОБИЛЬНЫХ ШИН С ПРОИЗВОДСТВОМ СПЕЦИАЛИЗИРОВАННЫХ ПОКРЫТИЙ, ПРОИЗВОДСТВА МАЗУТА И Т.Д. </a:t>
            </a:r>
            <a:endParaRPr/>
          </a:p>
        </p:txBody>
      </p:sp>
      <p:sp>
        <p:nvSpPr>
          <p:cNvPr id="7" name="Номер слайда 2"/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0" algn="l" defTabSz="914400">
              <a:lnSpc>
                <a:spcPct val="90000"/>
              </a:lnSpc>
              <a:spcBef>
                <a:spcPts val="877"/>
              </a:spcBef>
              <a:buFont typeface="Arial"/>
              <a:buChar char="•"/>
              <a:defRPr sz="24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651641" indent="-250631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00252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7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40353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04546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0555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60656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00757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40858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l" defTabSz="8019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fld id="{3D928D49-9667-6644-8876-990F029E125B}" type="slidenum">
              <a:rPr lang="ru-RU" sz="900" b="0" i="0" u="none" strike="noStrike" cap="none" spc="0">
                <a:ln>
                  <a:noFill/>
                </a:ln>
                <a:solidFill>
                  <a:srgbClr val="BFBFBF"/>
                </a:solidFill>
                <a:latin typeface="Arial"/>
                <a:ea typeface="+mn-ea"/>
                <a:cs typeface="Arial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rgbClr val="BFBFB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object 54"/>
          <p:cNvSpPr txBox="1"/>
          <p:nvPr/>
        </p:nvSpPr>
        <p:spPr bwMode="auto">
          <a:xfrm>
            <a:off x="3701701" y="6147547"/>
            <a:ext cx="3289998" cy="197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lang="ru-RU" sz="1200" b="1" spc="15">
                <a:solidFill>
                  <a:schemeClr val="bg1"/>
                </a:solidFill>
                <a:latin typeface="Arial Black"/>
                <a:cs typeface="Montserrat ExtraBold"/>
              </a:rPr>
              <a:t>государственная поддержка</a:t>
            </a:r>
            <a:endParaRPr sz="1200">
              <a:solidFill>
                <a:schemeClr val="bg1"/>
              </a:solidFill>
              <a:latin typeface="Arial Black"/>
              <a:cs typeface="Montserrat ExtraBold"/>
            </a:endParaRPr>
          </a:p>
        </p:txBody>
      </p:sp>
      <p:sp>
        <p:nvSpPr>
          <p:cNvPr id="36" name="object 31"/>
          <p:cNvSpPr txBox="1"/>
          <p:nvPr/>
        </p:nvSpPr>
        <p:spPr bwMode="auto">
          <a:xfrm>
            <a:off x="4854107" y="1603278"/>
            <a:ext cx="5494208" cy="1561626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Arial"/>
              <a:buChar char="•"/>
              <a:defRPr/>
            </a:pPr>
            <a:r>
              <a:rPr lang="ru-RU" sz="10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Организация специализированного предприятия по приему и переработке автомобильных шин, с получением резинотехнической продукции и продуктов пиролиза. Реализуемая продукция: резиновая плитка и бесшовные покрытия, металлический корд, текстильный корд, пиролизное масло – топливо для печей и котлов, технический углерод – сажа.</a:t>
            </a:r>
            <a:endParaRPr sz="1000"/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Arial"/>
              <a:buChar char="•"/>
              <a:defRPr/>
            </a:pPr>
            <a:endParaRPr sz="10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Arial"/>
              <a:buChar char="•"/>
              <a:defRPr/>
            </a:pPr>
            <a:r>
              <a:rPr lang="ru-RU" sz="10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Технология включает: прием и сортировку автошин, прессование, дробление, пиролиз – получение вторсырья и готовой продукции (производство получается безотходным, так как все продукты пиролиза используются в промышленности); объем производства основной продукции – более 60 тыс. кв. м. плитки и бесшовных покрытий ежегодно (переработка </a:t>
            </a:r>
            <a:r>
              <a:rPr lang="en-US" sz="10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~ </a:t>
            </a:r>
            <a:r>
              <a:rPr lang="ru-RU" sz="10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4-6 тыс. тонн шин ежегодно).</a:t>
            </a:r>
            <a:endParaRPr sz="1000"/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Arial"/>
              <a:buChar char="•"/>
              <a:defRPr/>
            </a:pPr>
            <a:endParaRPr sz="10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Arial"/>
              <a:buChar char="•"/>
              <a:defRPr/>
            </a:pPr>
            <a:r>
              <a:rPr lang="ru-RU" sz="10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Дальнейшая перспектива – увеличение ассортимента выпускаемой продукции на основе резиновой крошки.</a:t>
            </a:r>
            <a:endParaRPr sz="1000"/>
          </a:p>
        </p:txBody>
      </p:sp>
      <p:sp>
        <p:nvSpPr>
          <p:cNvPr id="37" name="object 31"/>
          <p:cNvSpPr txBox="1"/>
          <p:nvPr/>
        </p:nvSpPr>
        <p:spPr bwMode="auto">
          <a:xfrm>
            <a:off x="5034677" y="5350386"/>
            <a:ext cx="4001149" cy="360207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Производители оборудования</a:t>
            </a:r>
            <a:endParaRPr/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Крупные застройщики и дорожностроительные компании ХМАО и ЯНАО.</a:t>
            </a:r>
            <a:endParaRPr/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Полигоны промышленных отходов и эксплуатанты крупных парков автотехники.</a:t>
            </a:r>
            <a:endParaRPr/>
          </a:p>
        </p:txBody>
      </p:sp>
      <p:sp>
        <p:nvSpPr>
          <p:cNvPr id="39" name="object 34"/>
          <p:cNvSpPr txBox="1"/>
          <p:nvPr/>
        </p:nvSpPr>
        <p:spPr bwMode="auto">
          <a:xfrm>
            <a:off x="581863" y="3618493"/>
            <a:ext cx="3679713" cy="388706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defTabSz="950926">
              <a:spcBef>
                <a:spcPts val="179"/>
              </a:spcBef>
              <a:defRPr/>
            </a:pPr>
            <a:r>
              <a:rPr lang="ru-RU" sz="1200" b="1" spc="13">
                <a:solidFill>
                  <a:srgbClr val="1E3A5B"/>
                </a:solidFill>
                <a:latin typeface="Arial Black"/>
                <a:ea typeface="Microsoft JhengHei UI"/>
                <a:cs typeface="Arial Black"/>
              </a:rPr>
              <a:t>Р</a:t>
            </a:r>
            <a:r>
              <a:rPr lang="ru-RU" sz="1200" b="1" i="0" u="none" strike="noStrike" cap="none" spc="11">
                <a:solidFill>
                  <a:srgbClr val="1E3A5B"/>
                </a:solidFill>
                <a:latin typeface="Arial Black"/>
                <a:ea typeface="Microsoft JhengHei UI"/>
                <a:cs typeface="Arial Black"/>
              </a:rPr>
              <a:t>есурсы, необходимые для реализации проекта*:</a:t>
            </a:r>
            <a:endParaRPr lang="ru-RU" sz="1200" b="1">
              <a:solidFill>
                <a:srgbClr val="1E3A5B"/>
              </a:solidFill>
              <a:latin typeface="Arial Black"/>
              <a:ea typeface="Microsoft JhengHei UI"/>
              <a:cs typeface="Arial Black"/>
            </a:endParaRPr>
          </a:p>
        </p:txBody>
      </p:sp>
      <p:sp>
        <p:nvSpPr>
          <p:cNvPr id="40" name="object 31"/>
          <p:cNvSpPr txBox="1"/>
          <p:nvPr/>
        </p:nvSpPr>
        <p:spPr bwMode="auto">
          <a:xfrm>
            <a:off x="4866705" y="3618492"/>
            <a:ext cx="5436724" cy="1532912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Основные потребители продукции: строительные </a:t>
            </a:r>
            <a:r>
              <a:rPr lang="en-US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/ </a:t>
            </a: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дорожностроительные компании, производители спортивных покрытий, дорожных покрытий на основе модификаторов с использованием резиновой крошки, производители резинотехнических изделий, компании, обслуживающие нефтедобывающую отрасль.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endParaRPr lang="ru-RU" sz="8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Госпрограмма ХМАО «Развитие жилищной сферы»: до 2025 г. запланирован устойчивый рост объемов жилищного строительства (в т. ч. построено 8 спорткомплексов, 9 хоккейных кортов, 2 скейтпарка и 17 многофункциональных спортплощадок и тренажерных комплексов) – потенциал наращивания объемов.</a:t>
            </a:r>
            <a:endParaRPr/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endParaRPr lang="ru-RU" sz="8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Стабильный рост парка автомобильной техники в ХМАО-Югра (требуется утилизация отработанных шин).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endParaRPr lang="ru-RU" sz="8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С 2001г. в районе г. Нижневартовска было размещено порядка 1,2 млн. отработанных шин (одна из крупнейших свалок Западной Сибири); суммарно объем шин требующих переработки в районе г. Нижневартовска – 12 тыс. тонн (в соседней агломерации «Сургут-Нефтеюганск» – 7,4 тыс. тонн.).</a:t>
            </a:r>
            <a:endParaRPr/>
          </a:p>
        </p:txBody>
      </p:sp>
      <p:sp>
        <p:nvSpPr>
          <p:cNvPr id="41" name="object 34"/>
          <p:cNvSpPr txBox="1"/>
          <p:nvPr/>
        </p:nvSpPr>
        <p:spPr bwMode="auto">
          <a:xfrm>
            <a:off x="5005813" y="3312965"/>
            <a:ext cx="3678273" cy="207474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defTabSz="950926">
              <a:spcBef>
                <a:spcPts val="179"/>
              </a:spcBef>
              <a:defRPr/>
            </a:pPr>
            <a:r>
              <a:rPr lang="ru-RU" sz="1200" b="1" spc="13">
                <a:solidFill>
                  <a:srgbClr val="1E3A5B"/>
                </a:solidFill>
                <a:latin typeface="Arial Black"/>
                <a:ea typeface="Microsoft JhengHei UI"/>
                <a:cs typeface="Arial Black"/>
              </a:rPr>
              <a:t>обеспеченность спросом</a:t>
            </a:r>
            <a:endParaRPr lang="ru-RU" sz="1200" b="1">
              <a:solidFill>
                <a:srgbClr val="1E3A5B"/>
              </a:solidFill>
              <a:latin typeface="Arial Black"/>
              <a:ea typeface="Microsoft JhengHei UI"/>
              <a:cs typeface="Arial Black"/>
            </a:endParaRPr>
          </a:p>
        </p:txBody>
      </p:sp>
      <p:sp>
        <p:nvSpPr>
          <p:cNvPr id="51" name="object 34"/>
          <p:cNvSpPr txBox="1"/>
          <p:nvPr/>
        </p:nvSpPr>
        <p:spPr bwMode="auto">
          <a:xfrm>
            <a:off x="5034677" y="5141783"/>
            <a:ext cx="3678273" cy="207474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defTabSz="950926">
              <a:spcBef>
                <a:spcPts val="179"/>
              </a:spcBef>
              <a:defRPr/>
            </a:pPr>
            <a:r>
              <a:rPr lang="ru-RU" sz="1200" b="1" spc="13">
                <a:solidFill>
                  <a:srgbClr val="1E3A5B"/>
                </a:solidFill>
                <a:latin typeface="Arial Black"/>
                <a:ea typeface="Microsoft JhengHei UI"/>
                <a:cs typeface="Arial Black"/>
              </a:rPr>
              <a:t>потенциальные партнёры</a:t>
            </a:r>
            <a:endParaRPr/>
          </a:p>
        </p:txBody>
      </p:sp>
      <p:sp>
        <p:nvSpPr>
          <p:cNvPr id="52" name="object 31"/>
          <p:cNvSpPr txBox="1"/>
          <p:nvPr/>
        </p:nvSpPr>
        <p:spPr bwMode="auto">
          <a:xfrm>
            <a:off x="438400" y="6246290"/>
            <a:ext cx="4175839" cy="797086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Предоставление земельного участка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Субсидирование расходов на приобретение оборудования, строительство.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Поддержка в части предоставления целевых займов/предоставления гарантий.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Предоставление налоговых преференций.</a:t>
            </a:r>
            <a:endParaRPr/>
          </a:p>
          <a:p>
            <a:pPr marL="185567" indent="-171450" algn="just" defTabSz="950925">
              <a:lnSpc>
                <a:spcPts val="859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endParaRPr/>
          </a:p>
          <a:p>
            <a:pPr algn="just" defTabSz="950925">
              <a:lnSpc>
                <a:spcPts val="859"/>
              </a:lnSpc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       </a:t>
            </a:r>
            <a:r>
              <a:rPr lang="ru-RU" sz="800" b="1" i="0" u="none" strike="noStrike" cap="none" spc="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*сведения о ресурсах указаны ориентировочно и зависят от конкретного инвестиционного  проекта</a:t>
            </a:r>
            <a:endParaRPr/>
          </a:p>
        </p:txBody>
      </p:sp>
      <p:sp>
        <p:nvSpPr>
          <p:cNvPr id="55" name="object 31"/>
          <p:cNvSpPr txBox="1"/>
          <p:nvPr/>
        </p:nvSpPr>
        <p:spPr bwMode="auto">
          <a:xfrm>
            <a:off x="4817079" y="6246291"/>
            <a:ext cx="5540357" cy="687866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Помощь в подготовке кадров / организация обучения.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Организация переговоров с потенциальными партнерами (в т. ч. гос. и мун. учреждениями – ПАТП и пр.).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Координация в части взаимодействия с администрациями населенных пунктов Нижневартовской агломерации и агломерации «Сургут-Нефтеюганск», других территорий ХМАО-Югры, а также ЯНАО / продвижение проекта в деловой среде.</a:t>
            </a:r>
            <a:endParaRPr/>
          </a:p>
          <a:p>
            <a:pPr marL="185567" indent="-171450" algn="just" defTabSz="950925">
              <a:lnSpc>
                <a:spcPts val="859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Сопровождение инвестиционного проекта по принципу «одного окна»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297999" y="5825150"/>
            <a:ext cx="10005429" cy="3223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6755" marR="2702" lvl="0" indent="0" algn="ctr" defTabSz="486369">
              <a:lnSpc>
                <a:spcPts val="1862"/>
              </a:lnSpc>
              <a:spcBef>
                <a:spcPts val="51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-5">
                <a:ln>
                  <a:noFill/>
                </a:ln>
                <a:solidFill>
                  <a:srgbClr val="0092E1"/>
                </a:solidFill>
                <a:latin typeface="Arial Black"/>
                <a:ea typeface="+mn-ea"/>
                <a:cs typeface="Arial Black"/>
              </a:rPr>
              <a:t>государственная поддержка</a:t>
            </a:r>
            <a:endParaRPr/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316680" y="5808992"/>
            <a:ext cx="10017250" cy="338554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92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8" name="object 31"/>
          <p:cNvSpPr txBox="1"/>
          <p:nvPr/>
        </p:nvSpPr>
        <p:spPr bwMode="auto">
          <a:xfrm>
            <a:off x="415131" y="4007200"/>
            <a:ext cx="4145600" cy="1343187"/>
          </a:xfrm>
          <a:prstGeom prst="rect">
            <a:avLst/>
          </a:prstGeom>
        </p:spPr>
        <p:txBody>
          <a:bodyPr vert="horz" wrap="square" lIns="0" tIns="32186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Сырье: местные автосервисы, шиномонтажные и транспортные компании / собственные точки сбора по территории; переработка объемов полигонов (&gt;60 тыс. тонн. – по близлежащим агломерациям). 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endParaRPr lang="ru-RU" sz="8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Земельный участок от 0,3 Га с удобной транспортной развязкой, с подведенными коммуникациями (при тех. возможности): электроэнергия КТП – 400 кВ*А, вода - скважина, канализация – септик, теплоснабжение – газовая котельная; производственные помещения – 2,05 тыс. кв. м. с системой вентиляции.</a:t>
            </a:r>
            <a:endParaRPr/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endParaRPr lang="ru-RU" sz="8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Кадровое обеспечение: 46 человек, местные и привлеченные специалисты.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endParaRPr lang="ru-RU" sz="8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Технология: приглашенный технолог производства.</a:t>
            </a:r>
            <a:endParaRPr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63501" y="988197"/>
            <a:ext cx="4144881" cy="25322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Треугольник 2"/>
          <p:cNvSpPr/>
          <p:nvPr/>
        </p:nvSpPr>
        <p:spPr bwMode="auto">
          <a:xfrm rot="16199998" flipH="1">
            <a:off x="10242261" y="993436"/>
            <a:ext cx="584775" cy="317502"/>
          </a:xfrm>
          <a:prstGeom prst="triangle">
            <a:avLst>
              <a:gd name="adj" fmla="val 50000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1F42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Треугольник 2"/>
          <p:cNvSpPr/>
          <p:nvPr/>
        </p:nvSpPr>
        <p:spPr bwMode="auto">
          <a:xfrm rot="5400000">
            <a:off x="-133638" y="999580"/>
            <a:ext cx="584775" cy="317502"/>
          </a:xfrm>
          <a:prstGeom prst="triangle">
            <a:avLst>
              <a:gd name="adj" fmla="val 5000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1F42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object 11"/>
          <p:cNvSpPr txBox="1"/>
          <p:nvPr/>
        </p:nvSpPr>
        <p:spPr bwMode="auto">
          <a:xfrm>
            <a:off x="-126044" y="1058942"/>
            <a:ext cx="429887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ctr" defTabSz="914400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1" u="none" strike="noStrike" cap="none" spc="-10">
                <a:ln>
                  <a:noFill/>
                </a:ln>
                <a:solidFill>
                  <a:prstClr val="white"/>
                </a:solidFill>
                <a:latin typeface="Arial"/>
                <a:cs typeface="Arial"/>
              </a:rPr>
              <a:t>S</a:t>
            </a:r>
            <a:endParaRPr sz="1200" b="1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2" name="object 11"/>
          <p:cNvSpPr txBox="1"/>
          <p:nvPr/>
        </p:nvSpPr>
        <p:spPr bwMode="auto">
          <a:xfrm>
            <a:off x="10402837" y="1058942"/>
            <a:ext cx="350855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ctr" defTabSz="914400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1" u="none" strike="noStrike" cap="none" spc="-10">
                <a:ln>
                  <a:noFill/>
                </a:ln>
                <a:solidFill>
                  <a:srgbClr val="1E3A5B"/>
                </a:solidFill>
                <a:latin typeface="Arial"/>
                <a:cs typeface="Arial"/>
              </a:rPr>
              <a:t>W</a:t>
            </a:r>
            <a:endParaRPr sz="1200" b="1" u="none" strike="noStrike" cap="none" spc="0">
              <a:ln>
                <a:noFill/>
              </a:ln>
              <a:solidFill>
                <a:srgbClr val="1E3A5B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377822" y="678668"/>
            <a:ext cx="5897228" cy="58862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0" indent="-228600" algn="just"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Положительная демографическая ситуация (в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2012г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. - 263,2 тыс. человек, в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2023г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.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– по оценке 289,5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тыс. человек): </a:t>
            </a:r>
            <a:b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</a:b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в первую очередь за счет естественного прироста; начиная с 2021 г. наблюдается миграционный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прирост.</a:t>
            </a:r>
            <a:endParaRPr/>
          </a:p>
          <a:p>
            <a:pPr marL="228600" lvl="0" indent="-228600" algn="just"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Средний возраст населения - 36,9 лет (высокая доля трудоспособного населения, а также населения моложе трудоспособного возраста - 62% и 20,5% соответственно).</a:t>
            </a:r>
            <a:endParaRPr/>
          </a:p>
          <a:p>
            <a:pPr marL="228600" lvl="0" indent="-228600" algn="just"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Численность занятых в экономике —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125,8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тыс. чел.</a:t>
            </a:r>
            <a:endParaRPr/>
          </a:p>
          <a:p>
            <a:pPr marL="228600" lvl="0" indent="-228600" algn="just"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Автодороги: 71-100К-10 — транспортный коридор федерального значения «Северный широтный коридор» (Пермь — Серов — Ханты-Мансийск — Сургут — Нижневартовск —Томск), 71-100Н-1902 (Нижневартовск —  Радужный); мост через р.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Вах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 на дороге Нижневартовск — Стрежевой (способствует развитию межрегиональных связей с Томской областью); автовокзал — более 350 тыс. пассажиров в год по 20 направлениям.</a:t>
            </a:r>
            <a:endParaRPr/>
          </a:p>
          <a:p>
            <a:pPr marL="228600" lvl="0" indent="-228600" algn="just"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Железнодорожный транспорт: 7 направлений дальних перевозок и пригородное сообщение с Сургутом, ж</a:t>
            </a:r>
            <a:r>
              <a:rPr lang="en-US" sz="850" spc="-20">
                <a:solidFill>
                  <a:srgbClr val="1E3A5B"/>
                </a:solidFill>
                <a:latin typeface="Arial"/>
                <a:cs typeface="Arial"/>
              </a:rPr>
              <a:t>/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д станция Нижневартовск-1 и грузовая ж</a:t>
            </a:r>
            <a:r>
              <a:rPr lang="en-US" sz="850" spc="-20">
                <a:solidFill>
                  <a:srgbClr val="1E3A5B"/>
                </a:solidFill>
                <a:latin typeface="Arial"/>
                <a:cs typeface="Arial"/>
              </a:rPr>
              <a:t>/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д станция Нижневартовск-2 (Свердловская железная дорога, ветка Тюмень — Новый Уренгой); железнодорожный вокзал — 1 тыс. пассажиров в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сут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.</a:t>
            </a:r>
            <a:endParaRPr/>
          </a:p>
          <a:p>
            <a:pPr marL="228600" lvl="0" indent="-228600" algn="just"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Международный аэропорт «Нижневартовск» (550 чел./час, грузооборот: внутренние линии — 100 т в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сут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., международные линии — 40 т в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сут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.); наличие вертолетного парка.</a:t>
            </a:r>
            <a:endParaRPr/>
          </a:p>
          <a:p>
            <a:pPr marL="228600" lvl="0" indent="-228600" algn="just"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Развитый речной транспорт: ООО «Речной порт Нижневартовск» — услуги по перевозке водным транспортом грузов по рекам Обь-Иртышского бассейна, перегрузка плавкранами (36 ед. флота).</a:t>
            </a:r>
            <a:endParaRPr/>
          </a:p>
          <a:p>
            <a:pPr marL="228600" lvl="0" indent="-228600" algn="just"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Проходят магистральные трубопроводы высокого давления федерального и регионального значения (нефтепроводы, газопроводы, нефтепродуктопроводы, водоводы).</a:t>
            </a:r>
            <a:endParaRPr/>
          </a:p>
          <a:p>
            <a:pPr marL="228600" lvl="0" indent="-228600" algn="just"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Гидрографическая система: реки Обь, Большой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Еган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, Рязанский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Еган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, Малый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Еган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, протока Большая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Рязанка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, озера Комсомольское,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Эмтор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, Голубое, Кедровое, Церковное,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Рямное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, болота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Никитинское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,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Мыхпайское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.</a:t>
            </a:r>
            <a:endParaRPr/>
          </a:p>
          <a:p>
            <a:pPr marL="228600" lvl="0" indent="-228600" algn="just"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Промышленное производство: добыча полезных ископаемых (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нефтегазодобыча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) — 52,5 %, обеспечение электрической энергией, газом и паром — 26,8 %, обрабатывающие производства — 17,1 % (в т. ч. нефтегазоперерабатывающая отрасль — более 63 %, а также выполнение работ и услуг по ремонту и монтажу машин и оборудования, производство готовых металлических изделий, пищевая отрасль (птицефабрика, мясные и овощные полуфабрикаты, хлебобулочные изделия, напитки, рыбная продукция, дикоросы и молочная продукция)) , водоснабжение и водоотведение — 3,6 %; объем отгруженных товаров собственного производства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( по оценке за 2023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г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.)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—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105,3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млн руб.</a:t>
            </a:r>
            <a:endParaRPr/>
          </a:p>
          <a:p>
            <a:pPr marL="228600" lvl="0" indent="-228600" algn="just"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Субъектов МСП (по итогам 2022 г.) - 12 647 (в т. ч. 4 628 юридических лиц, 8 019 индивидуальных предпринимателей); предприятия МСП преимущественно заняты в торговле - 26%, транспортировке и хранении - 14,5% строительстве - 14,3% и др.; численность работников предприятий МСП (без индивидуальных предпринимателей) - 33,7 тыс. чел.; оборот предприятий МСП - 165,8 млрд руб.</a:t>
            </a:r>
            <a:endParaRPr/>
          </a:p>
          <a:p>
            <a:pPr marL="228600" indent="-228600" algn="just"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Объем инвестиций в основной капитал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(по оценке за 2023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г.)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– 41,5 млрд.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руб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.;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в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2024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г. реализуемых инвестиционных проектов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за счет средств инвесторов — на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сумму более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15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млрд руб. </a:t>
            </a:r>
            <a:endParaRPr/>
          </a:p>
          <a:p>
            <a:pPr marL="228600" lvl="0" indent="-228600" algn="just"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Значимые предприятия: АО "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Горэлектросеть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", ООО "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Нижневартовские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 коммунальные системы", АО "Самотлорнефтегаз", ООО "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Нижневартовское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 нефтеперерабатывающее объединение", "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Нижневартовский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 ГПЗ" филиал АО "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СибурТюменьГаз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", ОАО "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Нижневартовскавиа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", ООО "ПАТП-1", АО "ПАТП-2", ООО "Птицефабрика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Нижневартовская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", ООО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Нижневартовский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 рыбоконсервный комбинат "Санта-Мария", АО "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Самотлорнефтепромхим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", ООО "НТГМ", ОАО "НЗРА" и другие.</a:t>
            </a:r>
            <a:endParaRPr/>
          </a:p>
          <a:p>
            <a:pPr marL="228600" lvl="0" indent="-228600" algn="just"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Туристическая инфраструктура: 57 мест размещения, 283 предприятия общепита (более 22,4 тыс. мест), </a:t>
            </a:r>
            <a:b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</a:b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2 музея, 2 театра, Дворец искусств, 2 стадиона, спортивный комплекс «Арена», Ледовый дворец, 77 турагентств и туристических центров, санаторий, 17 туристических баз и домов отдыха, лесной комплекс «ЯГОМ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».</a:t>
            </a:r>
            <a:endParaRPr/>
          </a:p>
          <a:p>
            <a:pPr marL="228600" lvl="0" indent="-228600" algn="just"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Исторические здания и памятники: военные монументы и мемориалы, аллеи, скульптуры.</a:t>
            </a:r>
            <a:endParaRPr/>
          </a:p>
          <a:p>
            <a:pPr marL="228600" lvl="0" indent="-228600" algn="just"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Культовые сооружения: 10 храмов и церквей, 3 мечети.</a:t>
            </a:r>
            <a:endParaRPr/>
          </a:p>
          <a:p>
            <a:pPr marL="228600" lvl="0" indent="-228600" algn="just"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Минерально-сырьевые ресурсы: 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Мегионский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,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Мыхпайский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,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Самотлорский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, Южно-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Мыхпайский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 участки </a:t>
            </a:r>
            <a:b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</a:b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по добыче нефти; эксплуатируются два 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нефтегазоперерабатывающихк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  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омплекса</a:t>
            </a:r>
            <a:r>
              <a:rPr lang="ru-RU" sz="850" spc="-20">
                <a:solidFill>
                  <a:srgbClr val="1E3A5B"/>
                </a:solidFill>
                <a:latin typeface="Arial"/>
                <a:cs typeface="Arial"/>
              </a:rPr>
              <a:t>; песок, торф.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6508475" y="680950"/>
            <a:ext cx="3839997" cy="4924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0" indent="-228600" algn="just">
              <a:lnSpc>
                <a:spcPts val="804"/>
              </a:lnSpc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>
                <a:solidFill>
                  <a:srgbClr val="1E3A5B"/>
                </a:solidFill>
                <a:latin typeface="Arial"/>
                <a:cs typeface="Arial"/>
              </a:rPr>
              <a:t>Удаленность территории от основных рынков (поставщиков </a:t>
            </a:r>
            <a:br>
              <a:rPr lang="ru-RU" sz="850">
                <a:solidFill>
                  <a:srgbClr val="1E3A5B"/>
                </a:solidFill>
                <a:latin typeface="Arial"/>
                <a:cs typeface="Arial"/>
              </a:rPr>
            </a:br>
            <a:r>
              <a:rPr lang="ru-RU" sz="850">
                <a:solidFill>
                  <a:srgbClr val="1E3A5B"/>
                </a:solidFill>
                <a:latin typeface="Arial"/>
                <a:cs typeface="Arial"/>
              </a:rPr>
              <a:t>и покупателей) — высокие транспортные издержки; удаленность города от административного центра (533 км от Ханты-Мансийска) и областной столицы (1015 км от Тюмени).</a:t>
            </a:r>
            <a:endParaRPr/>
          </a:p>
          <a:p>
            <a:pPr marL="228600" lvl="0" indent="-228600" algn="just">
              <a:lnSpc>
                <a:spcPts val="804"/>
              </a:lnSpc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>
                <a:solidFill>
                  <a:srgbClr val="1E3A5B"/>
                </a:solidFill>
                <a:latin typeface="Arial"/>
                <a:cs typeface="Arial"/>
              </a:rPr>
              <a:t>Дисбаланс профессионально-квалификационного характера в структуре спроса и предложения рабочей силы на рынке труда (преобладает спрос на рабочие специальности).</a:t>
            </a:r>
            <a:endParaRPr/>
          </a:p>
          <a:p>
            <a:pPr marL="228600" lvl="0" indent="-228600" algn="just">
              <a:lnSpc>
                <a:spcPts val="804"/>
              </a:lnSpc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>
                <a:solidFill>
                  <a:srgbClr val="1E3A5B"/>
                </a:solidFill>
                <a:latin typeface="Arial"/>
                <a:cs typeface="Arial"/>
              </a:rPr>
              <a:t>Суровые природно-климатические условия, предопределяющие высокие издержки производства.</a:t>
            </a:r>
            <a:endParaRPr/>
          </a:p>
          <a:p>
            <a:pPr marL="228600" lvl="0" indent="-228600" algn="just">
              <a:lnSpc>
                <a:spcPts val="804"/>
              </a:lnSpc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>
                <a:solidFill>
                  <a:srgbClr val="1E3A5B"/>
                </a:solidFill>
                <a:latin typeface="Arial"/>
                <a:cs typeface="Arial"/>
              </a:rPr>
              <a:t>Высокий уровень техногенного воздействия на окружающую среду (предприятия нефтегазодобывающей отрасли); значительное загрязнение атмосферного воздуха и р. Оби.</a:t>
            </a:r>
            <a:endParaRPr/>
          </a:p>
          <a:p>
            <a:pPr marL="228600" lvl="0" indent="-228600" algn="just">
              <a:lnSpc>
                <a:spcPts val="804"/>
              </a:lnSpc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>
                <a:solidFill>
                  <a:srgbClr val="1E3A5B"/>
                </a:solidFill>
                <a:latin typeface="Arial"/>
                <a:cs typeface="Arial"/>
              </a:rPr>
              <a:t>Высокий уровень изношенности основных фондов во многих отраслях экономики и социальной сферы.</a:t>
            </a:r>
            <a:endParaRPr/>
          </a:p>
          <a:p>
            <a:pPr marL="228600" lvl="0" indent="-228600" algn="just">
              <a:lnSpc>
                <a:spcPts val="804"/>
              </a:lnSpc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>
                <a:solidFill>
                  <a:srgbClr val="1E3A5B"/>
                </a:solidFill>
                <a:latin typeface="Arial"/>
                <a:cs typeface="Arial"/>
              </a:rPr>
              <a:t>Недостаточная обеспеченность объектами образования (общеобразовательные организации - 78,3 % от нормативного значения).</a:t>
            </a:r>
            <a:endParaRPr/>
          </a:p>
          <a:p>
            <a:pPr marL="228600" lvl="0" indent="-228600" algn="just">
              <a:lnSpc>
                <a:spcPts val="804"/>
              </a:lnSpc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>
                <a:solidFill>
                  <a:srgbClr val="1E3A5B"/>
                </a:solidFill>
                <a:latin typeface="Arial"/>
                <a:cs typeface="Arial"/>
              </a:rPr>
              <a:t>Недостаточная обеспеченность объектами здравоохранения (больницы — 61,5 % от нормативного значения).</a:t>
            </a:r>
            <a:endParaRPr/>
          </a:p>
          <a:p>
            <a:pPr marL="228600" lvl="0" indent="-228600" algn="just">
              <a:lnSpc>
                <a:spcPts val="804"/>
              </a:lnSpc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>
                <a:solidFill>
                  <a:srgbClr val="1E3A5B"/>
                </a:solidFill>
                <a:latin typeface="Arial"/>
                <a:cs typeface="Arial"/>
              </a:rPr>
              <a:t>Низкая обеспеченность объектами физической культуры и спорта (спортивные сооружения - 27,3 % от нормативного значения).</a:t>
            </a:r>
            <a:endParaRPr/>
          </a:p>
          <a:p>
            <a:pPr marL="228600" lvl="0" indent="-228600" algn="just">
              <a:lnSpc>
                <a:spcPts val="804"/>
              </a:lnSpc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>
                <a:solidFill>
                  <a:srgbClr val="1E3A5B"/>
                </a:solidFill>
                <a:latin typeface="Arial"/>
                <a:cs typeface="Arial"/>
              </a:rPr>
              <a:t>Несоответствие уровня развития автомобильных дорог уровню автомобилизации; высокая интенсивность потоков автомобильного транспорта.</a:t>
            </a:r>
            <a:endParaRPr/>
          </a:p>
          <a:p>
            <a:pPr marL="228600" lvl="0" indent="-228600" algn="just">
              <a:lnSpc>
                <a:spcPts val="804"/>
              </a:lnSpc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>
                <a:solidFill>
                  <a:srgbClr val="1E3A5B"/>
                </a:solidFill>
                <a:latin typeface="Arial"/>
                <a:cs typeface="Arial"/>
              </a:rPr>
              <a:t>Недостаточное обеспечение объектов ливневой канализации, уличного освещения и локальных очистных сооружений.</a:t>
            </a:r>
            <a:endParaRPr/>
          </a:p>
          <a:p>
            <a:pPr marL="228600" lvl="0" indent="-228600" algn="just">
              <a:lnSpc>
                <a:spcPts val="804"/>
              </a:lnSpc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>
                <a:solidFill>
                  <a:srgbClr val="1E3A5B"/>
                </a:solidFill>
                <a:latin typeface="Arial"/>
                <a:cs typeface="Arial"/>
              </a:rPr>
              <a:t>Недостаточное обеспечение доступным и комфортным жильем (аварийный жилищный фонд (по состоянию на январь 2023 г.) — 56 многоквартирных домов общей площадью 24,8 тыс. кв. м).</a:t>
            </a:r>
            <a:endParaRPr/>
          </a:p>
          <a:p>
            <a:pPr marL="228600" lvl="0" indent="-228600" algn="just">
              <a:lnSpc>
                <a:spcPts val="804"/>
              </a:lnSpc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>
                <a:solidFill>
                  <a:srgbClr val="1E3A5B"/>
                </a:solidFill>
                <a:latin typeface="Arial"/>
                <a:cs typeface="Arial"/>
              </a:rPr>
              <a:t>Значительная протяженность уличной водопроводной сети, нуждающейся в замене —16,7 км.</a:t>
            </a:r>
            <a:endParaRPr/>
          </a:p>
          <a:p>
            <a:pPr marL="228600" lvl="0" indent="-228600" algn="just">
              <a:lnSpc>
                <a:spcPts val="804"/>
              </a:lnSpc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>
                <a:solidFill>
                  <a:srgbClr val="1E3A5B"/>
                </a:solidFill>
                <a:latin typeface="Arial"/>
                <a:cs typeface="Arial"/>
              </a:rPr>
              <a:t>Значительная протяженность уличной канализационной сети, нуждающейся в замене — 43,9 км.</a:t>
            </a:r>
            <a:endParaRPr/>
          </a:p>
          <a:p>
            <a:pPr marL="228600" lvl="0" indent="-228600" algn="just">
              <a:lnSpc>
                <a:spcPts val="804"/>
              </a:lnSpc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>
                <a:solidFill>
                  <a:srgbClr val="1E3A5B"/>
                </a:solidFill>
                <a:latin typeface="Arial"/>
                <a:cs typeface="Arial"/>
              </a:rPr>
              <a:t>Значительная протяженность тепловых и паровых сетей, нуждающихся в замене — 62,8 км.</a:t>
            </a:r>
            <a:endParaRPr/>
          </a:p>
          <a:p>
            <a:pPr marL="228600" lvl="0" indent="-228600" algn="just">
              <a:lnSpc>
                <a:spcPts val="804"/>
              </a:lnSpc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>
                <a:solidFill>
                  <a:srgbClr val="1E3A5B"/>
                </a:solidFill>
                <a:latin typeface="Arial"/>
                <a:cs typeface="Arial"/>
              </a:rPr>
              <a:t>Высокая степень изношенности объектов электросетевого хозяйства — до 50 %.</a:t>
            </a:r>
            <a:endParaRPr/>
          </a:p>
          <a:p>
            <a:pPr marL="228600" lvl="0" indent="-228600" algn="just">
              <a:lnSpc>
                <a:spcPts val="804"/>
              </a:lnSpc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>
                <a:solidFill>
                  <a:srgbClr val="1E3A5B"/>
                </a:solidFill>
                <a:latin typeface="Arial"/>
                <a:cs typeface="Arial"/>
              </a:rPr>
              <a:t>Недостаточная обеспеченность в долгосрочной перспективе энергосистемы города свободными мощностями.</a:t>
            </a:r>
            <a:endParaRPr/>
          </a:p>
          <a:p>
            <a:pPr marL="228600" lvl="0" indent="-228600" algn="just">
              <a:lnSpc>
                <a:spcPts val="804"/>
              </a:lnSpc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>
                <a:solidFill>
                  <a:srgbClr val="1E3A5B"/>
                </a:solidFill>
                <a:latin typeface="Arial"/>
                <a:cs typeface="Arial"/>
              </a:rPr>
              <a:t>Недостаточный уровень развития туристско-рекреационной инфраструктуры.</a:t>
            </a:r>
            <a:endParaRPr/>
          </a:p>
          <a:p>
            <a:pPr marL="228600" lvl="0" indent="-228600" algn="just">
              <a:lnSpc>
                <a:spcPts val="804"/>
              </a:lnSpc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>
                <a:solidFill>
                  <a:srgbClr val="1E3A5B"/>
                </a:solidFill>
                <a:latin typeface="Arial"/>
                <a:cs typeface="Arial"/>
              </a:rPr>
              <a:t>Низкий уровень газификации жилой застройки.</a:t>
            </a:r>
            <a:endParaRPr/>
          </a:p>
          <a:p>
            <a:pPr marL="228600" lvl="0" indent="-228600" algn="just">
              <a:lnSpc>
                <a:spcPts val="804"/>
              </a:lnSpc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>
                <a:solidFill>
                  <a:srgbClr val="1E3A5B"/>
                </a:solidFill>
                <a:latin typeface="Arial"/>
                <a:cs typeface="Arial"/>
              </a:rPr>
              <a:t>Значительная доля безвозмездных поступлений в </a:t>
            </a:r>
            <a:r>
              <a:rPr lang="ru-RU" sz="850">
                <a:solidFill>
                  <a:srgbClr val="1E3A5B"/>
                </a:solidFill>
                <a:latin typeface="Arial"/>
                <a:cs typeface="Arial"/>
              </a:rPr>
              <a:t>бюджет </a:t>
            </a:r>
            <a:r>
              <a:rPr lang="ru-RU" sz="850">
                <a:solidFill>
                  <a:srgbClr val="1E3A5B"/>
                </a:solidFill>
                <a:latin typeface="Arial"/>
                <a:cs typeface="Arial"/>
              </a:rPr>
              <a:t>(по оценке за 2023 г.) </a:t>
            </a:r>
            <a:r>
              <a:rPr lang="ru-RU" sz="850">
                <a:solidFill>
                  <a:srgbClr val="1E3A5B"/>
                </a:solidFill>
                <a:latin typeface="Arial"/>
                <a:cs typeface="Arial"/>
              </a:rPr>
              <a:t>— </a:t>
            </a:r>
            <a:r>
              <a:rPr lang="ru-RU" sz="850">
                <a:solidFill>
                  <a:srgbClr val="1E3A5B"/>
                </a:solidFill>
                <a:latin typeface="Arial"/>
                <a:cs typeface="Arial"/>
              </a:rPr>
              <a:t>16 391 </a:t>
            </a:r>
            <a:r>
              <a:rPr lang="ru-RU" sz="850">
                <a:solidFill>
                  <a:srgbClr val="1E3A5B"/>
                </a:solidFill>
                <a:latin typeface="Arial"/>
                <a:cs typeface="Arial"/>
              </a:rPr>
              <a:t>млн. </a:t>
            </a:r>
            <a:r>
              <a:rPr lang="ru-RU" sz="850">
                <a:solidFill>
                  <a:srgbClr val="1E3A5B"/>
                </a:solidFill>
                <a:latin typeface="Arial"/>
                <a:cs typeface="Arial"/>
              </a:rPr>
              <a:t>руб. (или </a:t>
            </a:r>
            <a:r>
              <a:rPr lang="ru-RU" sz="850">
                <a:solidFill>
                  <a:srgbClr val="1E3A5B"/>
                </a:solidFill>
                <a:latin typeface="Arial"/>
                <a:cs typeface="Arial"/>
              </a:rPr>
              <a:t>58,5% </a:t>
            </a:r>
            <a:r>
              <a:rPr lang="ru-RU" sz="850">
                <a:solidFill>
                  <a:srgbClr val="1E3A5B"/>
                </a:solidFill>
                <a:latin typeface="Arial"/>
                <a:cs typeface="Arial"/>
              </a:rPr>
              <a:t>от всех поступлений).</a:t>
            </a:r>
            <a:endParaRPr sz="850">
              <a:solidFill>
                <a:srgbClr val="1E3A5B"/>
              </a:solidFill>
              <a:latin typeface="Arial"/>
              <a:cs typeface="Arial"/>
            </a:endParaRPr>
          </a:p>
          <a:p>
            <a:pPr marL="228600" lvl="0" indent="-228600" algn="just">
              <a:lnSpc>
                <a:spcPts val="804"/>
              </a:lnSpc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>
                <a:solidFill>
                  <a:srgbClr val="1E3A5B"/>
                </a:solidFill>
                <a:latin typeface="Arial"/>
                <a:cs typeface="Arial"/>
              </a:rPr>
              <a:t>Низкий уровень диверсификации структуры городской экономики </a:t>
            </a:r>
            <a:br>
              <a:rPr lang="ru-RU" sz="850">
                <a:solidFill>
                  <a:srgbClr val="1E3A5B"/>
                </a:solidFill>
                <a:latin typeface="Arial"/>
                <a:cs typeface="Arial"/>
              </a:rPr>
            </a:br>
            <a:r>
              <a:rPr lang="ru-RU" sz="850">
                <a:solidFill>
                  <a:srgbClr val="1E3A5B"/>
                </a:solidFill>
                <a:latin typeface="Arial"/>
                <a:cs typeface="Arial"/>
              </a:rPr>
              <a:t>с явным доминированием в ней нефтегазовой отрасли; низкая инвестиционная привлекательность </a:t>
            </a:r>
            <a:r>
              <a:rPr lang="ru-RU" sz="850">
                <a:solidFill>
                  <a:srgbClr val="1E3A5B"/>
                </a:solidFill>
                <a:latin typeface="Arial"/>
                <a:cs typeface="Arial"/>
              </a:rPr>
              <a:t>несырьевых</a:t>
            </a:r>
            <a:r>
              <a:rPr lang="ru-RU" sz="850">
                <a:solidFill>
                  <a:srgbClr val="1E3A5B"/>
                </a:solidFill>
                <a:latin typeface="Arial"/>
                <a:cs typeface="Arial"/>
              </a:rPr>
              <a:t> секторов экономики.</a:t>
            </a:r>
            <a:endParaRPr/>
          </a:p>
        </p:txBody>
      </p:sp>
      <p:sp>
        <p:nvSpPr>
          <p:cNvPr id="2" name="TextBox 1"/>
          <p:cNvSpPr txBox="1"/>
          <p:nvPr/>
        </p:nvSpPr>
        <p:spPr bwMode="auto">
          <a:xfrm>
            <a:off x="-5562" y="1553830"/>
            <a:ext cx="307777" cy="24482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>
              <a:defRPr/>
            </a:pPr>
            <a:r>
              <a:rPr lang="ru-RU" sz="800" b="1">
                <a:solidFill>
                  <a:srgbClr val="1E3A5B"/>
                </a:solidFill>
                <a:latin typeface="Arial"/>
                <a:cs typeface="Arial"/>
              </a:rPr>
              <a:t>сильные стороны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10389703" y="1553830"/>
            <a:ext cx="307777" cy="244827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>
              <a:defRPr/>
            </a:pPr>
            <a:r>
              <a:rPr lang="ru-RU" sz="800" b="1">
                <a:solidFill>
                  <a:srgbClr val="1E3A5B"/>
                </a:solidFill>
                <a:latin typeface="Arial"/>
                <a:cs typeface="Arial"/>
              </a:rPr>
              <a:t>слабые стороны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298000" y="267313"/>
            <a:ext cx="10305273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en" sz="1600">
                <a:solidFill>
                  <a:prstClr val="white">
                    <a:lumMod val="75000"/>
                  </a:prstClr>
                </a:solidFill>
                <a:latin typeface="Arial Black"/>
                <a:ea typeface="+mn-ea"/>
                <a:cs typeface="Arial Black"/>
              </a:rPr>
              <a:t>SWOT-</a:t>
            </a:r>
            <a:r>
              <a:rPr lang="ru-RU" sz="1600">
                <a:solidFill>
                  <a:prstClr val="white">
                    <a:lumMod val="75000"/>
                  </a:prstClr>
                </a:solidFill>
                <a:latin typeface="Arial Black"/>
                <a:ea typeface="+mn-ea"/>
                <a:cs typeface="Arial Black"/>
              </a:rPr>
              <a:t>АНАЛИЗ ГОРОДА НИЖНЕВАРТОВСК</a:t>
            </a:r>
            <a:endParaRPr/>
          </a:p>
        </p:txBody>
      </p:sp>
      <p:sp>
        <p:nvSpPr>
          <p:cNvPr id="5" name="Номер слайда 2"/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0" algn="l" defTabSz="914400">
              <a:lnSpc>
                <a:spcPct val="90000"/>
              </a:lnSpc>
              <a:spcBef>
                <a:spcPts val="877"/>
              </a:spcBef>
              <a:buFont typeface="Arial"/>
              <a:buChar char="•"/>
              <a:defRPr sz="24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651641" indent="-250631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00252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7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40353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04546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0555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60656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00757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40858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l" defTabSz="8019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fld id="{3D928D49-9667-6644-8876-990F029E125B}" type="slidenum">
              <a:rPr lang="ru-RU" sz="900" b="0" i="0" u="none" strike="noStrike" cap="none" spc="0">
                <a:ln>
                  <a:noFill/>
                </a:ln>
                <a:solidFill>
                  <a:srgbClr val="BFBFBF"/>
                </a:solidFill>
                <a:latin typeface="Arial"/>
                <a:ea typeface="+mn-ea"/>
                <a:cs typeface="Arial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rgbClr val="BFBFBF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 bwMode="auto">
          <a:xfrm>
            <a:off x="6391761" y="837199"/>
            <a:ext cx="0" cy="6232475"/>
          </a:xfrm>
          <a:prstGeom prst="line">
            <a:avLst/>
          </a:prstGeom>
          <a:ln w="19050">
            <a:gradFill>
              <a:gsLst>
                <a:gs pos="0">
                  <a:srgbClr val="0092E1"/>
                </a:gs>
                <a:gs pos="99000">
                  <a:srgbClr val="21B63A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4823605" y="977034"/>
            <a:ext cx="5524351" cy="3223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6755" marR="2702" lvl="0" indent="0" algn="ctr" defTabSz="486369">
              <a:lnSpc>
                <a:spcPts val="1862"/>
              </a:lnSpc>
              <a:spcBef>
                <a:spcPts val="51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-5">
                <a:ln>
                  <a:noFill/>
                </a:ln>
                <a:solidFill>
                  <a:srgbClr val="21B63A"/>
                </a:solidFill>
                <a:latin typeface="Arial Black"/>
                <a:ea typeface="+mn-ea"/>
                <a:cs typeface="Arial Black"/>
              </a:rPr>
              <a:t>суть проекта</a:t>
            </a:r>
            <a:endParaRPr/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4794040" y="988197"/>
            <a:ext cx="5530878" cy="338554"/>
          </a:xfrm>
          <a:prstGeom prst="roundRect">
            <a:avLst>
              <a:gd name="adj" fmla="val 50000"/>
            </a:avLst>
          </a:prstGeom>
          <a:noFill/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386532" y="171420"/>
            <a:ext cx="10233277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ru-RU" sz="1600" b="1">
                <a:solidFill>
                  <a:srgbClr val="C0C1C2"/>
                </a:solidFill>
                <a:latin typeface="Arial Black"/>
              </a:rPr>
              <a:t>ОРГАНИЗАЦИЯ ЧАСТНОГО ЦЕНТРА ПОДГОТОВКИ И ПЕРЕПОДГОТОВКИ КАДРОВ (ТОКАРЕЙ, ФРЕЗЕРОВЩИКОВ, ШЛИФОВЩИКОВ) </a:t>
            </a:r>
            <a:endParaRPr/>
          </a:p>
        </p:txBody>
      </p:sp>
      <p:sp>
        <p:nvSpPr>
          <p:cNvPr id="7" name="Номер слайда 2"/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0" algn="l" defTabSz="914400">
              <a:lnSpc>
                <a:spcPct val="90000"/>
              </a:lnSpc>
              <a:spcBef>
                <a:spcPts val="877"/>
              </a:spcBef>
              <a:buFont typeface="Arial"/>
              <a:buChar char="•"/>
              <a:defRPr sz="24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651641" indent="-250631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00252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7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40353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04546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0555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60656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00757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40858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l" defTabSz="8019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fld id="{3D928D49-9667-6644-8876-990F029E125B}" type="slidenum">
              <a:rPr lang="ru-RU" sz="900" b="0" i="0" u="none" strike="noStrike" cap="none" spc="0">
                <a:ln>
                  <a:noFill/>
                </a:ln>
                <a:solidFill>
                  <a:srgbClr val="BFBFBF"/>
                </a:solidFill>
                <a:latin typeface="Arial"/>
                <a:ea typeface="+mn-ea"/>
                <a:cs typeface="Arial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rgbClr val="BFBFB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object 54"/>
          <p:cNvSpPr txBox="1"/>
          <p:nvPr/>
        </p:nvSpPr>
        <p:spPr bwMode="auto">
          <a:xfrm>
            <a:off x="3701701" y="6147547"/>
            <a:ext cx="3289998" cy="197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lang="ru-RU" sz="1200" b="1" spc="15">
                <a:solidFill>
                  <a:schemeClr val="bg1"/>
                </a:solidFill>
                <a:latin typeface="Arial Black"/>
                <a:cs typeface="Montserrat ExtraBold"/>
              </a:rPr>
              <a:t>государственная поддержка</a:t>
            </a:r>
            <a:endParaRPr sz="1200">
              <a:solidFill>
                <a:schemeClr val="bg1"/>
              </a:solidFill>
              <a:latin typeface="Arial Black"/>
              <a:cs typeface="Montserrat ExtraBold"/>
            </a:endParaRPr>
          </a:p>
        </p:txBody>
      </p:sp>
      <p:sp>
        <p:nvSpPr>
          <p:cNvPr id="36" name="object 31"/>
          <p:cNvSpPr txBox="1"/>
          <p:nvPr/>
        </p:nvSpPr>
        <p:spPr bwMode="auto">
          <a:xfrm flipH="0" flipV="0">
            <a:off x="4821401" y="1555277"/>
            <a:ext cx="5578962" cy="1561626"/>
          </a:xfrm>
          <a:prstGeom prst="rect">
            <a:avLst/>
          </a:prstGeom>
        </p:spPr>
        <p:txBody>
          <a:bodyPr vert="horz" wrap="square" lIns="0" tIns="32186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Arial"/>
              <a:buChar char="•"/>
              <a:defRPr/>
            </a:pPr>
            <a:r>
              <a:rPr lang="ru-RU" sz="10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Открытие специализированного многопрофильного учебного центра рабочих специальностей, оснащенного высокотехнологичным оборудованием по востребованным на рынке региона профессиям; пропускная способность центра составит до 240 чел. в день.</a:t>
            </a:r>
            <a:endParaRPr sz="1000"/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endParaRPr sz="10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Arial"/>
              <a:buChar char="•"/>
              <a:defRPr/>
            </a:pPr>
            <a:r>
              <a:rPr lang="ru-RU" sz="10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Основная задача – оказание высокопрофессиональных услуг в сфере подготовки/переподготовки рабочих кадров; основные специальности: строители, машинисты, нефтяники, слесари, операторы, монтажники, сварщики, стропальщики,  фрезеровщики и др.</a:t>
            </a:r>
            <a:endParaRPr sz="1000"/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Arial"/>
              <a:buChar char="•"/>
              <a:defRPr/>
            </a:pPr>
            <a:endParaRPr sz="10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Arial"/>
              <a:buChar char="•"/>
              <a:defRPr/>
            </a:pPr>
            <a:r>
              <a:rPr lang="ru-RU" sz="10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Дальнейшая перспектива – создание сети центров по территории ХМАО-Югры (в т. ч. в сельской местности и малых городах) с целью обеспечения доступа всем категориям обучающихся к высокотехнологичному оборудованию для эффективного освоения программ переподготовки.</a:t>
            </a:r>
            <a:endParaRPr sz="1000"/>
          </a:p>
        </p:txBody>
      </p:sp>
      <p:sp>
        <p:nvSpPr>
          <p:cNvPr id="37" name="object 31"/>
          <p:cNvSpPr txBox="1"/>
          <p:nvPr/>
        </p:nvSpPr>
        <p:spPr bwMode="auto">
          <a:xfrm flipH="0" flipV="0">
            <a:off x="4996882" y="5183329"/>
            <a:ext cx="5351792" cy="360207"/>
          </a:xfrm>
          <a:prstGeom prst="rect">
            <a:avLst/>
          </a:prstGeom>
        </p:spPr>
        <p:txBody>
          <a:bodyPr vert="horz" wrap="square" lIns="0" tIns="32186" rIns="0" bIns="0" rtlCol="0">
            <a:spAutoFit/>
          </a:bodyPr>
          <a:lstStyle/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Нижневартовский центр занятости.</a:t>
            </a:r>
            <a:endParaRPr/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Учреждения дополнительного образования.</a:t>
            </a:r>
            <a:endParaRPr/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Крупные производственные компании округа.</a:t>
            </a:r>
            <a:endParaRPr/>
          </a:p>
        </p:txBody>
      </p:sp>
      <p:sp>
        <p:nvSpPr>
          <p:cNvPr id="39" name="object 34"/>
          <p:cNvSpPr txBox="1"/>
          <p:nvPr/>
        </p:nvSpPr>
        <p:spPr bwMode="auto">
          <a:xfrm>
            <a:off x="536514" y="3742498"/>
            <a:ext cx="3713553" cy="388706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defTabSz="950926">
              <a:spcBef>
                <a:spcPts val="179"/>
              </a:spcBef>
              <a:defRPr/>
            </a:pPr>
            <a:r>
              <a:rPr lang="ru-RU" sz="1200" b="1" spc="13">
                <a:solidFill>
                  <a:srgbClr val="1E3A5B"/>
                </a:solidFill>
                <a:latin typeface="Arial Black"/>
                <a:ea typeface="Microsoft JhengHei UI"/>
                <a:cs typeface="Arial Black"/>
              </a:rPr>
              <a:t>Ресурсы, необходимые для реализации проекта*:</a:t>
            </a:r>
            <a:endParaRPr lang="ru-RU" sz="1200" b="1">
              <a:solidFill>
                <a:srgbClr val="1E3A5B"/>
              </a:solidFill>
              <a:latin typeface="Arial Black"/>
              <a:ea typeface="Microsoft JhengHei UI"/>
              <a:cs typeface="Arial Black"/>
            </a:endParaRPr>
          </a:p>
        </p:txBody>
      </p:sp>
      <p:sp>
        <p:nvSpPr>
          <p:cNvPr id="40" name="object 31"/>
          <p:cNvSpPr txBox="1"/>
          <p:nvPr/>
        </p:nvSpPr>
        <p:spPr bwMode="auto">
          <a:xfrm>
            <a:off x="4823604" y="3529758"/>
            <a:ext cx="5576039" cy="1343185"/>
          </a:xfrm>
          <a:prstGeom prst="rect">
            <a:avLst/>
          </a:prstGeom>
        </p:spPr>
        <p:txBody>
          <a:bodyPr vert="horz" wrap="square" lIns="0" tIns="32186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Запрос на создание подобного центра выявлен в интервью с местными жителями и предпринимателями, а так же во время стратегической сессии; проблема качественной переподготовки кадров на территории г. Нижневартовска актуальна.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endParaRPr lang="ru-RU" sz="8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В г. Нижневартовске сосредоточены крупные компании нефтегазодобывающей, энергетической, индустриальной и пищевой промышленности (АО «Самотлорнефтегаз», ООО «Нижневартовское нефтеперерабатывающее объединение», «Нижневартовский ГПЗ», ООО «Нижневартовский молочный завод», ООО «Сибирский пивоваренный завод», ОАО «НЗРА» и др.) – создают устойчивую потребность в обеспечении и переподготовке кадров.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endParaRPr lang="ru-RU" sz="8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Наличие свободных рабочих мест (рабочих вакансий), сведения о которых предоставлены в Нижневартовский Центр занятости населения.</a:t>
            </a:r>
            <a:endParaRPr lang="ru-RU" sz="8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</p:txBody>
      </p:sp>
      <p:sp>
        <p:nvSpPr>
          <p:cNvPr id="41" name="object 34"/>
          <p:cNvSpPr txBox="1"/>
          <p:nvPr/>
        </p:nvSpPr>
        <p:spPr bwMode="auto">
          <a:xfrm>
            <a:off x="4998615" y="3265464"/>
            <a:ext cx="3678273" cy="207474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defTabSz="950926">
              <a:spcBef>
                <a:spcPts val="179"/>
              </a:spcBef>
              <a:defRPr/>
            </a:pPr>
            <a:r>
              <a:rPr lang="ru-RU" sz="1200" b="1" spc="13">
                <a:solidFill>
                  <a:srgbClr val="1E3A5B"/>
                </a:solidFill>
                <a:latin typeface="Arial Black"/>
                <a:ea typeface="Microsoft JhengHei UI"/>
                <a:cs typeface="Arial Black"/>
              </a:rPr>
              <a:t>обеспеченность спросом</a:t>
            </a:r>
            <a:endParaRPr lang="ru-RU" sz="1200" b="1">
              <a:solidFill>
                <a:srgbClr val="1E3A5B"/>
              </a:solidFill>
              <a:latin typeface="Arial Black"/>
              <a:ea typeface="Microsoft JhengHei UI"/>
              <a:cs typeface="Arial Black"/>
            </a:endParaRPr>
          </a:p>
        </p:txBody>
      </p:sp>
      <p:sp>
        <p:nvSpPr>
          <p:cNvPr id="51" name="object 34"/>
          <p:cNvSpPr txBox="1"/>
          <p:nvPr/>
        </p:nvSpPr>
        <p:spPr bwMode="auto">
          <a:xfrm>
            <a:off x="4988994" y="4930514"/>
            <a:ext cx="3678273" cy="207474"/>
          </a:xfrm>
          <a:prstGeom prst="rect">
            <a:avLst/>
          </a:prstGeom>
        </p:spPr>
        <p:txBody>
          <a:bodyPr vert="horz" wrap="square" lIns="0" tIns="22587" rIns="0" bIns="0" rtlCol="0">
            <a:spAutoFit/>
          </a:bodyPr>
          <a:lstStyle/>
          <a:p>
            <a:pPr marL="11294" defTabSz="950926">
              <a:spcBef>
                <a:spcPts val="179"/>
              </a:spcBef>
              <a:defRPr/>
            </a:pPr>
            <a:r>
              <a:rPr lang="ru-RU" sz="1200" b="1" spc="13">
                <a:solidFill>
                  <a:srgbClr val="1E3A5B"/>
                </a:solidFill>
                <a:latin typeface="Arial Black"/>
                <a:ea typeface="Microsoft JhengHei UI"/>
                <a:cs typeface="Arial Black"/>
              </a:rPr>
              <a:t>потенциальные партнёры</a:t>
            </a:r>
            <a:endParaRPr/>
          </a:p>
        </p:txBody>
      </p:sp>
      <p:sp>
        <p:nvSpPr>
          <p:cNvPr id="52" name="object 31"/>
          <p:cNvSpPr txBox="1"/>
          <p:nvPr/>
        </p:nvSpPr>
        <p:spPr bwMode="auto">
          <a:xfrm>
            <a:off x="425930" y="6166788"/>
            <a:ext cx="4184840" cy="797086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Предоставление здания / помещения в аренду на льготных условиях.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Поддержка в части предоставления целевых займов.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Организационная поддержка по открытию учреждения, получению необходимой разрешительной документации.</a:t>
            </a:r>
            <a:endParaRPr/>
          </a:p>
          <a:p>
            <a:pPr marL="185567" indent="-171450" algn="just" defTabSz="950925">
              <a:lnSpc>
                <a:spcPts val="859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endParaRPr/>
          </a:p>
          <a:p>
            <a:pPr algn="just" defTabSz="950925">
              <a:lnSpc>
                <a:spcPts val="859"/>
              </a:lnSpc>
              <a:defRPr/>
            </a:pPr>
            <a:r>
              <a:rPr lang="ru-RU" sz="800" b="1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       *сведения о ресурсах указаны ориентировочно и зависят от конкретного инвестиционного  проекта</a:t>
            </a:r>
            <a:endParaRPr/>
          </a:p>
        </p:txBody>
      </p:sp>
      <p:sp>
        <p:nvSpPr>
          <p:cNvPr id="55" name="object 31"/>
          <p:cNvSpPr txBox="1"/>
          <p:nvPr/>
        </p:nvSpPr>
        <p:spPr bwMode="auto">
          <a:xfrm>
            <a:off x="4875297" y="6166788"/>
            <a:ext cx="5540357" cy="469426"/>
          </a:xfrm>
          <a:prstGeom prst="rect">
            <a:avLst/>
          </a:prstGeom>
        </p:spPr>
        <p:txBody>
          <a:bodyPr vert="horz" wrap="square" lIns="0" tIns="32187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Организация взаимодействия с учреждениями образования на муниципальном и региональном уровне.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Включение в региональные и муниципальные программы дополнительного образования.</a:t>
            </a:r>
            <a:endParaRPr/>
          </a:p>
          <a:p>
            <a:pPr marL="185568" indent="-171450" algn="just" defTabSz="950926">
              <a:lnSpc>
                <a:spcPts val="860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Организационная поддержка в проведении переговоров с ведущими предприятиями ХМАО-Югры.</a:t>
            </a:r>
            <a:endParaRPr/>
          </a:p>
          <a:p>
            <a:pPr marL="185567" indent="-171450" algn="just" defTabSz="950925">
              <a:lnSpc>
                <a:spcPts val="859"/>
              </a:lnSpc>
              <a:buClr>
                <a:srgbClr val="0092E1"/>
              </a:buClr>
              <a:buSzPct val="150000"/>
              <a:buFont typeface="Arial"/>
              <a:buChar char="•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Сопровождение инвестиционного проекта по принципу «одного окна»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 flipH="0" flipV="0">
            <a:off x="297998" y="5633482"/>
            <a:ext cx="10102365" cy="3282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6755" marR="2702" lvl="0" indent="0" algn="ctr" defTabSz="486369">
              <a:lnSpc>
                <a:spcPts val="1862"/>
              </a:lnSpc>
              <a:spcBef>
                <a:spcPts val="51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-5">
                <a:ln>
                  <a:noFill/>
                </a:ln>
                <a:solidFill>
                  <a:srgbClr val="0092E1"/>
                </a:solidFill>
                <a:latin typeface="Arial Black"/>
                <a:ea typeface="+mn-ea"/>
                <a:cs typeface="Arial Black"/>
              </a:rPr>
              <a:t>государственная поддержка</a:t>
            </a:r>
            <a:endParaRPr/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307668" y="5671968"/>
            <a:ext cx="10017250" cy="338554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92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8" name="object 31"/>
          <p:cNvSpPr txBox="1"/>
          <p:nvPr/>
        </p:nvSpPr>
        <p:spPr bwMode="auto">
          <a:xfrm>
            <a:off x="386530" y="4233332"/>
            <a:ext cx="4103748" cy="1124746"/>
          </a:xfrm>
          <a:prstGeom prst="rect">
            <a:avLst/>
          </a:prstGeom>
        </p:spPr>
        <p:txBody>
          <a:bodyPr vert="horz" wrap="square" lIns="0" tIns="32186" rIns="0" bIns="0" rtlCol="0">
            <a:spAutoFit/>
          </a:bodyPr>
          <a:lstStyle/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Административно-производственное помещение площадью от 800 кв. м., с возможностью размещения станочного парка, с удобной транспортной и пешеходной развязкой; потребление электроэнергии – 95 кВт*ч, вода и водоотведение – централизованные или скважина и септик, теплоснабжение – централизованное или  газовая котельная.</a:t>
            </a:r>
            <a:endParaRPr/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endParaRPr lang="ru-RU" sz="8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Кадровое обеспечение: 25 человек, местные кадры.</a:t>
            </a:r>
            <a:endParaRPr/>
          </a:p>
          <a:p>
            <a:pPr marL="14118" algn="just" defTabSz="950926">
              <a:lnSpc>
                <a:spcPts val="860"/>
              </a:lnSpc>
              <a:buClr>
                <a:srgbClr val="21B63A"/>
              </a:buClr>
              <a:buSzPct val="150000"/>
              <a:defRPr/>
            </a:pPr>
            <a:endParaRPr lang="ru-RU" sz="800">
              <a:solidFill>
                <a:srgbClr val="1E3A5B"/>
              </a:solidFill>
              <a:latin typeface="Arial"/>
              <a:ea typeface="Microsoft JhengHei UI"/>
              <a:cs typeface="Arial"/>
            </a:endParaRPr>
          </a:p>
          <a:p>
            <a:pPr marL="185568" indent="-171450" algn="just" defTabSz="950926">
              <a:lnSpc>
                <a:spcPts val="860"/>
              </a:lnSpc>
              <a:buClr>
                <a:srgbClr val="21B63A"/>
              </a:buClr>
              <a:buSzPct val="150000"/>
              <a:buFont typeface="Gurmukhi MT"/>
              <a:buChar char="✓"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ea typeface="Microsoft JhengHei UI"/>
                <a:cs typeface="Arial"/>
              </a:rPr>
              <a:t>Методология и технология: популярные методики обучения / практические занятия.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4969" y="988197"/>
            <a:ext cx="4189760" cy="26330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 bwMode="auto">
          <a:xfrm>
            <a:off x="393251" y="962273"/>
            <a:ext cx="5784023" cy="32388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0" indent="-228600" algn="just">
              <a:buClr>
                <a:srgbClr val="0092E1"/>
              </a:buClr>
              <a:buFontTx/>
              <a:buAutoNum type="arabicPeriod"/>
              <a:defRPr/>
            </a:pPr>
            <a:r>
              <a:rPr lang="ru-RU" sz="850" spc="-30">
                <a:solidFill>
                  <a:srgbClr val="1E3A5B"/>
                </a:solidFill>
                <a:latin typeface="Arial"/>
                <a:cs typeface="Arial"/>
              </a:rPr>
              <a:t>Инновационная модернизация нефтегазодобывающего комплекса, внедрение прогрессивных методов организации и управления; освоение трудноизвлекаемых запасов, в т. ч. за счет совершенствования технологий добычи и изучения недр (малогабаритные мобильные установки для исследования скважин, запорно-регулирующая арматура и др.).</a:t>
            </a:r>
            <a:endParaRPr/>
          </a:p>
          <a:p>
            <a:pPr marL="228600" lvl="0" indent="-228600" algn="just">
              <a:buClr>
                <a:srgbClr val="0092E1"/>
              </a:buClr>
              <a:buFontTx/>
              <a:buAutoNum type="arabicPeriod"/>
              <a:defRPr/>
            </a:pPr>
            <a:r>
              <a:rPr lang="ru-RU" sz="850" spc="-30">
                <a:solidFill>
                  <a:srgbClr val="1E3A5B"/>
                </a:solidFill>
                <a:latin typeface="Arial"/>
                <a:cs typeface="Arial"/>
              </a:rPr>
              <a:t>Строительство газохимических мини-заводов по переработке нефтяного попутного газа, производству метанола, поливинилхлорида (ПВХ), клеящих и пропиточных меламино-карбамидо-формальдегидных смол, создание предприятий по производству высококачественного битума.</a:t>
            </a:r>
            <a:endParaRPr/>
          </a:p>
          <a:p>
            <a:pPr marL="228600" lvl="0" indent="-228600" algn="just">
              <a:buClr>
                <a:srgbClr val="0092E1"/>
              </a:buClr>
              <a:buFontTx/>
              <a:buAutoNum type="arabicPeriod"/>
              <a:defRPr/>
            </a:pPr>
            <a:r>
              <a:rPr lang="ru-RU" sz="850" spc="-30">
                <a:solidFill>
                  <a:srgbClr val="1E3A5B"/>
                </a:solidFill>
                <a:latin typeface="Arial"/>
                <a:cs typeface="Arial"/>
              </a:rPr>
              <a:t>Развитие «зеленой» энергетики (в т. ч. развитие технологий улавливания, транспортировки, хранения и утилизации углерода); вторичная переработка отходов производства.</a:t>
            </a:r>
            <a:endParaRPr/>
          </a:p>
          <a:p>
            <a:pPr marL="228600" lvl="0" indent="-228600" algn="just">
              <a:buClr>
                <a:srgbClr val="0092E1"/>
              </a:buClr>
              <a:buFontTx/>
              <a:buAutoNum type="arabicPeriod"/>
              <a:defRPr/>
            </a:pPr>
            <a:r>
              <a:rPr lang="ru-RU" sz="850" spc="-30">
                <a:solidFill>
                  <a:srgbClr val="1E3A5B"/>
                </a:solidFill>
                <a:latin typeface="Arial"/>
                <a:cs typeface="Arial"/>
              </a:rPr>
              <a:t>Повышение инвестиционной активности (образование, спорт, ЖКХ, общественные пространства). </a:t>
            </a:r>
            <a:endParaRPr/>
          </a:p>
          <a:p>
            <a:pPr marL="228600" lvl="0" indent="-228600" algn="just">
              <a:buClr>
                <a:srgbClr val="0092E1"/>
              </a:buClr>
              <a:buFontTx/>
              <a:buAutoNum type="arabicPeriod"/>
              <a:defRPr/>
            </a:pPr>
            <a:r>
              <a:rPr lang="ru-RU" sz="850" spc="-30">
                <a:solidFill>
                  <a:srgbClr val="1E3A5B"/>
                </a:solidFill>
                <a:latin typeface="Arial"/>
                <a:cs typeface="Arial"/>
              </a:rPr>
              <a:t>Опережающее развитие транспортных систем городской агломерации Нижневартовск — Мегион в рамках создания «коридора опережающего развития» на основе соответствующих точек роста с прилегающими городами, в т. ч. с</a:t>
            </a:r>
            <a:br>
              <a:rPr lang="ru-RU" sz="850" spc="-30">
                <a:solidFill>
                  <a:srgbClr val="1E3A5B"/>
                </a:solidFill>
                <a:latin typeface="Arial"/>
                <a:cs typeface="Arial"/>
              </a:rPr>
            </a:br>
            <a:r>
              <a:rPr lang="ru-RU" sz="850" spc="-30">
                <a:solidFill>
                  <a:srgbClr val="1E3A5B"/>
                </a:solidFill>
                <a:latin typeface="Arial"/>
                <a:cs typeface="Arial"/>
              </a:rPr>
              <a:t> г. Стрежевой Томской области; развитие придорожной инфраструктуры.</a:t>
            </a:r>
            <a:endParaRPr/>
          </a:p>
          <a:p>
            <a:pPr marL="228600" lvl="0" indent="-228600" algn="just">
              <a:buClr>
                <a:srgbClr val="0092E1"/>
              </a:buClr>
              <a:buFontTx/>
              <a:buAutoNum type="arabicPeriod"/>
              <a:defRPr/>
            </a:pPr>
            <a:r>
              <a:rPr lang="ru-RU" sz="850" spc="-30">
                <a:solidFill>
                  <a:srgbClr val="1E3A5B"/>
                </a:solidFill>
                <a:latin typeface="Arial"/>
                <a:cs typeface="Arial"/>
              </a:rPr>
              <a:t>Создание логистического хаба (ядро Нижневартовской агломерации — крупный промышленный центр).</a:t>
            </a:r>
            <a:endParaRPr/>
          </a:p>
          <a:p>
            <a:pPr marL="228600" lvl="0" indent="-228600" algn="just">
              <a:buClr>
                <a:srgbClr val="0092E1"/>
              </a:buClr>
              <a:buFontTx/>
              <a:buAutoNum type="arabicPeriod"/>
              <a:defRPr/>
            </a:pPr>
            <a:r>
              <a:rPr lang="ru-RU" sz="850" spc="-30">
                <a:solidFill>
                  <a:srgbClr val="1E3A5B"/>
                </a:solidFill>
                <a:latin typeface="Arial"/>
                <a:cs typeface="Arial"/>
              </a:rPr>
              <a:t>Строительство узкоспециализированных частных медицинских учреждений.</a:t>
            </a:r>
            <a:endParaRPr/>
          </a:p>
          <a:p>
            <a:pPr marL="228600" lvl="0" indent="-228600" algn="just">
              <a:buClr>
                <a:srgbClr val="0092E1"/>
              </a:buClr>
              <a:buFontTx/>
              <a:buAutoNum type="arabicPeriod"/>
              <a:defRPr/>
            </a:pPr>
            <a:r>
              <a:rPr lang="ru-RU" sz="850" spc="-30">
                <a:solidFill>
                  <a:srgbClr val="1E3A5B"/>
                </a:solidFill>
                <a:latin typeface="Arial"/>
                <a:cs typeface="Arial"/>
              </a:rPr>
              <a:t>Развитие местного рынка добычи агрохимического сырья (торф); производство органических удобрений.</a:t>
            </a:r>
            <a:endParaRPr/>
          </a:p>
          <a:p>
            <a:pPr marL="228600" lvl="0" indent="-228600" algn="just">
              <a:buClr>
                <a:srgbClr val="0092E1"/>
              </a:buClr>
              <a:buFontTx/>
              <a:buAutoNum type="arabicPeriod"/>
              <a:defRPr/>
            </a:pPr>
            <a:r>
              <a:rPr lang="ru-RU" sz="850" spc="-30">
                <a:solidFill>
                  <a:srgbClr val="1E3A5B"/>
                </a:solidFill>
                <a:latin typeface="Arial"/>
                <a:cs typeface="Arial"/>
              </a:rPr>
              <a:t>Развитие АПК (модернизация и развитие МТБ хозяйств); организация тепличного хозяйства (выращивание овощей); переработка мясной, молочной продукции, рыбы и дикоросов.</a:t>
            </a:r>
            <a:endParaRPr/>
          </a:p>
          <a:p>
            <a:pPr marL="228600" lvl="0" indent="-228600" algn="just">
              <a:buClr>
                <a:srgbClr val="0092E1"/>
              </a:buClr>
              <a:buFontTx/>
              <a:buAutoNum type="arabicPeriod"/>
              <a:defRPr/>
            </a:pPr>
            <a:r>
              <a:rPr lang="ru-RU" sz="850" spc="-30">
                <a:solidFill>
                  <a:srgbClr val="1E3A5B"/>
                </a:solidFill>
                <a:latin typeface="Arial"/>
                <a:cs typeface="Arial"/>
              </a:rPr>
              <a:t>Развитие туристическо-рекреационного потенциала — создание мест массового отдыха (пляжных зон, баз отдыха, санаториев, лыжных баз, глэмпингов и др.).</a:t>
            </a:r>
            <a:endParaRPr/>
          </a:p>
          <a:p>
            <a:pPr marL="228600" lvl="0" indent="-228600" algn="just">
              <a:buClr>
                <a:srgbClr val="0092E1"/>
              </a:buClr>
              <a:buFontTx/>
              <a:buAutoNum type="arabicPeriod"/>
              <a:defRPr/>
            </a:pPr>
            <a:r>
              <a:rPr lang="ru-RU" sz="850" spc="-30">
                <a:solidFill>
                  <a:srgbClr val="1E3A5B"/>
                </a:solidFill>
                <a:latin typeface="Arial"/>
                <a:cs typeface="Arial"/>
              </a:rPr>
              <a:t>Предпосылки культурно-познавательного, событийного, делового, рекреационного, этнографического, промышленного туризма.</a:t>
            </a:r>
            <a:endParaRPr/>
          </a:p>
          <a:p>
            <a:pPr marL="228600" lvl="0" indent="-228600" algn="just">
              <a:buClr>
                <a:srgbClr val="0092E1"/>
              </a:buClr>
              <a:buFontTx/>
              <a:buAutoNum type="arabicPeriod"/>
              <a:defRPr/>
            </a:pPr>
            <a:r>
              <a:rPr lang="ru-RU" sz="850" spc="-30">
                <a:solidFill>
                  <a:srgbClr val="1E3A5B"/>
                </a:solidFill>
                <a:latin typeface="Arial"/>
                <a:cs typeface="Arial"/>
              </a:rPr>
              <a:t>Формирование агломерационных связей с ближайшими населенными пунктами (г. Мегион, г. Лангепас, г. Радужный, г. Покачи, г. п. Излучинск, г. п. Новоаганск и г. Стрежевой Томской области).</a:t>
            </a:r>
            <a:endParaRPr/>
          </a:p>
          <a:p>
            <a:pPr marL="228600" marR="0" lvl="0" indent="-22860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E1"/>
              </a:buClr>
              <a:buSzTx/>
              <a:buFontTx/>
              <a:buAutoNum type="arabicPeriod"/>
              <a:defRPr/>
            </a:pPr>
            <a:endParaRPr lang="ru-RU" sz="850" i="0" u="none" strike="noStrike" cap="none" spc="-30">
              <a:ln>
                <a:noFill/>
              </a:ln>
              <a:solidFill>
                <a:srgbClr val="1E3A5B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6413753" y="963694"/>
            <a:ext cx="3924377" cy="32998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0" indent="-228600" algn="just"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 spc="-30">
                <a:solidFill>
                  <a:srgbClr val="1E3A5B"/>
                </a:solidFill>
                <a:latin typeface="Arial"/>
                <a:cs typeface="Arial"/>
              </a:rPr>
              <a:t>Техническое и технологическое отставание некоторых предприятий; риск замедления темпов диверсификации городской экономики и сохранения моноотраслевой модели развития в условиях низкой активности освоения прогрессивных технологий в базовом секторе.</a:t>
            </a:r>
            <a:endParaRPr/>
          </a:p>
          <a:p>
            <a:pPr marL="228600" lvl="0" indent="-228600" algn="just"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 spc="-30">
                <a:solidFill>
                  <a:srgbClr val="1E3A5B"/>
                </a:solidFill>
                <a:latin typeface="Arial"/>
                <a:cs typeface="Arial"/>
              </a:rPr>
              <a:t>Конкурентное давление соседних городов и агломераций (Сургут — Нефтеюганск); недобросовестная конкуренция на рынке.</a:t>
            </a:r>
            <a:endParaRPr/>
          </a:p>
          <a:p>
            <a:pPr marL="228600" lvl="0" indent="-228600" algn="just"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 spc="-30">
                <a:solidFill>
                  <a:srgbClr val="1E3A5B"/>
                </a:solidFill>
                <a:latin typeface="Arial"/>
                <a:cs typeface="Arial"/>
              </a:rPr>
              <a:t>Нехватка специалистов (преимущественно рабочих специальностей); дисбаланс между предложением и спросом квалифицированной рабочей силы.</a:t>
            </a:r>
            <a:endParaRPr/>
          </a:p>
          <a:p>
            <a:pPr marL="228600" lvl="0" indent="-228600" algn="just"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 spc="-30">
                <a:solidFill>
                  <a:srgbClr val="1E3A5B"/>
                </a:solidFill>
                <a:latin typeface="Arial"/>
                <a:cs typeface="Arial"/>
              </a:rPr>
              <a:t>Эпидемиологические и другие ограничения на въезд или выезд с территории (в миграционный оборот вовлечено более 20 тыс. чел. в год).</a:t>
            </a:r>
            <a:endParaRPr/>
          </a:p>
          <a:p>
            <a:pPr marL="228600" lvl="0" indent="-228600" algn="just"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 spc="-30">
                <a:solidFill>
                  <a:srgbClr val="1E3A5B"/>
                </a:solidFill>
                <a:latin typeface="Arial"/>
                <a:cs typeface="Arial"/>
              </a:rPr>
              <a:t>Повышение транспортных и энергетических тарифов.</a:t>
            </a:r>
            <a:endParaRPr/>
          </a:p>
          <a:p>
            <a:pPr marL="228600" lvl="0" indent="-228600" algn="just"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 spc="-30">
                <a:solidFill>
                  <a:srgbClr val="1E3A5B"/>
                </a:solidFill>
                <a:latin typeface="Arial"/>
                <a:cs typeface="Arial"/>
              </a:rPr>
              <a:t>Снижение инвестиционной активности.</a:t>
            </a:r>
            <a:endParaRPr/>
          </a:p>
          <a:p>
            <a:pPr marL="228600" lvl="0" indent="-228600" algn="just"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 spc="-30">
                <a:solidFill>
                  <a:srgbClr val="1E3A5B"/>
                </a:solidFill>
                <a:latin typeface="Arial"/>
                <a:cs typeface="Arial"/>
              </a:rPr>
              <a:t>Снижение уровня собственных доходов бюджета.</a:t>
            </a:r>
            <a:endParaRPr/>
          </a:p>
          <a:p>
            <a:pPr marL="228600" lvl="0" indent="-228600" algn="just"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 spc="-30">
                <a:solidFill>
                  <a:srgbClr val="1E3A5B"/>
                </a:solidFill>
                <a:latin typeface="Arial"/>
                <a:cs typeface="Arial"/>
              </a:rPr>
              <a:t>Значительная степень воздействия колебаний конъюнктуры мирового рынка на состояние нефтегазового сектора; снижение добычи нефти и попутного газа.</a:t>
            </a:r>
            <a:endParaRPr/>
          </a:p>
          <a:p>
            <a:pPr marL="228600" lvl="0" indent="-228600" algn="just"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 spc="-30">
                <a:solidFill>
                  <a:srgbClr val="1E3A5B"/>
                </a:solidFill>
                <a:latin typeface="Arial"/>
                <a:cs typeface="Arial"/>
              </a:rPr>
              <a:t>Повышение уровня налоговой нагрузки на недропользователей (тормозит освоение трудноизвлекаемых запасов нефти).</a:t>
            </a:r>
            <a:endParaRPr/>
          </a:p>
          <a:p>
            <a:pPr marL="228600" lvl="0" indent="-228600" algn="just"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 spc="-30">
                <a:solidFill>
                  <a:srgbClr val="1E3A5B"/>
                </a:solidFill>
                <a:latin typeface="Arial"/>
                <a:cs typeface="Arial"/>
              </a:rPr>
              <a:t>Экологические риски (город находится в зоне техногенного воздействия нефтегазодобывающей отрасли).</a:t>
            </a:r>
            <a:endParaRPr/>
          </a:p>
          <a:p>
            <a:pPr marL="228600" lvl="0" indent="-228600" algn="just">
              <a:buClr>
                <a:srgbClr val="0092E1"/>
              </a:buClr>
              <a:buSzPct val="100000"/>
              <a:buFontTx/>
              <a:buAutoNum type="arabicPeriod"/>
              <a:defRPr/>
            </a:pPr>
            <a:r>
              <a:rPr lang="ru-RU" sz="850" spc="-30">
                <a:solidFill>
                  <a:srgbClr val="1E3A5B"/>
                </a:solidFill>
                <a:latin typeface="Arial"/>
                <a:cs typeface="Arial"/>
              </a:rPr>
              <a:t>Низкая продовольственная безопасность (растущая зависимость от поставок продуктов питания при высоких темпах вхождения крупных торговых сетей).</a:t>
            </a:r>
            <a:endParaRPr/>
          </a:p>
          <a:p>
            <a:pPr marL="228600" lvl="0" indent="-228600" algn="just">
              <a:buClr>
                <a:srgbClr val="0092E1"/>
              </a:buClr>
              <a:buSzPct val="100000"/>
              <a:buFontTx/>
              <a:buAutoNum type="arabicPeriod"/>
              <a:defRPr/>
            </a:pPr>
            <a:endParaRPr lang="ru-RU" sz="700" i="0" u="none" strike="noStrike" cap="none" spc="-30">
              <a:ln>
                <a:noFill/>
              </a:ln>
              <a:solidFill>
                <a:srgbClr val="1E3A5B"/>
              </a:solidFill>
              <a:latin typeface="Arial"/>
              <a:cs typeface="Arial"/>
            </a:endParaRPr>
          </a:p>
          <a:p>
            <a:pPr marL="228600" lvl="0" indent="-228600" algn="just">
              <a:buClr>
                <a:srgbClr val="0092E1"/>
              </a:buClr>
              <a:buSzPct val="100000"/>
              <a:buFontTx/>
              <a:buAutoNum type="arabicPeriod"/>
              <a:defRPr/>
            </a:pPr>
            <a:endParaRPr lang="ru-RU" sz="700" i="0" u="none" strike="noStrike" cap="none" spc="-30">
              <a:ln>
                <a:noFill/>
              </a:ln>
              <a:solidFill>
                <a:srgbClr val="1E3A5B"/>
              </a:solidFill>
              <a:latin typeface="Arial"/>
              <a:cs typeface="Arial"/>
            </a:endParaRPr>
          </a:p>
          <a:p>
            <a:pPr marL="228600" marR="0" lvl="0" indent="-22860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E1"/>
              </a:buClr>
              <a:buSzPct val="100000"/>
              <a:buFontTx/>
              <a:buAutoNum type="arabicPeriod"/>
              <a:defRPr/>
            </a:pPr>
            <a:endParaRPr lang="ru-RU" sz="700" i="0" u="none" strike="noStrike" cap="none" spc="-30">
              <a:ln>
                <a:noFill/>
              </a:ln>
              <a:solidFill>
                <a:srgbClr val="1E3A5B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-5562" y="1553830"/>
            <a:ext cx="307777" cy="24482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>
              <a:defRPr/>
            </a:pPr>
            <a:r>
              <a:rPr lang="ru-RU" sz="800" b="1">
                <a:solidFill>
                  <a:srgbClr val="1E3A5B"/>
                </a:solidFill>
                <a:latin typeface="Arial"/>
                <a:cs typeface="Arial"/>
              </a:rPr>
              <a:t>возможности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10389703" y="1553830"/>
            <a:ext cx="307777" cy="244827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>
              <a:defRPr/>
            </a:pPr>
            <a:r>
              <a:rPr lang="ru-RU" sz="800" b="1">
                <a:solidFill>
                  <a:srgbClr val="1E3A5B"/>
                </a:solidFill>
                <a:latin typeface="Arial"/>
                <a:cs typeface="Arial"/>
              </a:rPr>
              <a:t>угрозы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298001" y="325041"/>
            <a:ext cx="1030528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en" sz="1600">
                <a:solidFill>
                  <a:prstClr val="white">
                    <a:lumMod val="75000"/>
                  </a:prstClr>
                </a:solidFill>
                <a:latin typeface="Arial Black"/>
                <a:ea typeface="+mn-ea"/>
                <a:cs typeface="Arial Black"/>
              </a:rPr>
              <a:t>SWOT-</a:t>
            </a:r>
            <a:r>
              <a:rPr lang="ru-RU" sz="1600">
                <a:solidFill>
                  <a:prstClr val="white">
                    <a:lumMod val="75000"/>
                  </a:prstClr>
                </a:solidFill>
                <a:latin typeface="Arial Black"/>
                <a:ea typeface="+mn-ea"/>
                <a:cs typeface="Arial Black"/>
              </a:rPr>
              <a:t>АНАЛИЗ ГОРОДА </a:t>
            </a:r>
            <a:r>
              <a:rPr lang="ru-RU" sz="1600">
                <a:solidFill>
                  <a:prstClr val="white">
                    <a:lumMod val="75000"/>
                  </a:prstClr>
                </a:solidFill>
                <a:latin typeface="Arial Black"/>
                <a:cs typeface="Arial Black"/>
              </a:rPr>
              <a:t>НИЖНЕВАРТОВСК</a:t>
            </a:r>
            <a:endParaRPr lang="ru-RU" sz="1600">
              <a:solidFill>
                <a:prstClr val="white">
                  <a:lumMod val="75000"/>
                </a:prstClr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5" name="Номер слайда 2"/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0" algn="l" defTabSz="914400">
              <a:lnSpc>
                <a:spcPct val="90000"/>
              </a:lnSpc>
              <a:spcBef>
                <a:spcPts val="877"/>
              </a:spcBef>
              <a:buFont typeface="Arial"/>
              <a:buChar char="•"/>
              <a:defRPr sz="24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651641" indent="-250631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00252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7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40353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04546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0555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60656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00757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40858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l" defTabSz="8019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fld id="{3D928D49-9667-6644-8876-990F029E125B}" type="slidenum">
              <a:rPr lang="ru-RU" sz="900" b="0" i="0" u="none" strike="noStrike" cap="none" spc="0">
                <a:ln>
                  <a:noFill/>
                </a:ln>
                <a:solidFill>
                  <a:srgbClr val="BFBFBF"/>
                </a:solidFill>
                <a:latin typeface="Arial"/>
                <a:ea typeface="+mn-ea"/>
                <a:cs typeface="Arial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rgbClr val="BFBFB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Треугольник 2"/>
          <p:cNvSpPr/>
          <p:nvPr/>
        </p:nvSpPr>
        <p:spPr bwMode="auto">
          <a:xfrm rot="16199998" flipH="1">
            <a:off x="10242261" y="993436"/>
            <a:ext cx="584775" cy="317502"/>
          </a:xfrm>
          <a:prstGeom prst="triangle">
            <a:avLst>
              <a:gd name="adj" fmla="val 50000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1F42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Треугольник 2"/>
          <p:cNvSpPr/>
          <p:nvPr/>
        </p:nvSpPr>
        <p:spPr bwMode="auto">
          <a:xfrm rot="5400000">
            <a:off x="-133638" y="999580"/>
            <a:ext cx="584775" cy="317502"/>
          </a:xfrm>
          <a:prstGeom prst="triangle">
            <a:avLst>
              <a:gd name="adj" fmla="val 50000"/>
            </a:avLst>
          </a:prstGeom>
          <a:solidFill>
            <a:srgbClr val="009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1F427B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object 11"/>
          <p:cNvSpPr txBox="1"/>
          <p:nvPr/>
        </p:nvSpPr>
        <p:spPr bwMode="auto">
          <a:xfrm>
            <a:off x="-126044" y="1058942"/>
            <a:ext cx="429887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ctr" defTabSz="914400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spc="-10">
                <a:solidFill>
                  <a:prstClr val="white"/>
                </a:solidFill>
                <a:latin typeface="Arial"/>
                <a:cs typeface="Arial"/>
              </a:rPr>
              <a:t>О</a:t>
            </a:r>
            <a:endParaRPr sz="1200" b="1" u="none" strike="noStrike" cap="none" spc="0">
              <a:ln>
                <a:noFill/>
              </a:ln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9" name="object 11"/>
          <p:cNvSpPr txBox="1"/>
          <p:nvPr/>
        </p:nvSpPr>
        <p:spPr bwMode="auto">
          <a:xfrm>
            <a:off x="10402837" y="1058942"/>
            <a:ext cx="350855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ctr" defTabSz="914400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1" u="none" strike="noStrike" cap="none" spc="-10">
                <a:ln>
                  <a:noFill/>
                </a:ln>
                <a:solidFill>
                  <a:srgbClr val="231F20"/>
                </a:solidFill>
                <a:latin typeface="Arial"/>
                <a:cs typeface="Arial"/>
              </a:rPr>
              <a:t>T</a:t>
            </a:r>
            <a:endParaRPr sz="1200" b="1" u="none" strike="noStrike" cap="none" spc="0">
              <a:ln>
                <a:noFill/>
              </a:ln>
              <a:solidFill>
                <a:prstClr val="black"/>
              </a:solidFill>
              <a:latin typeface="Arial"/>
              <a:cs typeface="Arial"/>
            </a:endParaRP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 bwMode="auto">
          <a:xfrm>
            <a:off x="6295513" y="962275"/>
            <a:ext cx="0" cy="6232475"/>
          </a:xfrm>
          <a:prstGeom prst="line">
            <a:avLst/>
          </a:prstGeom>
          <a:ln w="19050">
            <a:gradFill>
              <a:gsLst>
                <a:gs pos="0">
                  <a:srgbClr val="0092E1"/>
                </a:gs>
                <a:gs pos="99000">
                  <a:srgbClr val="21B63A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0693400" cy="75628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 bwMode="auto">
          <a:xfrm>
            <a:off x="45244" y="3002037"/>
            <a:ext cx="5809413" cy="2378369"/>
            <a:chOff x="0" y="2988863"/>
            <a:chExt cx="5809413" cy="2378369"/>
          </a:xfrm>
        </p:grpSpPr>
        <p:sp>
          <p:nvSpPr>
            <p:cNvPr id="4" name="object 4"/>
            <p:cNvSpPr/>
            <p:nvPr/>
          </p:nvSpPr>
          <p:spPr bwMode="auto">
            <a:xfrm>
              <a:off x="3433879" y="2988863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 fill="norm" stroke="1" extrusionOk="0">
                  <a:moveTo>
                    <a:pt x="1187462" y="0"/>
                  </a:move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3433879" y="2988863"/>
              <a:ext cx="2375535" cy="2375535"/>
            </a:xfrm>
            <a:custGeom>
              <a:avLst/>
              <a:gdLst/>
              <a:ahLst/>
              <a:cxnLst/>
              <a:rect l="l" t="t" r="r" b="b"/>
              <a:pathLst>
                <a:path w="2375535" h="2375535" fill="norm" stroke="1" extrusionOk="0">
                  <a:moveTo>
                    <a:pt x="0" y="1187462"/>
                  </a:moveTo>
                  <a:lnTo>
                    <a:pt x="942" y="1235221"/>
                  </a:lnTo>
                  <a:lnTo>
                    <a:pt x="3747" y="1282501"/>
                  </a:lnTo>
                  <a:lnTo>
                    <a:pt x="8379" y="1329268"/>
                  </a:lnTo>
                  <a:lnTo>
                    <a:pt x="14802" y="1375484"/>
                  </a:lnTo>
                  <a:lnTo>
                    <a:pt x="22980" y="1421116"/>
                  </a:lnTo>
                  <a:lnTo>
                    <a:pt x="32879" y="1466127"/>
                  </a:lnTo>
                  <a:lnTo>
                    <a:pt x="44462" y="1510481"/>
                  </a:lnTo>
                  <a:lnTo>
                    <a:pt x="57695" y="1554145"/>
                  </a:lnTo>
                  <a:lnTo>
                    <a:pt x="72541" y="1597081"/>
                  </a:lnTo>
                  <a:lnTo>
                    <a:pt x="88966" y="1639255"/>
                  </a:lnTo>
                  <a:lnTo>
                    <a:pt x="106934" y="1680631"/>
                  </a:lnTo>
                  <a:lnTo>
                    <a:pt x="126409" y="1721174"/>
                  </a:lnTo>
                  <a:lnTo>
                    <a:pt x="147356" y="1760847"/>
                  </a:lnTo>
                  <a:lnTo>
                    <a:pt x="169739" y="1799617"/>
                  </a:lnTo>
                  <a:lnTo>
                    <a:pt x="193524" y="1837446"/>
                  </a:lnTo>
                  <a:lnTo>
                    <a:pt x="218674" y="1874301"/>
                  </a:lnTo>
                  <a:lnTo>
                    <a:pt x="245154" y="1910144"/>
                  </a:lnTo>
                  <a:lnTo>
                    <a:pt x="272928" y="1944941"/>
                  </a:lnTo>
                  <a:lnTo>
                    <a:pt x="301962" y="1978657"/>
                  </a:lnTo>
                  <a:lnTo>
                    <a:pt x="332219" y="2011255"/>
                  </a:lnTo>
                  <a:lnTo>
                    <a:pt x="363664" y="2042701"/>
                  </a:lnTo>
                  <a:lnTo>
                    <a:pt x="396262" y="2072958"/>
                  </a:lnTo>
                  <a:lnTo>
                    <a:pt x="429978" y="2101992"/>
                  </a:lnTo>
                  <a:lnTo>
                    <a:pt x="464775" y="2129767"/>
                  </a:lnTo>
                  <a:lnTo>
                    <a:pt x="500618" y="2156247"/>
                  </a:lnTo>
                  <a:lnTo>
                    <a:pt x="537472" y="2181398"/>
                  </a:lnTo>
                  <a:lnTo>
                    <a:pt x="575302" y="2205182"/>
                  </a:lnTo>
                  <a:lnTo>
                    <a:pt x="614071" y="2227566"/>
                  </a:lnTo>
                  <a:lnTo>
                    <a:pt x="653745" y="2248513"/>
                  </a:lnTo>
                  <a:lnTo>
                    <a:pt x="694288" y="2267989"/>
                  </a:lnTo>
                  <a:lnTo>
                    <a:pt x="735664" y="2285957"/>
                  </a:lnTo>
                  <a:lnTo>
                    <a:pt x="777838" y="2302382"/>
                  </a:lnTo>
                  <a:lnTo>
                    <a:pt x="820775" y="2317228"/>
                  </a:lnTo>
                  <a:lnTo>
                    <a:pt x="864438" y="2330461"/>
                  </a:lnTo>
                  <a:lnTo>
                    <a:pt x="908794" y="2342045"/>
                  </a:lnTo>
                  <a:lnTo>
                    <a:pt x="953805" y="2351944"/>
                  </a:lnTo>
                  <a:lnTo>
                    <a:pt x="999437" y="2360122"/>
                  </a:lnTo>
                  <a:lnTo>
                    <a:pt x="1045654" y="2366545"/>
                  </a:lnTo>
                  <a:lnTo>
                    <a:pt x="1092421" y="2371177"/>
                  </a:lnTo>
                  <a:lnTo>
                    <a:pt x="1139702" y="2373982"/>
                  </a:lnTo>
                  <a:lnTo>
                    <a:pt x="1187462" y="2374925"/>
                  </a:lnTo>
                  <a:lnTo>
                    <a:pt x="1235222" y="2373982"/>
                  </a:lnTo>
                  <a:lnTo>
                    <a:pt x="1282503" y="2371177"/>
                  </a:lnTo>
                  <a:lnTo>
                    <a:pt x="1329270" y="2366545"/>
                  </a:lnTo>
                  <a:lnTo>
                    <a:pt x="1375487" y="2360122"/>
                  </a:lnTo>
                  <a:lnTo>
                    <a:pt x="1421119" y="2351944"/>
                  </a:lnTo>
                  <a:lnTo>
                    <a:pt x="1466131" y="2342045"/>
                  </a:lnTo>
                  <a:lnTo>
                    <a:pt x="1510486" y="2330461"/>
                  </a:lnTo>
                  <a:lnTo>
                    <a:pt x="1554150" y="2317228"/>
                  </a:lnTo>
                  <a:lnTo>
                    <a:pt x="1597086" y="2302382"/>
                  </a:lnTo>
                  <a:lnTo>
                    <a:pt x="1639260" y="2285957"/>
                  </a:lnTo>
                  <a:lnTo>
                    <a:pt x="1680637" y="2267989"/>
                  </a:lnTo>
                  <a:lnTo>
                    <a:pt x="1721179" y="2248513"/>
                  </a:lnTo>
                  <a:lnTo>
                    <a:pt x="1760853" y="2227566"/>
                  </a:lnTo>
                  <a:lnTo>
                    <a:pt x="1799622" y="2205182"/>
                  </a:lnTo>
                  <a:lnTo>
                    <a:pt x="1837452" y="2181398"/>
                  </a:lnTo>
                  <a:lnTo>
                    <a:pt x="1874306" y="2156247"/>
                  </a:lnTo>
                  <a:lnTo>
                    <a:pt x="1910150" y="2129767"/>
                  </a:lnTo>
                  <a:lnTo>
                    <a:pt x="1944947" y="2101992"/>
                  </a:lnTo>
                  <a:lnTo>
                    <a:pt x="1978662" y="2072958"/>
                  </a:lnTo>
                  <a:lnTo>
                    <a:pt x="2011260" y="2042701"/>
                  </a:lnTo>
                  <a:lnTo>
                    <a:pt x="2042705" y="2011255"/>
                  </a:lnTo>
                  <a:lnTo>
                    <a:pt x="2072963" y="1978657"/>
                  </a:lnTo>
                  <a:lnTo>
                    <a:pt x="2101996" y="1944941"/>
                  </a:lnTo>
                  <a:lnTo>
                    <a:pt x="2129771" y="1910144"/>
                  </a:lnTo>
                  <a:lnTo>
                    <a:pt x="2156251" y="1874301"/>
                  </a:lnTo>
                  <a:lnTo>
                    <a:pt x="2181401" y="1837446"/>
                  </a:lnTo>
                  <a:lnTo>
                    <a:pt x="2205185" y="1799617"/>
                  </a:lnTo>
                  <a:lnTo>
                    <a:pt x="2227569" y="1760847"/>
                  </a:lnTo>
                  <a:lnTo>
                    <a:pt x="2248516" y="1721174"/>
                  </a:lnTo>
                  <a:lnTo>
                    <a:pt x="2267991" y="1680631"/>
                  </a:lnTo>
                  <a:lnTo>
                    <a:pt x="2285958" y="1639255"/>
                  </a:lnTo>
                  <a:lnTo>
                    <a:pt x="2302383" y="1597081"/>
                  </a:lnTo>
                  <a:lnTo>
                    <a:pt x="2317230" y="1554145"/>
                  </a:lnTo>
                  <a:lnTo>
                    <a:pt x="2330462" y="1510481"/>
                  </a:lnTo>
                  <a:lnTo>
                    <a:pt x="2342046" y="1466127"/>
                  </a:lnTo>
                  <a:lnTo>
                    <a:pt x="2351944" y="1421116"/>
                  </a:lnTo>
                  <a:lnTo>
                    <a:pt x="2360123" y="1375484"/>
                  </a:lnTo>
                  <a:lnTo>
                    <a:pt x="2366545" y="1329268"/>
                  </a:lnTo>
                  <a:lnTo>
                    <a:pt x="2371177" y="1282501"/>
                  </a:lnTo>
                  <a:lnTo>
                    <a:pt x="2373982" y="1235221"/>
                  </a:lnTo>
                  <a:lnTo>
                    <a:pt x="2374925" y="1187462"/>
                  </a:lnTo>
                  <a:lnTo>
                    <a:pt x="2373982" y="1139703"/>
                  </a:lnTo>
                  <a:lnTo>
                    <a:pt x="2371177" y="1092423"/>
                  </a:lnTo>
                  <a:lnTo>
                    <a:pt x="2366545" y="1045657"/>
                  </a:lnTo>
                  <a:lnTo>
                    <a:pt x="2360123" y="999440"/>
                  </a:lnTo>
                  <a:lnTo>
                    <a:pt x="2351944" y="953809"/>
                  </a:lnTo>
                  <a:lnTo>
                    <a:pt x="2342046" y="908798"/>
                  </a:lnTo>
                  <a:lnTo>
                    <a:pt x="2330462" y="864443"/>
                  </a:lnTo>
                  <a:lnTo>
                    <a:pt x="2317230" y="820780"/>
                  </a:lnTo>
                  <a:lnTo>
                    <a:pt x="2302383" y="777843"/>
                  </a:lnTo>
                  <a:lnTo>
                    <a:pt x="2285958" y="735669"/>
                  </a:lnTo>
                  <a:lnTo>
                    <a:pt x="2267991" y="694293"/>
                  </a:lnTo>
                  <a:lnTo>
                    <a:pt x="2248516" y="653751"/>
                  </a:lnTo>
                  <a:lnTo>
                    <a:pt x="2227569" y="614077"/>
                  </a:lnTo>
                  <a:lnTo>
                    <a:pt x="2205185" y="575308"/>
                  </a:lnTo>
                  <a:lnTo>
                    <a:pt x="2181401" y="537478"/>
                  </a:lnTo>
                  <a:lnTo>
                    <a:pt x="2156251" y="500624"/>
                  </a:lnTo>
                  <a:lnTo>
                    <a:pt x="2129771" y="464780"/>
                  </a:lnTo>
                  <a:lnTo>
                    <a:pt x="2101996" y="429983"/>
                  </a:lnTo>
                  <a:lnTo>
                    <a:pt x="2072963" y="396268"/>
                  </a:lnTo>
                  <a:lnTo>
                    <a:pt x="2042705" y="363669"/>
                  </a:lnTo>
                  <a:lnTo>
                    <a:pt x="2011260" y="332224"/>
                  </a:lnTo>
                  <a:lnTo>
                    <a:pt x="1978662" y="301966"/>
                  </a:lnTo>
                  <a:lnTo>
                    <a:pt x="1944947" y="272932"/>
                  </a:lnTo>
                  <a:lnTo>
                    <a:pt x="1910150" y="245157"/>
                  </a:lnTo>
                  <a:lnTo>
                    <a:pt x="1874306" y="218677"/>
                  </a:lnTo>
                  <a:lnTo>
                    <a:pt x="1837452" y="193527"/>
                  </a:lnTo>
                  <a:lnTo>
                    <a:pt x="1799622" y="169742"/>
                  </a:lnTo>
                  <a:lnTo>
                    <a:pt x="1760853" y="147358"/>
                  </a:lnTo>
                  <a:lnTo>
                    <a:pt x="1721179" y="126411"/>
                  </a:lnTo>
                  <a:lnTo>
                    <a:pt x="1680637" y="106936"/>
                  </a:lnTo>
                  <a:lnTo>
                    <a:pt x="1639260" y="88968"/>
                  </a:lnTo>
                  <a:lnTo>
                    <a:pt x="1597086" y="72543"/>
                  </a:lnTo>
                  <a:lnTo>
                    <a:pt x="1554150" y="57696"/>
                  </a:lnTo>
                  <a:lnTo>
                    <a:pt x="1510486" y="44463"/>
                  </a:lnTo>
                  <a:lnTo>
                    <a:pt x="1466131" y="32879"/>
                  </a:lnTo>
                  <a:lnTo>
                    <a:pt x="1421119" y="22981"/>
                  </a:lnTo>
                  <a:lnTo>
                    <a:pt x="1375487" y="14802"/>
                  </a:lnTo>
                  <a:lnTo>
                    <a:pt x="1329270" y="8379"/>
                  </a:lnTo>
                  <a:lnTo>
                    <a:pt x="1282503" y="3747"/>
                  </a:lnTo>
                  <a:lnTo>
                    <a:pt x="1235222" y="942"/>
                  </a:lnTo>
                  <a:lnTo>
                    <a:pt x="1187462" y="0"/>
                  </a:lnTo>
                  <a:lnTo>
                    <a:pt x="1139702" y="942"/>
                  </a:lnTo>
                  <a:lnTo>
                    <a:pt x="1092421" y="3747"/>
                  </a:lnTo>
                  <a:lnTo>
                    <a:pt x="1045654" y="8379"/>
                  </a:lnTo>
                  <a:lnTo>
                    <a:pt x="999437" y="14802"/>
                  </a:lnTo>
                  <a:lnTo>
                    <a:pt x="953805" y="22981"/>
                  </a:lnTo>
                  <a:lnTo>
                    <a:pt x="908794" y="32879"/>
                  </a:lnTo>
                  <a:lnTo>
                    <a:pt x="864438" y="44463"/>
                  </a:lnTo>
                  <a:lnTo>
                    <a:pt x="820775" y="57696"/>
                  </a:lnTo>
                  <a:lnTo>
                    <a:pt x="777838" y="72543"/>
                  </a:lnTo>
                  <a:lnTo>
                    <a:pt x="735664" y="88968"/>
                  </a:lnTo>
                  <a:lnTo>
                    <a:pt x="694288" y="106936"/>
                  </a:lnTo>
                  <a:lnTo>
                    <a:pt x="653745" y="126411"/>
                  </a:lnTo>
                  <a:lnTo>
                    <a:pt x="614071" y="147358"/>
                  </a:lnTo>
                  <a:lnTo>
                    <a:pt x="575302" y="169742"/>
                  </a:lnTo>
                  <a:lnTo>
                    <a:pt x="537472" y="193527"/>
                  </a:lnTo>
                  <a:lnTo>
                    <a:pt x="500618" y="218677"/>
                  </a:lnTo>
                  <a:lnTo>
                    <a:pt x="464775" y="245157"/>
                  </a:lnTo>
                  <a:lnTo>
                    <a:pt x="429978" y="272932"/>
                  </a:lnTo>
                  <a:lnTo>
                    <a:pt x="396262" y="301966"/>
                  </a:lnTo>
                  <a:lnTo>
                    <a:pt x="363664" y="332224"/>
                  </a:lnTo>
                  <a:lnTo>
                    <a:pt x="332219" y="363669"/>
                  </a:lnTo>
                  <a:lnTo>
                    <a:pt x="301962" y="396268"/>
                  </a:lnTo>
                  <a:lnTo>
                    <a:pt x="272928" y="429983"/>
                  </a:lnTo>
                  <a:lnTo>
                    <a:pt x="245154" y="464780"/>
                  </a:lnTo>
                  <a:lnTo>
                    <a:pt x="218674" y="500624"/>
                  </a:lnTo>
                  <a:lnTo>
                    <a:pt x="193524" y="537478"/>
                  </a:lnTo>
                  <a:lnTo>
                    <a:pt x="169739" y="575308"/>
                  </a:lnTo>
                  <a:lnTo>
                    <a:pt x="147356" y="614077"/>
                  </a:lnTo>
                  <a:lnTo>
                    <a:pt x="126409" y="653751"/>
                  </a:lnTo>
                  <a:lnTo>
                    <a:pt x="106934" y="694293"/>
                  </a:lnTo>
                  <a:lnTo>
                    <a:pt x="88966" y="735669"/>
                  </a:lnTo>
                  <a:lnTo>
                    <a:pt x="72541" y="777843"/>
                  </a:lnTo>
                  <a:lnTo>
                    <a:pt x="57695" y="820780"/>
                  </a:lnTo>
                  <a:lnTo>
                    <a:pt x="44462" y="864443"/>
                  </a:lnTo>
                  <a:lnTo>
                    <a:pt x="32879" y="908798"/>
                  </a:lnTo>
                  <a:lnTo>
                    <a:pt x="22980" y="953809"/>
                  </a:lnTo>
                  <a:lnTo>
                    <a:pt x="14802" y="999440"/>
                  </a:lnTo>
                  <a:lnTo>
                    <a:pt x="8379" y="1045657"/>
                  </a:lnTo>
                  <a:lnTo>
                    <a:pt x="3747" y="1092423"/>
                  </a:lnTo>
                  <a:lnTo>
                    <a:pt x="942" y="1139703"/>
                  </a:lnTo>
                  <a:lnTo>
                    <a:pt x="0" y="1187462"/>
                  </a:lnTo>
                  <a:close/>
                </a:path>
              </a:pathLst>
            </a:custGeom>
            <a:grpFill/>
            <a:ln w="25400">
              <a:gradFill>
                <a:gsLst>
                  <a:gs pos="0">
                    <a:srgbClr val="0092E1"/>
                  </a:gs>
                  <a:gs pos="100000">
                    <a:srgbClr val="21B63A"/>
                  </a:gs>
                </a:gsLst>
                <a:lin ang="5400000" scaled="1"/>
              </a:gra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3946202" y="3644656"/>
              <a:ext cx="1360805" cy="868044"/>
            </a:xfrm>
            <a:custGeom>
              <a:avLst/>
              <a:gdLst/>
              <a:ahLst/>
              <a:cxnLst/>
              <a:rect l="l" t="t" r="r" b="b"/>
              <a:pathLst>
                <a:path w="1360804" h="868045" fill="norm" stroke="1" extrusionOk="0">
                  <a:moveTo>
                    <a:pt x="1308328" y="0"/>
                  </a:moveTo>
                  <a:lnTo>
                    <a:pt x="52349" y="0"/>
                  </a:lnTo>
                  <a:lnTo>
                    <a:pt x="31975" y="4112"/>
                  </a:lnTo>
                  <a:lnTo>
                    <a:pt x="15335" y="15328"/>
                  </a:lnTo>
                  <a:lnTo>
                    <a:pt x="4114" y="31964"/>
                  </a:lnTo>
                  <a:lnTo>
                    <a:pt x="0" y="52336"/>
                  </a:lnTo>
                  <a:lnTo>
                    <a:pt x="0" y="867460"/>
                  </a:lnTo>
                  <a:lnTo>
                    <a:pt x="1360665" y="867460"/>
                  </a:lnTo>
                  <a:lnTo>
                    <a:pt x="1360665" y="52336"/>
                  </a:lnTo>
                  <a:lnTo>
                    <a:pt x="1356552" y="31964"/>
                  </a:lnTo>
                  <a:lnTo>
                    <a:pt x="1345336" y="15328"/>
                  </a:lnTo>
                  <a:lnTo>
                    <a:pt x="1328700" y="4112"/>
                  </a:lnTo>
                  <a:lnTo>
                    <a:pt x="1308328" y="0"/>
                  </a:lnTo>
                  <a:close/>
                </a:path>
              </a:pathLst>
            </a:custGeom>
            <a:grpFill/>
            <a:ln w="25400">
              <a:solidFill>
                <a:srgbClr val="1E3A5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4898781" y="3924484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5" fill="norm" stroke="1" extrusionOk="0">
                  <a:moveTo>
                    <a:pt x="0" y="0"/>
                  </a:moveTo>
                  <a:lnTo>
                    <a:pt x="254177" y="0"/>
                  </a:lnTo>
                </a:path>
              </a:pathLst>
            </a:custGeom>
            <a:grpFill/>
            <a:ln w="25400">
              <a:solidFill>
                <a:srgbClr val="1E3A5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5014210" y="4048072"/>
              <a:ext cx="95884" cy="0"/>
            </a:xfrm>
            <a:custGeom>
              <a:avLst/>
              <a:gdLst/>
              <a:ahLst/>
              <a:cxnLst/>
              <a:rect l="l" t="t" r="r" b="b"/>
              <a:pathLst>
                <a:path w="95885" fill="norm" stroke="1" extrusionOk="0">
                  <a:moveTo>
                    <a:pt x="0" y="0"/>
                  </a:moveTo>
                  <a:lnTo>
                    <a:pt x="95605" y="0"/>
                  </a:lnTo>
                </a:path>
              </a:pathLst>
            </a:custGeom>
            <a:grpFill/>
            <a:ln w="25400">
              <a:solidFill>
                <a:srgbClr val="1E3A5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4898781" y="4161040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5" fill="norm" stroke="1" extrusionOk="0">
                  <a:moveTo>
                    <a:pt x="0" y="0"/>
                  </a:moveTo>
                  <a:lnTo>
                    <a:pt x="254177" y="0"/>
                  </a:lnTo>
                </a:path>
              </a:pathLst>
            </a:custGeom>
            <a:grpFill/>
            <a:ln w="25400">
              <a:solidFill>
                <a:srgbClr val="1E3A5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4898781" y="4419102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5" fill="norm" stroke="1" extrusionOk="0">
                  <a:moveTo>
                    <a:pt x="0" y="0"/>
                  </a:moveTo>
                  <a:lnTo>
                    <a:pt x="254177" y="0"/>
                  </a:lnTo>
                </a:path>
              </a:pathLst>
            </a:custGeom>
            <a:grpFill/>
            <a:ln w="25400">
              <a:solidFill>
                <a:srgbClr val="1E3A5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5014210" y="4284629"/>
              <a:ext cx="95884" cy="0"/>
            </a:xfrm>
            <a:custGeom>
              <a:avLst/>
              <a:gdLst/>
              <a:ahLst/>
              <a:cxnLst/>
              <a:rect l="l" t="t" r="r" b="b"/>
              <a:pathLst>
                <a:path w="95885" fill="norm" stroke="1" extrusionOk="0">
                  <a:moveTo>
                    <a:pt x="0" y="0"/>
                  </a:moveTo>
                  <a:lnTo>
                    <a:pt x="95605" y="0"/>
                  </a:lnTo>
                </a:path>
              </a:pathLst>
            </a:custGeom>
            <a:grpFill/>
            <a:ln w="25400">
              <a:solidFill>
                <a:srgbClr val="1E3A5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3823784" y="4512123"/>
              <a:ext cx="1607185" cy="196215"/>
            </a:xfrm>
            <a:custGeom>
              <a:avLst/>
              <a:gdLst/>
              <a:ahLst/>
              <a:cxnLst/>
              <a:rect l="l" t="t" r="r" b="b"/>
              <a:pathLst>
                <a:path w="1607185" h="196214" fill="norm" stroke="1" extrusionOk="0">
                  <a:moveTo>
                    <a:pt x="1548828" y="195872"/>
                  </a:moveTo>
                  <a:lnTo>
                    <a:pt x="57848" y="195872"/>
                  </a:lnTo>
                  <a:lnTo>
                    <a:pt x="35329" y="191326"/>
                  </a:lnTo>
                  <a:lnTo>
                    <a:pt x="16941" y="178931"/>
                  </a:lnTo>
                  <a:lnTo>
                    <a:pt x="4545" y="160548"/>
                  </a:lnTo>
                  <a:lnTo>
                    <a:pt x="0" y="138036"/>
                  </a:lnTo>
                  <a:lnTo>
                    <a:pt x="0" y="57835"/>
                  </a:lnTo>
                  <a:lnTo>
                    <a:pt x="4545" y="35324"/>
                  </a:lnTo>
                  <a:lnTo>
                    <a:pt x="16941" y="16940"/>
                  </a:lnTo>
                  <a:lnTo>
                    <a:pt x="35329" y="4545"/>
                  </a:lnTo>
                  <a:lnTo>
                    <a:pt x="57848" y="0"/>
                  </a:lnTo>
                  <a:lnTo>
                    <a:pt x="1548828" y="0"/>
                  </a:lnTo>
                  <a:lnTo>
                    <a:pt x="1571347" y="4545"/>
                  </a:lnTo>
                  <a:lnTo>
                    <a:pt x="1589735" y="16940"/>
                  </a:lnTo>
                  <a:lnTo>
                    <a:pt x="1602131" y="35324"/>
                  </a:lnTo>
                  <a:lnTo>
                    <a:pt x="1606677" y="57835"/>
                  </a:lnTo>
                  <a:lnTo>
                    <a:pt x="1606677" y="138036"/>
                  </a:lnTo>
                  <a:lnTo>
                    <a:pt x="1602131" y="160548"/>
                  </a:lnTo>
                  <a:lnTo>
                    <a:pt x="1589735" y="178931"/>
                  </a:lnTo>
                  <a:lnTo>
                    <a:pt x="1571347" y="191326"/>
                  </a:lnTo>
                  <a:lnTo>
                    <a:pt x="1548828" y="195872"/>
                  </a:lnTo>
                  <a:close/>
                </a:path>
              </a:pathLst>
            </a:custGeom>
            <a:grpFill/>
            <a:ln w="25400">
              <a:solidFill>
                <a:srgbClr val="1E3A5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3958647" y="3750367"/>
              <a:ext cx="1254760" cy="0"/>
            </a:xfrm>
            <a:custGeom>
              <a:avLst/>
              <a:gdLst/>
              <a:ahLst/>
              <a:cxnLst/>
              <a:rect l="l" t="t" r="r" b="b"/>
              <a:pathLst>
                <a:path w="1254760" fill="norm" stroke="1" extrusionOk="0">
                  <a:moveTo>
                    <a:pt x="0" y="0"/>
                  </a:moveTo>
                  <a:lnTo>
                    <a:pt x="1254163" y="0"/>
                  </a:lnTo>
                </a:path>
              </a:pathLst>
            </a:custGeom>
            <a:grpFill/>
            <a:ln w="25400">
              <a:solidFill>
                <a:srgbClr val="1E3A5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4529179" y="4579743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70" fill="norm" stroke="1" extrusionOk="0">
                  <a:moveTo>
                    <a:pt x="0" y="0"/>
                  </a:moveTo>
                  <a:lnTo>
                    <a:pt x="204038" y="0"/>
                  </a:lnTo>
                </a:path>
              </a:pathLst>
            </a:custGeom>
            <a:grpFill/>
            <a:ln w="25400">
              <a:solidFill>
                <a:srgbClr val="1E3A5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174276" y="3890919"/>
              <a:ext cx="510540" cy="511175"/>
            </a:xfrm>
            <a:custGeom>
              <a:avLst/>
              <a:gdLst/>
              <a:ahLst/>
              <a:cxnLst/>
              <a:rect l="l" t="t" r="r" b="b"/>
              <a:pathLst>
                <a:path w="510539" h="511175" fill="norm" stroke="1" extrusionOk="0">
                  <a:moveTo>
                    <a:pt x="400936" y="401034"/>
                  </a:moveTo>
                  <a:lnTo>
                    <a:pt x="108727" y="401034"/>
                  </a:lnTo>
                  <a:lnTo>
                    <a:pt x="115460" y="402744"/>
                  </a:lnTo>
                  <a:lnTo>
                    <a:pt x="122300" y="407288"/>
                  </a:lnTo>
                  <a:lnTo>
                    <a:pt x="129674" y="413297"/>
                  </a:lnTo>
                  <a:lnTo>
                    <a:pt x="137286" y="418972"/>
                  </a:lnTo>
                  <a:lnTo>
                    <a:pt x="145089" y="424362"/>
                  </a:lnTo>
                  <a:lnTo>
                    <a:pt x="153034" y="429513"/>
                  </a:lnTo>
                  <a:lnTo>
                    <a:pt x="159083" y="434381"/>
                  </a:lnTo>
                  <a:lnTo>
                    <a:pt x="162750" y="439975"/>
                  </a:lnTo>
                  <a:lnTo>
                    <a:pt x="164036" y="446498"/>
                  </a:lnTo>
                  <a:lnTo>
                    <a:pt x="162940" y="454151"/>
                  </a:lnTo>
                  <a:lnTo>
                    <a:pt x="160571" y="463295"/>
                  </a:lnTo>
                  <a:lnTo>
                    <a:pt x="158416" y="472328"/>
                  </a:lnTo>
                  <a:lnTo>
                    <a:pt x="156315" y="481458"/>
                  </a:lnTo>
                  <a:lnTo>
                    <a:pt x="154177" y="490600"/>
                  </a:lnTo>
                  <a:lnTo>
                    <a:pt x="239902" y="510920"/>
                  </a:lnTo>
                  <a:lnTo>
                    <a:pt x="244522" y="491902"/>
                  </a:lnTo>
                  <a:lnTo>
                    <a:pt x="246671" y="482810"/>
                  </a:lnTo>
                  <a:lnTo>
                    <a:pt x="248665" y="473836"/>
                  </a:lnTo>
                  <a:lnTo>
                    <a:pt x="250824" y="463295"/>
                  </a:lnTo>
                  <a:lnTo>
                    <a:pt x="256793" y="458088"/>
                  </a:lnTo>
                  <a:lnTo>
                    <a:pt x="277373" y="455812"/>
                  </a:lnTo>
                  <a:lnTo>
                    <a:pt x="287099" y="454453"/>
                  </a:lnTo>
                  <a:lnTo>
                    <a:pt x="296753" y="452784"/>
                  </a:lnTo>
                  <a:lnTo>
                    <a:pt x="306323" y="450722"/>
                  </a:lnTo>
                  <a:lnTo>
                    <a:pt x="314114" y="449867"/>
                  </a:lnTo>
                  <a:lnTo>
                    <a:pt x="417349" y="449867"/>
                  </a:lnTo>
                  <a:lnTo>
                    <a:pt x="425195" y="445007"/>
                  </a:lnTo>
                  <a:lnTo>
                    <a:pt x="414908" y="429513"/>
                  </a:lnTo>
                  <a:lnTo>
                    <a:pt x="409586" y="421433"/>
                  </a:lnTo>
                  <a:lnTo>
                    <a:pt x="404240" y="413257"/>
                  </a:lnTo>
                  <a:lnTo>
                    <a:pt x="401445" y="407269"/>
                  </a:lnTo>
                  <a:lnTo>
                    <a:pt x="400890" y="402038"/>
                  </a:lnTo>
                  <a:lnTo>
                    <a:pt x="400936" y="401034"/>
                  </a:lnTo>
                  <a:close/>
                </a:path>
                <a:path w="510539" h="511175" fill="norm" stroke="1" extrusionOk="0">
                  <a:moveTo>
                    <a:pt x="417349" y="449867"/>
                  </a:moveTo>
                  <a:lnTo>
                    <a:pt x="314114" y="449867"/>
                  </a:lnTo>
                  <a:lnTo>
                    <a:pt x="320643" y="451310"/>
                  </a:lnTo>
                  <a:lnTo>
                    <a:pt x="326076" y="455062"/>
                  </a:lnTo>
                  <a:lnTo>
                    <a:pt x="330580" y="461136"/>
                  </a:lnTo>
                  <a:lnTo>
                    <a:pt x="335256" y="469284"/>
                  </a:lnTo>
                  <a:lnTo>
                    <a:pt x="348614" y="492251"/>
                  </a:lnTo>
                  <a:lnTo>
                    <a:pt x="395732" y="463222"/>
                  </a:lnTo>
                  <a:lnTo>
                    <a:pt x="417349" y="449867"/>
                  </a:lnTo>
                  <a:close/>
                </a:path>
                <a:path w="510539" h="511175" fill="norm" stroke="1" extrusionOk="0">
                  <a:moveTo>
                    <a:pt x="20446" y="154304"/>
                  </a:moveTo>
                  <a:lnTo>
                    <a:pt x="15198" y="176131"/>
                  </a:lnTo>
                  <a:lnTo>
                    <a:pt x="10080" y="197564"/>
                  </a:lnTo>
                  <a:lnTo>
                    <a:pt x="0" y="240156"/>
                  </a:lnTo>
                  <a:lnTo>
                    <a:pt x="38988" y="249427"/>
                  </a:lnTo>
                  <a:lnTo>
                    <a:pt x="48005" y="251459"/>
                  </a:lnTo>
                  <a:lnTo>
                    <a:pt x="52196" y="257174"/>
                  </a:lnTo>
                  <a:lnTo>
                    <a:pt x="53466" y="266191"/>
                  </a:lnTo>
                  <a:lnTo>
                    <a:pt x="54856" y="276550"/>
                  </a:lnTo>
                  <a:lnTo>
                    <a:pt x="56387" y="286861"/>
                  </a:lnTo>
                  <a:lnTo>
                    <a:pt x="58110" y="297124"/>
                  </a:lnTo>
                  <a:lnTo>
                    <a:pt x="60070" y="307339"/>
                  </a:lnTo>
                  <a:lnTo>
                    <a:pt x="60799" y="314477"/>
                  </a:lnTo>
                  <a:lnTo>
                    <a:pt x="59515" y="320532"/>
                  </a:lnTo>
                  <a:lnTo>
                    <a:pt x="56159" y="325610"/>
                  </a:lnTo>
                  <a:lnTo>
                    <a:pt x="50672" y="329818"/>
                  </a:lnTo>
                  <a:lnTo>
                    <a:pt x="17906" y="348741"/>
                  </a:lnTo>
                  <a:lnTo>
                    <a:pt x="65150" y="425449"/>
                  </a:lnTo>
                  <a:lnTo>
                    <a:pt x="83556" y="413257"/>
                  </a:lnTo>
                  <a:lnTo>
                    <a:pt x="94868" y="405637"/>
                  </a:lnTo>
                  <a:lnTo>
                    <a:pt x="101923" y="402038"/>
                  </a:lnTo>
                  <a:lnTo>
                    <a:pt x="108727" y="401034"/>
                  </a:lnTo>
                  <a:lnTo>
                    <a:pt x="400936" y="401034"/>
                  </a:lnTo>
                  <a:lnTo>
                    <a:pt x="402330" y="395720"/>
                  </a:lnTo>
                  <a:lnTo>
                    <a:pt x="405891" y="390016"/>
                  </a:lnTo>
                  <a:lnTo>
                    <a:pt x="412120" y="382039"/>
                  </a:lnTo>
                  <a:lnTo>
                    <a:pt x="415511" y="377507"/>
                  </a:lnTo>
                  <a:lnTo>
                    <a:pt x="275937" y="377507"/>
                  </a:lnTo>
                  <a:lnTo>
                    <a:pt x="226821" y="375792"/>
                  </a:lnTo>
                  <a:lnTo>
                    <a:pt x="181976" y="355151"/>
                  </a:lnTo>
                  <a:lnTo>
                    <a:pt x="149769" y="320198"/>
                  </a:lnTo>
                  <a:lnTo>
                    <a:pt x="133133" y="275673"/>
                  </a:lnTo>
                  <a:lnTo>
                    <a:pt x="135000" y="226313"/>
                  </a:lnTo>
                  <a:lnTo>
                    <a:pt x="155574" y="182036"/>
                  </a:lnTo>
                  <a:lnTo>
                    <a:pt x="174986" y="164070"/>
                  </a:lnTo>
                  <a:lnTo>
                    <a:pt x="64408" y="164070"/>
                  </a:lnTo>
                  <a:lnTo>
                    <a:pt x="56768" y="163067"/>
                  </a:lnTo>
                  <a:lnTo>
                    <a:pt x="47682" y="160698"/>
                  </a:lnTo>
                  <a:lnTo>
                    <a:pt x="38560" y="158495"/>
                  </a:lnTo>
                  <a:lnTo>
                    <a:pt x="20446" y="154304"/>
                  </a:lnTo>
                  <a:close/>
                </a:path>
                <a:path w="510539" h="511175" fill="norm" stroke="1" extrusionOk="0">
                  <a:moveTo>
                    <a:pt x="474186" y="133248"/>
                  </a:moveTo>
                  <a:lnTo>
                    <a:pt x="234013" y="133248"/>
                  </a:lnTo>
                  <a:lnTo>
                    <a:pt x="282447" y="134619"/>
                  </a:lnTo>
                  <a:lnTo>
                    <a:pt x="328015" y="155229"/>
                  </a:lnTo>
                  <a:lnTo>
                    <a:pt x="360664" y="190150"/>
                  </a:lnTo>
                  <a:lnTo>
                    <a:pt x="377477" y="234739"/>
                  </a:lnTo>
                  <a:lnTo>
                    <a:pt x="375538" y="284352"/>
                  </a:lnTo>
                  <a:lnTo>
                    <a:pt x="354927" y="328929"/>
                  </a:lnTo>
                  <a:lnTo>
                    <a:pt x="320182" y="360933"/>
                  </a:lnTo>
                  <a:lnTo>
                    <a:pt x="275937" y="377507"/>
                  </a:lnTo>
                  <a:lnTo>
                    <a:pt x="415511" y="377507"/>
                  </a:lnTo>
                  <a:lnTo>
                    <a:pt x="418195" y="373919"/>
                  </a:lnTo>
                  <a:lnTo>
                    <a:pt x="424054" y="365656"/>
                  </a:lnTo>
                  <a:lnTo>
                    <a:pt x="429640" y="357250"/>
                  </a:lnTo>
                  <a:lnTo>
                    <a:pt x="434582" y="351244"/>
                  </a:lnTo>
                  <a:lnTo>
                    <a:pt x="440213" y="347678"/>
                  </a:lnTo>
                  <a:lnTo>
                    <a:pt x="446750" y="346517"/>
                  </a:lnTo>
                  <a:lnTo>
                    <a:pt x="492442" y="346517"/>
                  </a:lnTo>
                  <a:lnTo>
                    <a:pt x="510412" y="270509"/>
                  </a:lnTo>
                  <a:lnTo>
                    <a:pt x="472439" y="261492"/>
                  </a:lnTo>
                  <a:lnTo>
                    <a:pt x="462914" y="259460"/>
                  </a:lnTo>
                  <a:lnTo>
                    <a:pt x="458355" y="253872"/>
                  </a:lnTo>
                  <a:lnTo>
                    <a:pt x="452735" y="214018"/>
                  </a:lnTo>
                  <a:lnTo>
                    <a:pt x="450722" y="204088"/>
                  </a:lnTo>
                  <a:lnTo>
                    <a:pt x="449889" y="196298"/>
                  </a:lnTo>
                  <a:lnTo>
                    <a:pt x="451389" y="189769"/>
                  </a:lnTo>
                  <a:lnTo>
                    <a:pt x="455223" y="184336"/>
                  </a:lnTo>
                  <a:lnTo>
                    <a:pt x="461390" y="179831"/>
                  </a:lnTo>
                  <a:lnTo>
                    <a:pt x="492124" y="162305"/>
                  </a:lnTo>
                  <a:lnTo>
                    <a:pt x="474186" y="133248"/>
                  </a:lnTo>
                  <a:close/>
                </a:path>
                <a:path w="510539" h="511175" fill="norm" stroke="1" extrusionOk="0">
                  <a:moveTo>
                    <a:pt x="492442" y="346517"/>
                  </a:moveTo>
                  <a:lnTo>
                    <a:pt x="446750" y="346517"/>
                  </a:lnTo>
                  <a:lnTo>
                    <a:pt x="454405" y="347725"/>
                  </a:lnTo>
                  <a:lnTo>
                    <a:pt x="463214" y="350057"/>
                  </a:lnTo>
                  <a:lnTo>
                    <a:pt x="490105" y="356361"/>
                  </a:lnTo>
                  <a:lnTo>
                    <a:pt x="492442" y="346517"/>
                  </a:lnTo>
                  <a:close/>
                </a:path>
                <a:path w="510539" h="511175" fill="norm" stroke="1" extrusionOk="0">
                  <a:moveTo>
                    <a:pt x="161924" y="17652"/>
                  </a:moveTo>
                  <a:lnTo>
                    <a:pt x="84962" y="65023"/>
                  </a:lnTo>
                  <a:lnTo>
                    <a:pt x="100697" y="88866"/>
                  </a:lnTo>
                  <a:lnTo>
                    <a:pt x="106065" y="97069"/>
                  </a:lnTo>
                  <a:lnTo>
                    <a:pt x="109053" y="103264"/>
                  </a:lnTo>
                  <a:lnTo>
                    <a:pt x="109634" y="108459"/>
                  </a:lnTo>
                  <a:lnTo>
                    <a:pt x="109693" y="109426"/>
                  </a:lnTo>
                  <a:lnTo>
                    <a:pt x="108116" y="115262"/>
                  </a:lnTo>
                  <a:lnTo>
                    <a:pt x="104266" y="121284"/>
                  </a:lnTo>
                  <a:lnTo>
                    <a:pt x="98174" y="128922"/>
                  </a:lnTo>
                  <a:lnTo>
                    <a:pt x="92297" y="136763"/>
                  </a:lnTo>
                  <a:lnTo>
                    <a:pt x="86657" y="144770"/>
                  </a:lnTo>
                  <a:lnTo>
                    <a:pt x="81279" y="152907"/>
                  </a:lnTo>
                  <a:lnTo>
                    <a:pt x="76433" y="158978"/>
                  </a:lnTo>
                  <a:lnTo>
                    <a:pt x="70886" y="162702"/>
                  </a:lnTo>
                  <a:lnTo>
                    <a:pt x="64408" y="164070"/>
                  </a:lnTo>
                  <a:lnTo>
                    <a:pt x="174986" y="164070"/>
                  </a:lnTo>
                  <a:lnTo>
                    <a:pt x="190150" y="150034"/>
                  </a:lnTo>
                  <a:lnTo>
                    <a:pt x="234013" y="133248"/>
                  </a:lnTo>
                  <a:lnTo>
                    <a:pt x="474186" y="133248"/>
                  </a:lnTo>
                  <a:lnTo>
                    <a:pt x="459542" y="109426"/>
                  </a:lnTo>
                  <a:lnTo>
                    <a:pt x="401764" y="109426"/>
                  </a:lnTo>
                  <a:lnTo>
                    <a:pt x="394731" y="107559"/>
                  </a:lnTo>
                  <a:lnTo>
                    <a:pt x="387603" y="102869"/>
                  </a:lnTo>
                  <a:lnTo>
                    <a:pt x="380478" y="97027"/>
                  </a:lnTo>
                  <a:lnTo>
                    <a:pt x="373237" y="91519"/>
                  </a:lnTo>
                  <a:lnTo>
                    <a:pt x="365726" y="86278"/>
                  </a:lnTo>
                  <a:lnTo>
                    <a:pt x="358012" y="81406"/>
                  </a:lnTo>
                  <a:lnTo>
                    <a:pt x="351532" y="76326"/>
                  </a:lnTo>
                  <a:lnTo>
                    <a:pt x="347789" y="70484"/>
                  </a:lnTo>
                  <a:lnTo>
                    <a:pt x="346618" y="63690"/>
                  </a:lnTo>
                  <a:lnTo>
                    <a:pt x="347070" y="60785"/>
                  </a:lnTo>
                  <a:lnTo>
                    <a:pt x="196000" y="60785"/>
                  </a:lnTo>
                  <a:lnTo>
                    <a:pt x="189737" y="59308"/>
                  </a:lnTo>
                  <a:lnTo>
                    <a:pt x="184523" y="55641"/>
                  </a:lnTo>
                  <a:lnTo>
                    <a:pt x="180212" y="49783"/>
                  </a:lnTo>
                  <a:lnTo>
                    <a:pt x="161924" y="17652"/>
                  </a:lnTo>
                  <a:close/>
                </a:path>
                <a:path w="510539" h="511175" fill="norm" stroke="1" extrusionOk="0">
                  <a:moveTo>
                    <a:pt x="445261" y="86105"/>
                  </a:moveTo>
                  <a:lnTo>
                    <a:pt x="431069" y="95043"/>
                  </a:lnTo>
                  <a:lnTo>
                    <a:pt x="423687" y="99768"/>
                  </a:lnTo>
                  <a:lnTo>
                    <a:pt x="416305" y="104647"/>
                  </a:lnTo>
                  <a:lnTo>
                    <a:pt x="408892" y="108459"/>
                  </a:lnTo>
                  <a:lnTo>
                    <a:pt x="401764" y="109426"/>
                  </a:lnTo>
                  <a:lnTo>
                    <a:pt x="459542" y="109426"/>
                  </a:lnTo>
                  <a:lnTo>
                    <a:pt x="445261" y="86105"/>
                  </a:lnTo>
                  <a:close/>
                </a:path>
                <a:path w="510539" h="511175" fill="norm" stroke="1" extrusionOk="0">
                  <a:moveTo>
                    <a:pt x="270636" y="0"/>
                  </a:moveTo>
                  <a:lnTo>
                    <a:pt x="261630" y="38131"/>
                  </a:lnTo>
                  <a:lnTo>
                    <a:pt x="259587" y="47624"/>
                  </a:lnTo>
                  <a:lnTo>
                    <a:pt x="253618" y="52323"/>
                  </a:lnTo>
                  <a:lnTo>
                    <a:pt x="213381" y="58021"/>
                  </a:lnTo>
                  <a:lnTo>
                    <a:pt x="203453" y="60070"/>
                  </a:lnTo>
                  <a:lnTo>
                    <a:pt x="196000" y="60785"/>
                  </a:lnTo>
                  <a:lnTo>
                    <a:pt x="347070" y="60785"/>
                  </a:lnTo>
                  <a:lnTo>
                    <a:pt x="347881" y="55641"/>
                  </a:lnTo>
                  <a:lnTo>
                    <a:pt x="350130" y="46966"/>
                  </a:lnTo>
                  <a:lnTo>
                    <a:pt x="352379" y="37591"/>
                  </a:lnTo>
                  <a:lnTo>
                    <a:pt x="356361" y="20319"/>
                  </a:lnTo>
                  <a:lnTo>
                    <a:pt x="270636" y="0"/>
                  </a:lnTo>
                  <a:close/>
                </a:path>
              </a:pathLst>
            </a:custGeom>
            <a:solidFill>
              <a:srgbClr val="0092E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0" y="2991697"/>
              <a:ext cx="1207770" cy="2375535"/>
            </a:xfrm>
            <a:custGeom>
              <a:avLst/>
              <a:gdLst/>
              <a:ahLst/>
              <a:cxnLst/>
              <a:rect l="l" t="t" r="r" b="b"/>
              <a:pathLst>
                <a:path w="1207770" h="2375535" fill="norm" stroke="1" extrusionOk="0">
                  <a:moveTo>
                    <a:pt x="0" y="2374525"/>
                  </a:moveTo>
                  <a:lnTo>
                    <a:pt x="68004" y="2373982"/>
                  </a:lnTo>
                  <a:lnTo>
                    <a:pt x="115284" y="2371177"/>
                  </a:lnTo>
                  <a:lnTo>
                    <a:pt x="162050" y="2366545"/>
                  </a:lnTo>
                  <a:lnTo>
                    <a:pt x="208267" y="2360122"/>
                  </a:lnTo>
                  <a:lnTo>
                    <a:pt x="253898" y="2351944"/>
                  </a:lnTo>
                  <a:lnTo>
                    <a:pt x="298909" y="2342045"/>
                  </a:lnTo>
                  <a:lnTo>
                    <a:pt x="343264" y="2330461"/>
                  </a:lnTo>
                  <a:lnTo>
                    <a:pt x="386927" y="2317228"/>
                  </a:lnTo>
                  <a:lnTo>
                    <a:pt x="429864" y="2302382"/>
                  </a:lnTo>
                  <a:lnTo>
                    <a:pt x="472038" y="2285957"/>
                  </a:lnTo>
                  <a:lnTo>
                    <a:pt x="513414" y="2267989"/>
                  </a:lnTo>
                  <a:lnTo>
                    <a:pt x="553956" y="2248513"/>
                  </a:lnTo>
                  <a:lnTo>
                    <a:pt x="593630" y="2227566"/>
                  </a:lnTo>
                  <a:lnTo>
                    <a:pt x="632399" y="2205182"/>
                  </a:lnTo>
                  <a:lnTo>
                    <a:pt x="670229" y="2181398"/>
                  </a:lnTo>
                  <a:lnTo>
                    <a:pt x="707083" y="2156247"/>
                  </a:lnTo>
                  <a:lnTo>
                    <a:pt x="742926" y="2129767"/>
                  </a:lnTo>
                  <a:lnTo>
                    <a:pt x="777724" y="2101992"/>
                  </a:lnTo>
                  <a:lnTo>
                    <a:pt x="811439" y="2072958"/>
                  </a:lnTo>
                  <a:lnTo>
                    <a:pt x="844038" y="2042701"/>
                  </a:lnTo>
                  <a:lnTo>
                    <a:pt x="875483" y="2011255"/>
                  </a:lnTo>
                  <a:lnTo>
                    <a:pt x="905741" y="1978657"/>
                  </a:lnTo>
                  <a:lnTo>
                    <a:pt x="934775" y="1944941"/>
                  </a:lnTo>
                  <a:lnTo>
                    <a:pt x="962549" y="1910144"/>
                  </a:lnTo>
                  <a:lnTo>
                    <a:pt x="989030" y="1874301"/>
                  </a:lnTo>
                  <a:lnTo>
                    <a:pt x="1014180" y="1837446"/>
                  </a:lnTo>
                  <a:lnTo>
                    <a:pt x="1037965" y="1799617"/>
                  </a:lnTo>
                  <a:lnTo>
                    <a:pt x="1060348" y="1760847"/>
                  </a:lnTo>
                  <a:lnTo>
                    <a:pt x="1081296" y="1721174"/>
                  </a:lnTo>
                  <a:lnTo>
                    <a:pt x="1100771" y="1680631"/>
                  </a:lnTo>
                  <a:lnTo>
                    <a:pt x="1118739" y="1639255"/>
                  </a:lnTo>
                  <a:lnTo>
                    <a:pt x="1135164" y="1597081"/>
                  </a:lnTo>
                  <a:lnTo>
                    <a:pt x="1150011" y="1554145"/>
                  </a:lnTo>
                  <a:lnTo>
                    <a:pt x="1163244" y="1510481"/>
                  </a:lnTo>
                  <a:lnTo>
                    <a:pt x="1174827" y="1466127"/>
                  </a:lnTo>
                  <a:lnTo>
                    <a:pt x="1184726" y="1421116"/>
                  </a:lnTo>
                  <a:lnTo>
                    <a:pt x="1192905" y="1375484"/>
                  </a:lnTo>
                  <a:lnTo>
                    <a:pt x="1199328" y="1329268"/>
                  </a:lnTo>
                  <a:lnTo>
                    <a:pt x="1203959" y="1282501"/>
                  </a:lnTo>
                  <a:lnTo>
                    <a:pt x="1206764" y="1235221"/>
                  </a:lnTo>
                  <a:lnTo>
                    <a:pt x="1207707" y="1187462"/>
                  </a:lnTo>
                  <a:lnTo>
                    <a:pt x="1206764" y="1139702"/>
                  </a:lnTo>
                  <a:lnTo>
                    <a:pt x="1203959" y="1092421"/>
                  </a:lnTo>
                  <a:lnTo>
                    <a:pt x="1199328" y="1045654"/>
                  </a:lnTo>
                  <a:lnTo>
                    <a:pt x="1192905" y="999437"/>
                  </a:lnTo>
                  <a:lnTo>
                    <a:pt x="1184726" y="953805"/>
                  </a:lnTo>
                  <a:lnTo>
                    <a:pt x="1174827" y="908794"/>
                  </a:lnTo>
                  <a:lnTo>
                    <a:pt x="1163244" y="864438"/>
                  </a:lnTo>
                  <a:lnTo>
                    <a:pt x="1150011" y="820775"/>
                  </a:lnTo>
                  <a:lnTo>
                    <a:pt x="1135164" y="777838"/>
                  </a:lnTo>
                  <a:lnTo>
                    <a:pt x="1118739" y="735664"/>
                  </a:lnTo>
                  <a:lnTo>
                    <a:pt x="1100771" y="694288"/>
                  </a:lnTo>
                  <a:lnTo>
                    <a:pt x="1081296" y="653745"/>
                  </a:lnTo>
                  <a:lnTo>
                    <a:pt x="1060348" y="614071"/>
                  </a:lnTo>
                  <a:lnTo>
                    <a:pt x="1037965" y="575302"/>
                  </a:lnTo>
                  <a:lnTo>
                    <a:pt x="1014180" y="537472"/>
                  </a:lnTo>
                  <a:lnTo>
                    <a:pt x="989030" y="500618"/>
                  </a:lnTo>
                  <a:lnTo>
                    <a:pt x="962549" y="464775"/>
                  </a:lnTo>
                  <a:lnTo>
                    <a:pt x="934775" y="429978"/>
                  </a:lnTo>
                  <a:lnTo>
                    <a:pt x="905741" y="396262"/>
                  </a:lnTo>
                  <a:lnTo>
                    <a:pt x="875483" y="363664"/>
                  </a:lnTo>
                  <a:lnTo>
                    <a:pt x="844038" y="332219"/>
                  </a:lnTo>
                  <a:lnTo>
                    <a:pt x="811439" y="301962"/>
                  </a:lnTo>
                  <a:lnTo>
                    <a:pt x="777724" y="272928"/>
                  </a:lnTo>
                  <a:lnTo>
                    <a:pt x="742926" y="245154"/>
                  </a:lnTo>
                  <a:lnTo>
                    <a:pt x="707083" y="218674"/>
                  </a:lnTo>
                  <a:lnTo>
                    <a:pt x="670229" y="193524"/>
                  </a:lnTo>
                  <a:lnTo>
                    <a:pt x="632399" y="169739"/>
                  </a:lnTo>
                  <a:lnTo>
                    <a:pt x="593630" y="147356"/>
                  </a:lnTo>
                  <a:lnTo>
                    <a:pt x="553956" y="126409"/>
                  </a:lnTo>
                  <a:lnTo>
                    <a:pt x="513414" y="106934"/>
                  </a:lnTo>
                  <a:lnTo>
                    <a:pt x="472038" y="88966"/>
                  </a:lnTo>
                  <a:lnTo>
                    <a:pt x="429864" y="72541"/>
                  </a:lnTo>
                  <a:lnTo>
                    <a:pt x="386927" y="57695"/>
                  </a:lnTo>
                  <a:lnTo>
                    <a:pt x="343264" y="44462"/>
                  </a:lnTo>
                  <a:lnTo>
                    <a:pt x="298909" y="32879"/>
                  </a:lnTo>
                  <a:lnTo>
                    <a:pt x="253898" y="22980"/>
                  </a:lnTo>
                  <a:lnTo>
                    <a:pt x="208267" y="14802"/>
                  </a:lnTo>
                  <a:lnTo>
                    <a:pt x="162050" y="8379"/>
                  </a:lnTo>
                  <a:lnTo>
                    <a:pt x="115284" y="3747"/>
                  </a:lnTo>
                  <a:lnTo>
                    <a:pt x="68004" y="942"/>
                  </a:lnTo>
                  <a:lnTo>
                    <a:pt x="20245" y="0"/>
                  </a:lnTo>
                  <a:lnTo>
                    <a:pt x="0" y="399"/>
                  </a:lnTo>
                </a:path>
              </a:pathLst>
            </a:custGeom>
            <a:grpFill/>
            <a:ln w="25400">
              <a:gradFill>
                <a:gsLst>
                  <a:gs pos="0">
                    <a:srgbClr val="0092E1"/>
                  </a:gs>
                  <a:gs pos="100000">
                    <a:srgbClr val="21B63A"/>
                  </a:gs>
                </a:gsLst>
                <a:lin ang="5400000" scaled="1"/>
              </a:gra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 bwMode="auto">
            <a:xfrm>
              <a:off x="1206776" y="4179159"/>
              <a:ext cx="2228850" cy="0"/>
            </a:xfrm>
            <a:custGeom>
              <a:avLst/>
              <a:gdLst/>
              <a:ahLst/>
              <a:cxnLst/>
              <a:rect l="l" t="t" r="r" b="b"/>
              <a:pathLst>
                <a:path w="2228850" fill="norm" stroke="1" extrusionOk="0">
                  <a:moveTo>
                    <a:pt x="0" y="0"/>
                  </a:moveTo>
                  <a:lnTo>
                    <a:pt x="2228354" y="0"/>
                  </a:lnTo>
                </a:path>
              </a:pathLst>
            </a:custGeom>
            <a:grpFill/>
            <a:ln w="25400">
              <a:gradFill>
                <a:gsLst>
                  <a:gs pos="0">
                    <a:srgbClr val="0092E1"/>
                  </a:gs>
                  <a:gs pos="100000">
                    <a:srgbClr val="21B63A"/>
                  </a:gs>
                </a:gsLst>
                <a:lin ang="5400000" scaled="1"/>
              </a:gra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object 20"/>
          <p:cNvSpPr txBox="1"/>
          <p:nvPr/>
        </p:nvSpPr>
        <p:spPr bwMode="auto">
          <a:xfrm>
            <a:off x="6420841" y="3508009"/>
            <a:ext cx="3514725" cy="138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 i="0" u="none" strike="noStrike" cap="none" spc="0">
                <a:ln>
                  <a:noFill/>
                </a:ln>
                <a:solidFill>
                  <a:srgbClr val="0092E1"/>
                </a:solidFill>
                <a:latin typeface="Arial Black"/>
                <a:cs typeface="Montserrat"/>
              </a:rPr>
              <a:t>1 часть</a:t>
            </a:r>
            <a:endParaRPr sz="3200" b="0" i="0" u="none" strike="noStrike" cap="none" spc="0">
              <a:ln>
                <a:noFill/>
              </a:ln>
              <a:solidFill>
                <a:srgbClr val="0092E1"/>
              </a:solidFill>
              <a:latin typeface="Arial Black"/>
              <a:cs typeface="Montserrat"/>
            </a:endParaRPr>
          </a:p>
          <a:p>
            <a:pPr marL="12700" marR="5080" lvl="0" indent="0" algn="l" defTabSz="914400">
              <a:lnSpc>
                <a:spcPct val="100000"/>
              </a:lnSpc>
              <a:spcBef>
                <a:spcPts val="1144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chemeClr val="bg1"/>
                </a:solidFill>
                <a:latin typeface="Arial Black"/>
                <a:cs typeface="Montserrat"/>
              </a:rPr>
              <a:t>Решения Инвестиционного профиля муниципального образования</a:t>
            </a:r>
            <a:endParaRPr sz="1600" b="0" i="0" u="none" strike="noStrike" cap="none" spc="0">
              <a:ln>
                <a:noFill/>
              </a:ln>
              <a:solidFill>
                <a:schemeClr val="bg1"/>
              </a:solidFill>
              <a:latin typeface="Arial Black"/>
              <a:cs typeface="Montserrat"/>
            </a:endParaRPr>
          </a:p>
        </p:txBody>
      </p:sp>
      <p:sp>
        <p:nvSpPr>
          <p:cNvPr id="28" name="object 5"/>
          <p:cNvSpPr txBox="1"/>
          <p:nvPr/>
        </p:nvSpPr>
        <p:spPr bwMode="auto">
          <a:xfrm>
            <a:off x="282756" y="221573"/>
            <a:ext cx="898498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12700" marR="0" lvl="0" indent="0" algn="l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600" b="1" i="0" u="none" strike="noStrike" cap="none" spc="0">
                <a:ln>
                  <a:noFill/>
                </a:ln>
                <a:latin typeface="Arial Black"/>
              </a:rPr>
              <a:t>РЕЗУЛЬТАТЫ РАЗРАБОТКИ ИНВЕСТИЦИОННОГО ПРОФИЛЯ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90117" y="0"/>
            <a:ext cx="6840760" cy="1459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Arial Black"/>
            </a:endParaRPr>
          </a:p>
        </p:txBody>
      </p:sp>
      <p:sp>
        <p:nvSpPr>
          <p:cNvPr id="9" name="object 57"/>
          <p:cNvSpPr txBox="1"/>
          <p:nvPr/>
        </p:nvSpPr>
        <p:spPr bwMode="auto">
          <a:xfrm>
            <a:off x="7576933" y="5707388"/>
            <a:ext cx="2798219" cy="137473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-25">
                <a:ln>
                  <a:noFill/>
                </a:ln>
                <a:solidFill>
                  <a:srgbClr val="1E3A5B"/>
                </a:solidFill>
                <a:latin typeface="Arial"/>
                <a:ea typeface="+mn-ea"/>
                <a:cs typeface="Arial"/>
              </a:rPr>
              <a:t>Значительная часть идей оценивается как ДОСТАТОЧНО обеспеченные спросом и ресурсами</a:t>
            </a:r>
            <a:endParaRPr/>
          </a:p>
          <a:p>
            <a:pPr marL="12700" marR="5080" lvl="0" indent="0" algn="l" defTabSz="91440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1" i="0" u="none" strike="noStrike" cap="none" spc="-25">
              <a:ln>
                <a:noFill/>
              </a:ln>
              <a:solidFill>
                <a:srgbClr val="1E3A5B"/>
              </a:solidFill>
              <a:latin typeface="Arial"/>
              <a:ea typeface="+mn-ea"/>
              <a:cs typeface="Arial"/>
            </a:endParaRPr>
          </a:p>
          <a:p>
            <a:pPr marL="12700" marR="5080" lvl="0" indent="0" algn="l" defTabSz="91440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 spc="-25">
                <a:ln>
                  <a:noFill/>
                </a:ln>
                <a:solidFill>
                  <a:srgbClr val="1E3A5B"/>
                </a:solidFill>
                <a:latin typeface="Arial"/>
                <a:ea typeface="+mn-ea"/>
                <a:cs typeface="Arial"/>
              </a:rPr>
              <a:t>Из 43 идей 34 </a:t>
            </a:r>
            <a:r>
              <a:rPr lang="ru-RU" sz="1200" b="1" spc="-25">
                <a:solidFill>
                  <a:srgbClr val="1E3A5B"/>
                </a:solidFill>
                <a:latin typeface="Arial"/>
                <a:cs typeface="Arial"/>
              </a:rPr>
              <a:t>идеи </a:t>
            </a:r>
            <a:r>
              <a:rPr lang="ru-RU" sz="1200" b="1" i="0" u="none" strike="noStrike" cap="none" spc="-25">
                <a:ln>
                  <a:noFill/>
                </a:ln>
                <a:solidFill>
                  <a:srgbClr val="1E3A5B"/>
                </a:solidFill>
                <a:latin typeface="Arial"/>
                <a:ea typeface="+mn-ea"/>
                <a:cs typeface="Arial"/>
              </a:rPr>
              <a:t>имеют достаточный потенциал реализации по результатам экспертной оценки</a:t>
            </a:r>
            <a:endParaRPr/>
          </a:p>
        </p:txBody>
      </p:sp>
      <p:sp>
        <p:nvSpPr>
          <p:cNvPr id="14" name="object 57"/>
          <p:cNvSpPr txBox="1"/>
          <p:nvPr/>
        </p:nvSpPr>
        <p:spPr bwMode="auto">
          <a:xfrm>
            <a:off x="7577681" y="1609743"/>
            <a:ext cx="2798219" cy="180562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0092E1"/>
                </a:solidFill>
                <a:latin typeface="Arial Black"/>
                <a:ea typeface="+mn-ea"/>
                <a:cs typeface="DIN Pro Bold"/>
              </a:rPr>
              <a:t>16 ПРОЕКТОВ </a:t>
            </a:r>
            <a:r>
              <a:rPr lang="ru-RU" sz="1600" b="1" i="0" u="none" strike="noStrike" cap="none" spc="0">
                <a:ln>
                  <a:noFill/>
                </a:ln>
                <a:solidFill>
                  <a:srgbClr val="BFBFBF"/>
                </a:solidFill>
                <a:latin typeface="Arial Black"/>
                <a:ea typeface="+mn-ea"/>
                <a:cs typeface="DIN Pro Bold"/>
              </a:rPr>
              <a:t>ПРЕДЛОЖЕНО БИЗНЕСОМ</a:t>
            </a:r>
            <a:endParaRPr/>
          </a:p>
          <a:p>
            <a:pPr marL="12700" marR="5080" lvl="0" indent="0" algn="l" defTabSz="91440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 i="0" u="none" strike="noStrike" cap="none" spc="0">
              <a:ln>
                <a:noFill/>
              </a:ln>
              <a:solidFill>
                <a:srgbClr val="1F427B"/>
              </a:solidFill>
              <a:latin typeface="Arial Black"/>
              <a:ea typeface="+mn-ea"/>
              <a:cs typeface="DIN Pro Bold"/>
            </a:endParaRPr>
          </a:p>
          <a:p>
            <a:pPr marL="12700" marR="5080" lvl="0" indent="0" algn="l" defTabSz="91440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0092E1"/>
                </a:solidFill>
                <a:latin typeface="Arial Black"/>
                <a:ea typeface="+mn-ea"/>
                <a:cs typeface="DIN Pro Bold"/>
              </a:rPr>
              <a:t>43 БИЗНЕС-ИДЕИ</a:t>
            </a:r>
            <a:r>
              <a:rPr lang="ru-RU" sz="1600" b="1" i="0" u="none" strike="noStrike" cap="none" spc="0">
                <a:ln>
                  <a:noFill/>
                </a:ln>
                <a:solidFill>
                  <a:srgbClr val="1F427B"/>
                </a:solidFill>
                <a:latin typeface="Arial Black"/>
                <a:ea typeface="+mn-ea"/>
                <a:cs typeface="DIN Pro Bold"/>
              </a:rPr>
              <a:t> </a:t>
            </a:r>
            <a:r>
              <a:rPr lang="ru-RU" sz="1600" b="1" i="0" u="none" strike="noStrike" cap="none" spc="0">
                <a:ln>
                  <a:noFill/>
                </a:ln>
                <a:solidFill>
                  <a:srgbClr val="BFBFBF"/>
                </a:solidFill>
                <a:latin typeface="Arial Black"/>
                <a:ea typeface="+mn-ea"/>
                <a:cs typeface="DIN Pro Bold"/>
              </a:rPr>
              <a:t>РАЗРАБОТАНО КОМАНДОЙ ПРОЕКТА</a:t>
            </a:r>
            <a:endParaRPr sz="1600" b="0" i="0" u="none" strike="noStrike" cap="none" spc="0">
              <a:ln>
                <a:noFill/>
              </a:ln>
              <a:solidFill>
                <a:srgbClr val="BFBFBF"/>
              </a:solidFill>
              <a:latin typeface="Arial Black"/>
              <a:ea typeface="+mn-ea"/>
              <a:cs typeface="DIN Pro Bold"/>
            </a:endParaRPr>
          </a:p>
        </p:txBody>
      </p:sp>
      <p:sp>
        <p:nvSpPr>
          <p:cNvPr id="17" name="object 57"/>
          <p:cNvSpPr txBox="1"/>
          <p:nvPr/>
        </p:nvSpPr>
        <p:spPr bwMode="auto">
          <a:xfrm>
            <a:off x="313887" y="1047563"/>
            <a:ext cx="4114988" cy="27699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lvl="0" indent="0" algn="l" defTabSz="91440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21B63A"/>
                </a:solidFill>
                <a:latin typeface="Arial Black"/>
                <a:ea typeface="+mn-ea"/>
                <a:cs typeface="DIN Pro Bold"/>
              </a:rPr>
              <a:t>РЕЙТИНГ БИЗНЕС-ИДЕЙ</a:t>
            </a:r>
            <a:endParaRPr lang="ru-RU" sz="1600" b="0" i="0" u="none" strike="noStrike" cap="none" spc="0">
              <a:ln>
                <a:noFill/>
              </a:ln>
              <a:solidFill>
                <a:srgbClr val="21B63A"/>
              </a:solidFill>
              <a:latin typeface="Arial Black"/>
              <a:ea typeface="+mn-ea"/>
              <a:cs typeface="DIN Pro Bold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298001" y="325041"/>
            <a:ext cx="9081145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700" marR="0" lvl="0" indent="0" algn="l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>
                <a:solidFill>
                  <a:prstClr val="white">
                    <a:lumMod val="75000"/>
                  </a:prstClr>
                </a:solidFill>
                <a:latin typeface="Arial Black"/>
                <a:cs typeface="Arial Black"/>
              </a:rPr>
              <a:t>59 ИНВЕСТИЦИОННЫХ ИДЕЙ И ПРОЕКТОВ</a:t>
            </a:r>
            <a:endParaRPr/>
          </a:p>
        </p:txBody>
      </p:sp>
      <p:sp>
        <p:nvSpPr>
          <p:cNvPr id="3" name="Номер слайда 2"/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0" algn="l" defTabSz="914400">
              <a:lnSpc>
                <a:spcPct val="90000"/>
              </a:lnSpc>
              <a:spcBef>
                <a:spcPts val="877"/>
              </a:spcBef>
              <a:buFont typeface="Arial"/>
              <a:buChar char="•"/>
              <a:defRPr sz="24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651641" indent="-250631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00252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7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40353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04546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0555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60656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00757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40858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l" defTabSz="8019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fld id="{3D928D49-9667-6644-8876-990F029E125B}" type="slidenum">
              <a:rPr lang="ru-RU" sz="900" b="0" i="0" u="none" strike="noStrike" cap="none" spc="0">
                <a:ln>
                  <a:noFill/>
                </a:ln>
                <a:solidFill>
                  <a:srgbClr val="BFBFBF"/>
                </a:solidFill>
                <a:latin typeface="Arial"/>
                <a:ea typeface="+mn-ea"/>
                <a:cs typeface="Arial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rgbClr val="BFBFB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786863" y="325041"/>
            <a:ext cx="358829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3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900" i="1">
                <a:solidFill>
                  <a:srgbClr val="1E3A5B"/>
                </a:solidFill>
                <a:latin typeface="Arial"/>
                <a:cs typeface="Arial"/>
              </a:rPr>
              <a:t>*</a:t>
            </a:r>
            <a:r>
              <a:rPr lang="ru-RU" sz="900" b="0" i="1" u="none" strike="noStrike" cap="none" spc="0">
                <a:ln>
                  <a:noFill/>
                </a:ln>
                <a:solidFill>
                  <a:srgbClr val="1E3A5B"/>
                </a:solidFill>
                <a:latin typeface="Arial"/>
                <a:ea typeface="+mn-ea"/>
                <a:cs typeface="Arial"/>
              </a:rPr>
              <a:t>На следующих слайдах представлен </a:t>
            </a:r>
            <a:endParaRPr/>
          </a:p>
          <a:p>
            <a:pPr marL="0" marR="0" lvl="0" indent="0" algn="r" defTabSz="9143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0" i="1" u="none" strike="noStrike" cap="none" spc="0">
                <a:ln>
                  <a:noFill/>
                </a:ln>
                <a:solidFill>
                  <a:srgbClr val="1E3A5B"/>
                </a:solidFill>
                <a:latin typeface="Arial"/>
                <a:ea typeface="+mn-ea"/>
                <a:cs typeface="Arial"/>
              </a:rPr>
              <a:t>реестр бизнес-идей, дифференцированных </a:t>
            </a:r>
            <a:r>
              <a:rPr lang="en-US" sz="900" b="0" i="1" u="none" strike="noStrike" cap="none" spc="0">
                <a:ln>
                  <a:noFill/>
                </a:ln>
                <a:solidFill>
                  <a:srgbClr val="1E3A5B"/>
                </a:solidFill>
                <a:latin typeface="Arial"/>
                <a:ea typeface="+mn-ea"/>
                <a:cs typeface="Arial"/>
              </a:rPr>
              <a:t> </a:t>
            </a:r>
            <a:r>
              <a:rPr lang="ru-RU" sz="900" b="0" i="1" u="none" strike="noStrike" cap="none" spc="0">
                <a:ln>
                  <a:noFill/>
                </a:ln>
                <a:solidFill>
                  <a:srgbClr val="1E3A5B"/>
                </a:solidFill>
                <a:latin typeface="Arial"/>
                <a:ea typeface="+mn-ea"/>
                <a:cs typeface="Arial"/>
              </a:rPr>
              <a:t>по секторам</a:t>
            </a:r>
            <a:endParaRPr/>
          </a:p>
          <a:p>
            <a:pPr marL="0" marR="0" lvl="0" indent="0" algn="r" defTabSz="9143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900" b="0" i="1" u="none" strike="noStrike" cap="none" spc="0">
              <a:ln>
                <a:noFill/>
              </a:ln>
              <a:solidFill>
                <a:srgbClr val="1E3A5B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15" name="Прямая соединительная линия 14"/>
          <p:cNvCxnSpPr>
            <a:cxnSpLocks/>
          </p:cNvCxnSpPr>
          <p:nvPr/>
        </p:nvCxnSpPr>
        <p:spPr bwMode="auto">
          <a:xfrm>
            <a:off x="7362923" y="5778247"/>
            <a:ext cx="0" cy="1319903"/>
          </a:xfrm>
          <a:prstGeom prst="line">
            <a:avLst/>
          </a:prstGeom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5305" y="1931133"/>
            <a:ext cx="6782862" cy="46138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7527384" y="3852828"/>
            <a:ext cx="28973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0092E1"/>
                </a:solidFill>
                <a:latin typeface="Arial Black"/>
              </a:rPr>
              <a:t>РЕЕСТР ИНВЕСТИЦИОННЫХ ПРОЕКТОВ</a:t>
            </a:r>
            <a:endParaRPr/>
          </a:p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en-US" sz="1200" b="1" spc="-25">
                <a:solidFill>
                  <a:srgbClr val="1E3A5B"/>
                </a:solidFill>
                <a:latin typeface="Arial"/>
                <a:cs typeface="Arial"/>
              </a:rPr>
              <a:t>https://www.n-vartovsk.ru/town/investing_activities/inv_potential/inv_potential_prp</a:t>
            </a:r>
            <a:endParaRPr lang="ru-RU" sz="1200" b="1" spc="-25">
              <a:solidFill>
                <a:srgbClr val="1E3A5B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xmlns:a="http://schemas.openxmlformats.org/drawingml/2006/main" noGrp="1"/>
          </p:cNvGraphicFramePr>
          <p:nvPr/>
        </p:nvGraphicFramePr>
        <p:xfrm>
          <a:off x="298001" y="1580803"/>
          <a:ext cx="9913307" cy="4958900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{8EC20E35-A176-4012-BC5E-935CFFF8708E}</a:tableStyleId>
              </a:tblPr>
              <a:tblGrid>
                <a:gridCol w="512195"/>
                <a:gridCol w="9401112"/>
              </a:tblGrid>
              <a:tr h="495890">
                <a:tc>
                  <a:txBody>
                    <a:bodyPr/>
                    <a:p>
                      <a:pPr marL="12700" algn="ctr">
                        <a:spcBef>
                          <a:spcPts val="100"/>
                        </a:spcBef>
                        <a:defRPr/>
                      </a:pPr>
                      <a:r>
                        <a:rPr lang="ru-RU" sz="1600" b="1" i="0">
                          <a:solidFill>
                            <a:srgbClr val="0092E1"/>
                          </a:solidFill>
                          <a:latin typeface="Arial Black"/>
                          <a:cs typeface="Arial Black"/>
                        </a:rPr>
                        <a:t>1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</a:rPr>
                        <a:t>Организация кванториума с функцией раннего профориентирования молодежи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9050" algn="ctr">
                      <a:noFill/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495890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2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</a:rPr>
                        <a:t>Организация бизнес-инкубатора с производственной площадкой и местами коллективного пользования производственной инфраструктурой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495890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3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</a:rPr>
                        <a:t>Организация мультимодального логистического хаба с возможностью комплектации грузов речным, автодорожным, воздушным транспортом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495890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4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</a:rPr>
                        <a:t>Организация ИТ-кластера для специалистов (ИТ-деревня, центры коллективного пользования) по направлению разработки отечественных ERP-систем, программного обеспечения для БПЛА, изучения искусственного интеллекта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495890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5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</a:rPr>
                        <a:t>Организация НИИ добычи и переработки углеводородов (инжиниринг трансфера технологий малотоннажных заводов по производству метанола и его производных)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495890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6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</a:rPr>
                        <a:t>Организация малотоннажного производства ингибиторов гидратообразования для нужд газовой отрасли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495890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7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</a:rPr>
                        <a:t>Строительство сети малотоннажных установок производства метанола из попутного газа специализированной аккредитованной компанией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495890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8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</a:rPr>
                        <a:t>Организация малотоннажного производства легких олефинов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495890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9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</a:rPr>
                        <a:t>Организация производства базового формалина и формальдегидных смол (фенолформальдегидных, карбамидоформальдегидных и меламиноформальдегидных)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495890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10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</a:rPr>
                        <a:t>Организация производства карбамидоформальдегидного концентрата для нужд деревообрабатывающей промышленности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0092E1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 bwMode="auto">
          <a:xfrm>
            <a:off x="298001" y="292902"/>
            <a:ext cx="6776891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>
                <a:solidFill>
                  <a:prstClr val="white">
                    <a:lumMod val="75000"/>
                  </a:prstClr>
                </a:solidFill>
                <a:latin typeface="Arial Black"/>
                <a:ea typeface="+mj-ea"/>
                <a:cs typeface="Arial Black"/>
              </a:rPr>
              <a:t>43</a:t>
            </a:r>
            <a:r>
              <a:rPr lang="ru-RU" sz="1600" b="1" i="0" u="none" strike="noStrike" cap="none" spc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latin typeface="Arial Black"/>
                <a:ea typeface="+mj-ea"/>
                <a:cs typeface="Arial Black"/>
              </a:rPr>
              <a:t> БИЗНЕС-ИДЕИ РАЗРАБОТАНО КОМАНДОЙ ПРОЕКТА</a:t>
            </a:r>
            <a:endParaRPr/>
          </a:p>
        </p:txBody>
      </p:sp>
      <p:sp>
        <p:nvSpPr>
          <p:cNvPr id="3" name="Номер слайда 2"/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0" algn="l" defTabSz="914400">
              <a:lnSpc>
                <a:spcPct val="90000"/>
              </a:lnSpc>
              <a:spcBef>
                <a:spcPts val="877"/>
              </a:spcBef>
              <a:buFont typeface="Arial"/>
              <a:buChar char="•"/>
              <a:defRPr sz="24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651641" indent="-250631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00252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7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40353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04546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0555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60656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00757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40858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l" defTabSz="8019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fld id="{3D928D49-9667-6644-8876-990F029E125B}" type="slidenum">
              <a:rPr lang="ru-RU" sz="900" b="0" i="0" u="none" strike="noStrike" cap="none" spc="0">
                <a:ln>
                  <a:noFill/>
                </a:ln>
                <a:solidFill>
                  <a:srgbClr val="BFBFBF"/>
                </a:solidFill>
                <a:latin typeface="Arial"/>
                <a:ea typeface="+mn-ea"/>
                <a:cs typeface="Arial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rgbClr val="BFBFB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98000" y="926366"/>
            <a:ext cx="9347920" cy="57947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0092E1"/>
                </a:solidFill>
                <a:latin typeface="Arial Black"/>
                <a:ea typeface="+mn-ea"/>
                <a:cs typeface="Arial Black"/>
              </a:rPr>
              <a:t>ТОП-10 ИДЕЙ 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0092E1"/>
                </a:solidFill>
                <a:latin typeface="Arial Black"/>
                <a:ea typeface="+mn-ea"/>
                <a:cs typeface="Arial Black"/>
              </a:rPr>
              <a:t>позиция команды разработчиков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8227020" y="400615"/>
            <a:ext cx="26642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540385" lvl="0" indent="0" algn="just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cs typeface="Arial"/>
              </a:rPr>
              <a:t>Идеи, имеющие интеграционный потенциал</a:t>
            </a:r>
            <a:endParaRPr/>
          </a:p>
        </p:txBody>
      </p:sp>
      <p:sp>
        <p:nvSpPr>
          <p:cNvPr id="17" name="Овал 16"/>
          <p:cNvSpPr/>
          <p:nvPr/>
        </p:nvSpPr>
        <p:spPr bwMode="auto">
          <a:xfrm>
            <a:off x="7695919" y="292902"/>
            <a:ext cx="360000" cy="360000"/>
          </a:xfrm>
          <a:prstGeom prst="ellipse">
            <a:avLst/>
          </a:prstGeom>
          <a:noFill/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9" name="TextBox 18"/>
          <p:cNvSpPr txBox="1"/>
          <p:nvPr/>
        </p:nvSpPr>
        <p:spPr bwMode="auto">
          <a:xfrm>
            <a:off x="821412" y="7015957"/>
            <a:ext cx="9133800" cy="2461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309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cs typeface="Arial"/>
              </a:rPr>
              <a:t>*Представленные бизнес-идеи не являются планом,</a:t>
            </a:r>
            <a:r>
              <a:rPr lang="en-US" sz="800">
                <a:solidFill>
                  <a:srgbClr val="1E3A5B"/>
                </a:solidFill>
                <a:latin typeface="Arial"/>
                <a:cs typeface="Arial"/>
              </a:rPr>
              <a:t> </a:t>
            </a:r>
            <a:r>
              <a:rPr lang="ru-RU" sz="800">
                <a:solidFill>
                  <a:srgbClr val="1E3A5B"/>
                </a:solidFill>
                <a:latin typeface="Arial"/>
                <a:cs typeface="Arial"/>
              </a:rPr>
              <a:t>а представляют собой прежде всего ориентир для бизнеса и для администраций МО</a:t>
            </a:r>
            <a:r>
              <a:rPr lang="en-US" sz="800">
                <a:solidFill>
                  <a:srgbClr val="1E3A5B"/>
                </a:solidFill>
                <a:latin typeface="Arial"/>
                <a:cs typeface="Arial"/>
              </a:rPr>
              <a:t> </a:t>
            </a:r>
            <a:r>
              <a:rPr lang="ru-RU" sz="800">
                <a:solidFill>
                  <a:srgbClr val="1E3A5B"/>
                </a:solidFill>
                <a:latin typeface="Arial"/>
                <a:cs typeface="Arial"/>
              </a:rPr>
              <a:t>в части наиболее перспективных, обеспеченных ресурсами и спросом идей для реализации</a:t>
            </a:r>
            <a:r>
              <a:rPr lang="en-US" sz="800">
                <a:solidFill>
                  <a:srgbClr val="1E3A5B"/>
                </a:solidFill>
                <a:latin typeface="Arial"/>
                <a:cs typeface="Arial"/>
              </a:rPr>
              <a:t> </a:t>
            </a:r>
            <a:r>
              <a:rPr lang="ru-RU" sz="800">
                <a:solidFill>
                  <a:srgbClr val="1E3A5B"/>
                </a:solidFill>
                <a:latin typeface="Arial"/>
                <a:cs typeface="Arial"/>
              </a:rPr>
              <a:t>на территории МО в перспективе до 2026 года.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xmlns:a="http://schemas.openxmlformats.org/drawingml/2006/main" noGrp="1"/>
          </p:cNvGraphicFramePr>
          <p:nvPr/>
        </p:nvGraphicFramePr>
        <p:xfrm>
          <a:off x="298002" y="926367"/>
          <a:ext cx="9850803" cy="5657029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{8EC20E35-A176-4012-BC5E-935CFFF8708E}</a:tableStyleId>
              </a:tblPr>
              <a:tblGrid>
                <a:gridCol w="512194"/>
                <a:gridCol w="5450134"/>
                <a:gridCol w="933234"/>
                <a:gridCol w="1244312"/>
                <a:gridCol w="1011003"/>
                <a:gridCol w="699926"/>
              </a:tblGrid>
              <a:tr h="711149">
                <a:tc gridSpan="2">
                  <a:txBody>
                    <a:bodyPr/>
                    <a:p>
                      <a:pPr marL="0" marR="0" lvl="0" indent="0" algn="l" defTabSz="91440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600" b="1">
                        <a:solidFill>
                          <a:srgbClr val="1F427B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5400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наличие</a:t>
                      </a:r>
                      <a:r>
                        <a:rPr lang="en-US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спроса 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(из 5) 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b="1" i="0">
                        <a:solidFill>
                          <a:srgbClr val="1E3A5B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5400" algn="ctr">
                      <a:noFill/>
                    </a:lnT>
                    <a:lnB w="1905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наличие компетенций 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(из 5)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b="1" i="0">
                        <a:solidFill>
                          <a:srgbClr val="1E3A5B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5400" algn="ctr">
                      <a:noFill/>
                    </a:lnT>
                    <a:lnB w="1905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наличие ресурсов 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(из 5)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b="1" i="0">
                        <a:solidFill>
                          <a:srgbClr val="1E3A5B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5400" algn="ctr">
                      <a:noFill/>
                    </a:lnT>
                    <a:lnB w="1905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рейтинг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b="1" i="0">
                        <a:solidFill>
                          <a:srgbClr val="1E3A5B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5400" algn="ctr">
                      <a:noFill/>
                    </a:lnT>
                    <a:lnB w="19050" algn="ctr">
                      <a:noFill/>
                    </a:lnB>
                    <a:noFill/>
                  </a:tcPr>
                </a:tc>
              </a:tr>
              <a:tr h="494588">
                <a:tc>
                  <a:txBody>
                    <a:bodyPr/>
                    <a:p>
                      <a:pPr marL="12700" algn="ctr">
                        <a:spcBef>
                          <a:spcPts val="100"/>
                        </a:spcBef>
                        <a:defRPr/>
                      </a:pPr>
                      <a:r>
                        <a:rPr lang="ru-RU" sz="1600" b="1" i="0">
                          <a:solidFill>
                            <a:srgbClr val="0092E1"/>
                          </a:solidFill>
                          <a:latin typeface="Arial Black"/>
                          <a:cs typeface="Arial Black"/>
                        </a:rPr>
                        <a:t>1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</a:rPr>
                        <a:t>Обустройство прибрежной территории Комсомольского озера (места отдыха, общепит, аренда оборудования и экипировки, места размещения)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9050" algn="ctr">
                      <a:noFill/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4,765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9050" algn="ctr">
                      <a:noFill/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4,529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9050" algn="ctr">
                      <a:noFill/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4,353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9050" algn="ctr">
                      <a:noFill/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13,647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9050" algn="ctr">
                      <a:noFill/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494588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2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</a:rPr>
                        <a:t>Строительство городского парка для отдыха и досуга населения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4,647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4,412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4,235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13,294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494588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3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</a:rPr>
                        <a:t>Организация кванториума с функцией раннего профориентирования молодежи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4,588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4,294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4,059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12,941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494588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4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</a:rPr>
                        <a:t>Строительство крытого катка в формате ГЧП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4,588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4,000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3,941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12,529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494588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5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</a:rPr>
                        <a:t>Организация музея, центра досуга для молодежи (кружки)                             с использованием готового помещения кинотеатра «Мир»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4,118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4,235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4,059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12,412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494588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6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</a:rPr>
                        <a:t>Организация фермерского хозяйства мясного направления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4,412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3,941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3,647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12,000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494588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7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</a:rPr>
                        <a:t>Организация цеха по переработке автомобильных шин с производством специализированных покрытий, производства мазута и т. д.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3,882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3,765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4,059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11,706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494588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8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</a:rPr>
                        <a:t>Организация частного центра подготовки и переподготовки кадров (токарей, фрезеровщиков, шлифовщиков)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3,824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3,765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3,882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11,471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494588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9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</a:rPr>
                        <a:t>Организация бизнес-инкубатора с производственной площадкой и местами коллективного пользования производственной инфраструктурой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3,765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3,882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3,824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11,471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494588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10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54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</a:rPr>
                        <a:t>Организация общественного пространства с офисами, образовательными центрами, творческими мастерскими по аналогии с площадкой «Арт- квадрат» в г. Уфе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0092E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3,824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0092E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3,941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0092E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3,529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0092E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</a:rPr>
                        <a:t>11,294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0092E1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 bwMode="auto">
          <a:xfrm>
            <a:off x="298001" y="325041"/>
            <a:ext cx="6848899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>
                <a:solidFill>
                  <a:prstClr val="white">
                    <a:lumMod val="75000"/>
                  </a:prstClr>
                </a:solidFill>
                <a:latin typeface="Arial Black"/>
                <a:ea typeface="+mj-ea"/>
                <a:cs typeface="Arial Black"/>
              </a:rPr>
              <a:t>43</a:t>
            </a:r>
            <a:r>
              <a:rPr lang="ru-RU" sz="1600" b="1" i="0" u="none" strike="noStrike" cap="none" spc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latin typeface="Arial Black"/>
                <a:ea typeface="+mj-ea"/>
                <a:cs typeface="Arial Black"/>
              </a:rPr>
              <a:t> БИЗНЕС-ИДЕИ РАЗРАБОТАНО КОМАНДОЙ ПРОЕКТА</a:t>
            </a:r>
            <a:endParaRPr/>
          </a:p>
        </p:txBody>
      </p:sp>
      <p:sp>
        <p:nvSpPr>
          <p:cNvPr id="3" name="Номер слайда 2"/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0" algn="l" defTabSz="914400">
              <a:lnSpc>
                <a:spcPct val="90000"/>
              </a:lnSpc>
              <a:spcBef>
                <a:spcPts val="877"/>
              </a:spcBef>
              <a:buFont typeface="Arial"/>
              <a:buChar char="•"/>
              <a:defRPr sz="24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651641" indent="-250631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00252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7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40353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04546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0555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60656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00757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40858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l" defTabSz="8019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fld id="{3D928D49-9667-6644-8876-990F029E125B}" type="slidenum">
              <a:rPr lang="ru-RU" sz="900" b="0" i="0" u="none" strike="noStrike" cap="none" spc="0">
                <a:ln>
                  <a:noFill/>
                </a:ln>
                <a:solidFill>
                  <a:srgbClr val="BFBFBF"/>
                </a:solidFill>
                <a:latin typeface="Arial"/>
                <a:ea typeface="+mn-ea"/>
                <a:cs typeface="Arial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rgbClr val="BFBFB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98001" y="926366"/>
            <a:ext cx="4833394" cy="33563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0092E1"/>
                </a:solidFill>
                <a:highlight>
                  <a:srgbClr val="FFFFFF"/>
                </a:highlight>
                <a:latin typeface="Arial Black"/>
                <a:ea typeface="+mn-ea"/>
                <a:cs typeface="Arial Black"/>
              </a:rPr>
              <a:t>ТОП-10 ИДЕЙ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8227020" y="400615"/>
            <a:ext cx="26642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540385" lvl="0" indent="0" algn="just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cs typeface="Arial"/>
              </a:rPr>
              <a:t>Идеи, имеющие интеграционный потенциал</a:t>
            </a:r>
            <a:endParaRPr/>
          </a:p>
        </p:txBody>
      </p:sp>
      <p:sp>
        <p:nvSpPr>
          <p:cNvPr id="9" name="Овал 8"/>
          <p:cNvSpPr/>
          <p:nvPr/>
        </p:nvSpPr>
        <p:spPr bwMode="auto">
          <a:xfrm>
            <a:off x="7695919" y="292902"/>
            <a:ext cx="360000" cy="360000"/>
          </a:xfrm>
          <a:prstGeom prst="ellipse">
            <a:avLst/>
          </a:prstGeom>
          <a:noFill/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0" name="Овал 9"/>
          <p:cNvSpPr/>
          <p:nvPr/>
        </p:nvSpPr>
        <p:spPr bwMode="auto">
          <a:xfrm>
            <a:off x="364595" y="1701029"/>
            <a:ext cx="360000" cy="360000"/>
          </a:xfrm>
          <a:prstGeom prst="ellipse">
            <a:avLst/>
          </a:prstGeom>
          <a:noFill/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1" name="Овал 10"/>
          <p:cNvSpPr/>
          <p:nvPr/>
        </p:nvSpPr>
        <p:spPr bwMode="auto">
          <a:xfrm>
            <a:off x="361866" y="2181694"/>
            <a:ext cx="360000" cy="360000"/>
          </a:xfrm>
          <a:prstGeom prst="ellipse">
            <a:avLst/>
          </a:prstGeom>
          <a:noFill/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2" name="Овал 11"/>
          <p:cNvSpPr/>
          <p:nvPr/>
        </p:nvSpPr>
        <p:spPr bwMode="auto">
          <a:xfrm>
            <a:off x="359139" y="2662358"/>
            <a:ext cx="360000" cy="360000"/>
          </a:xfrm>
          <a:prstGeom prst="ellipse">
            <a:avLst/>
          </a:prstGeom>
          <a:noFill/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3" name="Овал 12"/>
          <p:cNvSpPr/>
          <p:nvPr/>
        </p:nvSpPr>
        <p:spPr bwMode="auto">
          <a:xfrm>
            <a:off x="364795" y="3682295"/>
            <a:ext cx="360000" cy="360000"/>
          </a:xfrm>
          <a:prstGeom prst="ellipse">
            <a:avLst/>
          </a:prstGeom>
          <a:noFill/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4" name="Овал 13"/>
          <p:cNvSpPr/>
          <p:nvPr/>
        </p:nvSpPr>
        <p:spPr bwMode="auto">
          <a:xfrm>
            <a:off x="359139" y="5149577"/>
            <a:ext cx="360000" cy="360000"/>
          </a:xfrm>
          <a:prstGeom prst="ellipse">
            <a:avLst/>
          </a:prstGeom>
          <a:noFill/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5" name="Овал 14"/>
          <p:cNvSpPr/>
          <p:nvPr/>
        </p:nvSpPr>
        <p:spPr bwMode="auto">
          <a:xfrm>
            <a:off x="359139" y="5653653"/>
            <a:ext cx="360000" cy="360000"/>
          </a:xfrm>
          <a:prstGeom prst="ellipse">
            <a:avLst/>
          </a:prstGeom>
          <a:noFill/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7" name="Овал 16"/>
          <p:cNvSpPr/>
          <p:nvPr/>
        </p:nvSpPr>
        <p:spPr bwMode="auto">
          <a:xfrm>
            <a:off x="359139" y="6157729"/>
            <a:ext cx="360000" cy="360000"/>
          </a:xfrm>
          <a:prstGeom prst="ellipse">
            <a:avLst/>
          </a:prstGeom>
          <a:noFill/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821412" y="6775600"/>
            <a:ext cx="9565847" cy="2461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540385" lvl="0" indent="0" algn="just" defTabSz="914400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cs typeface="Arial"/>
              </a:rPr>
              <a:t>*</a:t>
            </a:r>
            <a:r>
              <a:rPr lang="ru-RU" sz="800" b="0" i="0" u="none" strike="noStrike" cap="none" spc="0">
                <a:ln>
                  <a:noFill/>
                </a:ln>
                <a:solidFill>
                  <a:srgbClr val="1E3A5B"/>
                </a:solidFill>
                <a:latin typeface="Arial"/>
                <a:ea typeface="+mn-ea"/>
                <a:cs typeface="Arial"/>
              </a:rPr>
              <a:t>Ранжирование произведено на основе оценок членов рабочей группы МО и приглашенных предпринимателей, выставленных каждой идее по пятибалльной шкале</a:t>
            </a:r>
            <a:r>
              <a:rPr lang="en-US" sz="800" b="0" i="0" u="none" strike="noStrike" cap="none" spc="0">
                <a:ln>
                  <a:noFill/>
                </a:ln>
                <a:solidFill>
                  <a:srgbClr val="1E3A5B"/>
                </a:solidFill>
                <a:latin typeface="Arial"/>
                <a:ea typeface="+mn-ea"/>
                <a:cs typeface="Arial"/>
              </a:rPr>
              <a:t> </a:t>
            </a:r>
            <a:r>
              <a:rPr lang="ru-RU" sz="800" b="0" i="0" u="none" strike="noStrike" cap="none" spc="0">
                <a:ln>
                  <a:noFill/>
                </a:ln>
                <a:solidFill>
                  <a:srgbClr val="1E3A5B"/>
                </a:solidFill>
                <a:latin typeface="Arial"/>
                <a:ea typeface="+mn-ea"/>
                <a:cs typeface="Arial"/>
              </a:rPr>
              <a:t>в разрезе параметров «Наличие платежеспособного спроса», «Наличие носителей компетенций» и «Наличие необходимых ресурсов»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821411" y="7156429"/>
            <a:ext cx="93091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309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cs typeface="Arial"/>
              </a:rPr>
              <a:t>**Представленные бизнес-идеи не являются планом,</a:t>
            </a:r>
            <a:r>
              <a:rPr lang="en-US" sz="800">
                <a:solidFill>
                  <a:srgbClr val="1E3A5B"/>
                </a:solidFill>
                <a:latin typeface="Arial"/>
                <a:cs typeface="Arial"/>
              </a:rPr>
              <a:t> </a:t>
            </a:r>
            <a:r>
              <a:rPr lang="ru-RU" sz="800">
                <a:solidFill>
                  <a:srgbClr val="1E3A5B"/>
                </a:solidFill>
                <a:latin typeface="Arial"/>
                <a:cs typeface="Arial"/>
              </a:rPr>
              <a:t>а представляют собой прежде всего ориентир для бизнеса и для администраций МО</a:t>
            </a:r>
            <a:r>
              <a:rPr lang="en-US" sz="800">
                <a:solidFill>
                  <a:srgbClr val="1E3A5B"/>
                </a:solidFill>
                <a:latin typeface="Arial"/>
                <a:cs typeface="Arial"/>
              </a:rPr>
              <a:t> </a:t>
            </a:r>
            <a:r>
              <a:rPr lang="ru-RU" sz="800">
                <a:solidFill>
                  <a:srgbClr val="1E3A5B"/>
                </a:solidFill>
                <a:latin typeface="Arial"/>
                <a:cs typeface="Arial"/>
              </a:rPr>
              <a:t>в части наиболее перспективных, обеспеченных ресурсами и спросом идей для реализации</a:t>
            </a:r>
            <a:r>
              <a:rPr lang="en-US" sz="800">
                <a:solidFill>
                  <a:srgbClr val="1E3A5B"/>
                </a:solidFill>
                <a:latin typeface="Arial"/>
                <a:cs typeface="Arial"/>
              </a:rPr>
              <a:t> </a:t>
            </a:r>
            <a:r>
              <a:rPr lang="ru-RU" sz="800">
                <a:solidFill>
                  <a:srgbClr val="1E3A5B"/>
                </a:solidFill>
                <a:latin typeface="Arial"/>
                <a:cs typeface="Arial"/>
              </a:rPr>
              <a:t>на территории МО в перспективе до 2026 года.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xmlns:a="http://schemas.openxmlformats.org/drawingml/2006/main" noGrp="1"/>
          </p:cNvGraphicFramePr>
          <p:nvPr/>
        </p:nvGraphicFramePr>
        <p:xfrm>
          <a:off x="298001" y="1013179"/>
          <a:ext cx="9850803" cy="5570217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{8EC20E35-A176-4012-BC5E-935CFFF8708E}</a:tableStyleId>
              </a:tblPr>
              <a:tblGrid>
                <a:gridCol w="512194"/>
                <a:gridCol w="5450134"/>
                <a:gridCol w="933234"/>
                <a:gridCol w="1244312"/>
                <a:gridCol w="1011003"/>
                <a:gridCol w="699926"/>
              </a:tblGrid>
              <a:tr h="564980">
                <a:tc gridSpan="2">
                  <a:txBody>
                    <a:bodyPr/>
                    <a:p>
                      <a:pPr marL="0" marR="0" lvl="0" indent="0" algn="l" defTabSz="91440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600" b="1">
                        <a:solidFill>
                          <a:srgbClr val="1F427B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5400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наличие</a:t>
                      </a:r>
                      <a:r>
                        <a:rPr lang="en-US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спроса 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(из 5) 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b="1" i="0">
                        <a:solidFill>
                          <a:srgbClr val="1E3A5B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5400" algn="ctr">
                      <a:noFill/>
                    </a:lnT>
                    <a:lnB w="1905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наличие компетенций 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(из 5)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b="1" i="0">
                        <a:solidFill>
                          <a:srgbClr val="1E3A5B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5400" algn="ctr">
                      <a:noFill/>
                    </a:lnT>
                    <a:lnB w="1905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наличие ресурсов 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(из 5)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b="1" i="0">
                        <a:solidFill>
                          <a:srgbClr val="1E3A5B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5400" algn="ctr">
                      <a:noFill/>
                    </a:lnT>
                    <a:lnB w="1905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00" b="1" i="0">
                          <a:solidFill>
                            <a:srgbClr val="1E3A5B"/>
                          </a:solidFill>
                          <a:latin typeface="Arial Black"/>
                          <a:cs typeface="Arial Black"/>
                        </a:rPr>
                        <a:t>рейтинг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000" b="1" i="0">
                        <a:solidFill>
                          <a:srgbClr val="1E3A5B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5400" algn="ctr">
                      <a:noFill/>
                    </a:lnT>
                    <a:lnB w="19050" algn="ctr">
                      <a:noFill/>
                    </a:lnB>
                    <a:noFill/>
                  </a:tcPr>
                </a:tc>
              </a:tr>
              <a:tr h="366577">
                <a:tc>
                  <a:txBody>
                    <a:bodyPr/>
                    <a:p>
                      <a:pPr marL="12700" algn="ctr">
                        <a:spcBef>
                          <a:spcPts val="100"/>
                        </a:spcBef>
                        <a:defRPr/>
                      </a:pPr>
                      <a:r>
                        <a:rPr lang="ru-RU" sz="1600" b="1" i="0">
                          <a:solidFill>
                            <a:srgbClr val="0092E1"/>
                          </a:solidFill>
                          <a:latin typeface="Arial Black"/>
                          <a:cs typeface="Arial Black"/>
                        </a:rPr>
                        <a:t>11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Организация частного колледжа подготовки рабочих специальностей под нужды развития обрабатывающей промышленности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9050" algn="ctr">
                      <a:noFill/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3,941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9050" algn="ctr">
                      <a:noFill/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3,882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9050" algn="ctr">
                      <a:noFill/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3,471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9050" algn="ctr">
                      <a:noFill/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11,294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9050" algn="ctr">
                      <a:noFill/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366577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12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Организация школы информационных технологий для подготовки и переподготовки кадров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3,765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3,824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3,706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11,294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366577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13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Организация тепличного комплекса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4,118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3,588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3,471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11,176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366577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14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Строительство завода по производству ГСМ, дизельного топлива, авиационного керосина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4,000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3,529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3,647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11,176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486445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15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Организация сбора и переработки полипропиленовых, полиэтиленовых, бумажных отходов, с производством гранул вторичного сырья (ПП, ПЭТ), производства упаковочных материалов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3,882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3,588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3,529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11,000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366577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16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Организация многофункционального центра профориентации, подготовки и переподготовки кадров «Город профессий»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3,706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3,706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3,529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10,941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366577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17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Организация цеха производства светодиодных светильников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3,765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3,471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3,529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10,765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366577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18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Организация производства сорбирующих материалов, оказание услуг по рекультивации и экологии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3,824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3,471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3,471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10,765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486445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19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8575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Организация научно-исследовательского института по разработке биотехнологий для рекультивации земель и ликвидации последствий нефтезагрязнений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3,941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3,471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3,353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10,765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366577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20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54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Организация мультимодального логистического хаба с возможностью комплектации грузов речным, автодорожным, воздушным транспортом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3,706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3,529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3,412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10,647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366577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21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54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Организация научно-экспериментальной площадки для тестирования оборудования в условиях капитального ремонта скважин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3,588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3,471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3,412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10,471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366577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22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54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Строительство завода по производству полимеров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3,588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3,353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3,471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10,412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DFDFDF"/>
                      </a:solidFill>
                    </a:lnB>
                    <a:noFill/>
                  </a:tcPr>
                </a:tc>
              </a:tr>
              <a:tr h="366577">
                <a:tc>
                  <a:txBody>
                    <a:bodyPr/>
                    <a:p>
                      <a:pPr marL="12700" marR="0" lvl="0" indent="0" algn="ctr" defTabSz="9144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Arial Black"/>
                        </a:rPr>
                        <a:t>23</a:t>
                      </a:r>
                      <a:endParaRPr/>
                    </a:p>
                  </a:txBody>
                  <a:tcPr marL="0" marR="3600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28575" algn="ctr">
                      <a:noFill/>
                    </a:lnT>
                    <a:lnB w="25400" algn="ctr"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algn="l">
                        <a:defRPr/>
                      </a:pPr>
                      <a:r>
                        <a:rPr lang="ru-RU" sz="1000" b="1" i="0" u="none" strike="noStrike">
                          <a:solidFill>
                            <a:srgbClr val="1E3A5B"/>
                          </a:solidFill>
                          <a:latin typeface="Arial Black"/>
                          <a:ea typeface="+mn-ea"/>
                          <a:cs typeface="+mn-cs"/>
                        </a:rPr>
                        <a:t>Организация мониторинга лесных массивов на базе беспилотной авиации    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0092E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3,471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0092E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3,353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0092E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3,294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0092E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0"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92E1"/>
                          </a:solidFill>
                          <a:latin typeface="Arial Black"/>
                          <a:ea typeface="+mn-ea"/>
                          <a:cs typeface="+mn-cs"/>
                        </a:rPr>
                        <a:t>10,118</a:t>
                      </a:r>
                      <a:endParaRPr/>
                    </a:p>
                  </a:txBody>
                  <a:tcPr marL="9525" marR="9525" marT="9525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DFDFDF"/>
                      </a:solidFill>
                    </a:lnT>
                    <a:lnB w="12700" algn="ctr">
                      <a:solidFill>
                        <a:srgbClr val="0092E1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 txBox="1">
            <a:spLocks noChangeArrowheads="1"/>
          </p:cNvSpPr>
          <p:nvPr/>
        </p:nvSpPr>
        <p:spPr bwMode="auto">
          <a:xfrm>
            <a:off x="10268589" y="7209916"/>
            <a:ext cx="411320" cy="246184"/>
          </a:xfrm>
          <a:prstGeom prst="rect">
            <a:avLst/>
          </a:prstGeom>
          <a:noFill/>
        </p:spPr>
        <p:txBody>
          <a:bodyPr/>
          <a:lstStyle>
            <a:defPPr>
              <a:defRPr lang="ru-RU"/>
            </a:defPPr>
            <a:lvl1pPr marL="0" algn="l" defTabSz="914400">
              <a:lnSpc>
                <a:spcPct val="90000"/>
              </a:lnSpc>
              <a:spcBef>
                <a:spcPts val="877"/>
              </a:spcBef>
              <a:buFont typeface="Arial"/>
              <a:buChar char="•"/>
              <a:defRPr sz="24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651641" indent="-250631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00252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75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403535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804546" indent="-200505" algn="l" defTabSz="914400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20555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6pPr>
            <a:lvl7pPr marL="260656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7pPr>
            <a:lvl8pPr marL="300757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8pPr>
            <a:lvl9pPr marL="3408586" indent="-200505" algn="l" defTabSz="914400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9pPr>
          </a:lstStyle>
          <a:p>
            <a:pPr marL="0" marR="0" lvl="0" indent="0" algn="l" defTabSz="8019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fld id="{3D928D49-9667-6644-8876-990F029E125B}" type="slidenum">
              <a:rPr lang="ru-RU" sz="900" b="0" i="0" u="none" strike="noStrike" cap="none" spc="0">
                <a:ln>
                  <a:noFill/>
                </a:ln>
                <a:solidFill>
                  <a:srgbClr val="BFBFBF"/>
                </a:solidFill>
                <a:latin typeface="Arial"/>
                <a:ea typeface="+mn-ea"/>
                <a:cs typeface="Arial"/>
              </a:rPr>
              <a:t/>
            </a:fld>
            <a:endParaRPr lang="ru-RU" sz="800" b="0" i="0" u="none" strike="noStrike" cap="none" spc="0">
              <a:ln>
                <a:noFill/>
              </a:ln>
              <a:solidFill>
                <a:srgbClr val="BFBFB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98001" y="325041"/>
            <a:ext cx="6704883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>
                <a:solidFill>
                  <a:prstClr val="white">
                    <a:lumMod val="75000"/>
                  </a:prstClr>
                </a:solidFill>
                <a:latin typeface="Arial Black"/>
                <a:ea typeface="+mj-ea"/>
                <a:cs typeface="Arial Black"/>
              </a:rPr>
              <a:t>43</a:t>
            </a:r>
            <a:r>
              <a:rPr lang="ru-RU" sz="1600" b="1" i="0" u="none" strike="noStrike" cap="none" spc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latin typeface="Arial Black"/>
                <a:ea typeface="+mj-ea"/>
                <a:cs typeface="Arial Black"/>
              </a:rPr>
              <a:t> БИЗНЕС-ИДЕИ РАЗРАБОТАНО КОМАНДОЙ ПРОЕКТА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8227020" y="288737"/>
            <a:ext cx="26642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540385" lvl="0" indent="0" algn="just" defTabSz="91440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cs typeface="Arial"/>
              </a:rPr>
              <a:t>Идеи, имеющие интеграционный потенциал</a:t>
            </a:r>
            <a:endParaRPr/>
          </a:p>
        </p:txBody>
      </p:sp>
      <p:sp>
        <p:nvSpPr>
          <p:cNvPr id="9" name="Овал 8"/>
          <p:cNvSpPr/>
          <p:nvPr/>
        </p:nvSpPr>
        <p:spPr bwMode="auto">
          <a:xfrm>
            <a:off x="7695919" y="181024"/>
            <a:ext cx="360000" cy="360000"/>
          </a:xfrm>
          <a:prstGeom prst="ellipse">
            <a:avLst/>
          </a:prstGeom>
          <a:noFill/>
          <a:ln w="19050">
            <a:gradFill>
              <a:gsLst>
                <a:gs pos="0">
                  <a:srgbClr val="0092E1"/>
                </a:gs>
                <a:gs pos="100000">
                  <a:srgbClr val="21B63A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821412" y="6775600"/>
            <a:ext cx="9565847" cy="2461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540385" lvl="0" indent="0" algn="just" defTabSz="914400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cs typeface="Arial"/>
              </a:rPr>
              <a:t>*</a:t>
            </a:r>
            <a:r>
              <a:rPr lang="ru-RU" sz="800" b="0" i="0" u="none" strike="noStrike" cap="none" spc="0">
                <a:ln>
                  <a:noFill/>
                </a:ln>
                <a:solidFill>
                  <a:srgbClr val="1E3A5B"/>
                </a:solidFill>
                <a:latin typeface="Arial"/>
                <a:ea typeface="+mn-ea"/>
                <a:cs typeface="Arial"/>
              </a:rPr>
              <a:t>Ранжирование произведено на основе оценок членов рабочей группы МО и приглашенных предпринимателей, выставленных каждой идее по пятибалльной шкале</a:t>
            </a:r>
            <a:r>
              <a:rPr lang="en-US" sz="800" b="0" i="0" u="none" strike="noStrike" cap="none" spc="0">
                <a:ln>
                  <a:noFill/>
                </a:ln>
                <a:solidFill>
                  <a:srgbClr val="1E3A5B"/>
                </a:solidFill>
                <a:latin typeface="Arial"/>
                <a:ea typeface="+mn-ea"/>
                <a:cs typeface="Arial"/>
              </a:rPr>
              <a:t> </a:t>
            </a:r>
            <a:r>
              <a:rPr lang="ru-RU" sz="800" b="0" i="0" u="none" strike="noStrike" cap="none" spc="0">
                <a:ln>
                  <a:noFill/>
                </a:ln>
                <a:solidFill>
                  <a:srgbClr val="1E3A5B"/>
                </a:solidFill>
                <a:latin typeface="Arial"/>
                <a:ea typeface="+mn-ea"/>
                <a:cs typeface="Arial"/>
              </a:rPr>
              <a:t>в разрезе параметров «Наличие платежеспособного спроса», «Наличие носителей компетенций» и «Наличие необходимых ресурсов»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821411" y="7156429"/>
            <a:ext cx="93091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309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800">
                <a:solidFill>
                  <a:srgbClr val="1E3A5B"/>
                </a:solidFill>
                <a:latin typeface="Arial"/>
                <a:cs typeface="Arial"/>
              </a:rPr>
              <a:t>**Представленные бизнес-идеи не являются планом,</a:t>
            </a:r>
            <a:r>
              <a:rPr lang="en-US" sz="800">
                <a:solidFill>
                  <a:srgbClr val="1E3A5B"/>
                </a:solidFill>
                <a:latin typeface="Arial"/>
                <a:cs typeface="Arial"/>
              </a:rPr>
              <a:t> </a:t>
            </a:r>
            <a:r>
              <a:rPr lang="ru-RU" sz="800">
                <a:solidFill>
                  <a:srgbClr val="1E3A5B"/>
                </a:solidFill>
                <a:latin typeface="Arial"/>
                <a:cs typeface="Arial"/>
              </a:rPr>
              <a:t>а представляют собой прежде всего ориентир для бизнеса и для администрации МО</a:t>
            </a:r>
            <a:r>
              <a:rPr lang="en-US" sz="800">
                <a:solidFill>
                  <a:srgbClr val="1E3A5B"/>
                </a:solidFill>
                <a:latin typeface="Arial"/>
                <a:cs typeface="Arial"/>
              </a:rPr>
              <a:t> </a:t>
            </a:r>
            <a:r>
              <a:rPr lang="ru-RU" sz="800">
                <a:solidFill>
                  <a:srgbClr val="1E3A5B"/>
                </a:solidFill>
                <a:latin typeface="Arial"/>
                <a:cs typeface="Arial"/>
              </a:rPr>
              <a:t>в части наиболее перспективных, обеспеченных ресурсами и спросом идей для реализации</a:t>
            </a:r>
            <a:r>
              <a:rPr lang="en-US" sz="800">
                <a:solidFill>
                  <a:srgbClr val="1E3A5B"/>
                </a:solidFill>
                <a:latin typeface="Arial"/>
                <a:cs typeface="Arial"/>
              </a:rPr>
              <a:t> </a:t>
            </a:r>
            <a:r>
              <a:rPr lang="ru-RU" sz="800">
                <a:solidFill>
                  <a:srgbClr val="1E3A5B"/>
                </a:solidFill>
                <a:latin typeface="Arial"/>
                <a:cs typeface="Arial"/>
              </a:rPr>
              <a:t>на территории МО в перспективе до 2026 года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Р7-Офис/7.3.3.0</Application>
  <DocSecurity>0</DocSecurity>
  <PresentationFormat>Произвольный</PresentationFormat>
  <Paragraphs>0</Paragraphs>
  <Slides>30</Slides>
  <Notes>30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Березники</dc:title>
  <dc:subject/>
  <dc:creator>Валерончик</dc:creator>
  <cp:keywords/>
  <dc:description/>
  <dc:identifier/>
  <dc:language/>
  <cp:lastModifiedBy/>
  <cp:revision>1390</cp:revision>
  <dcterms:created xsi:type="dcterms:W3CDTF">2021-02-25T09:40:18Z</dcterms:created>
  <dcterms:modified xsi:type="dcterms:W3CDTF">2024-04-26T07:11:39Z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2021-02-21T00:00:00Z</vt:filetime>
  </property>
  <property fmtid="{D5CDD505-2E9C-101B-9397-08002B2CF9AE}" pid="3" name="Creator">
    <vt:lpwstr>Adobe Illustrator 25.0 (Windows)</vt:lpwstr>
  </property>
  <property fmtid="{D5CDD505-2E9C-101B-9397-08002B2CF9AE}" pid="4" name="LastSaved">
    <vt:filetime>2021-02-25T00:00:00Z</vt:filetime>
  </property>
</Properties>
</file>